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72" r:id="rId3"/>
    <p:sldId id="257" r:id="rId4"/>
    <p:sldId id="266" r:id="rId5"/>
    <p:sldId id="259" r:id="rId6"/>
    <p:sldId id="267" r:id="rId7"/>
    <p:sldId id="260" r:id="rId8"/>
    <p:sldId id="262" r:id="rId9"/>
    <p:sldId id="269" r:id="rId10"/>
    <p:sldId id="271" r:id="rId11"/>
    <p:sldId id="270" r:id="rId12"/>
    <p:sldId id="263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6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7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32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52F5-FC08-456E-B6C2-1ACEE27A8BEC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7433603-9983-41A5-A586-C7673A8DB9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596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52F5-FC08-456E-B6C2-1ACEE27A8BEC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33603-9983-41A5-A586-C7673A8DB9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606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52F5-FC08-456E-B6C2-1ACEE27A8BEC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33603-9983-41A5-A586-C7673A8DB9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1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52F5-FC08-456E-B6C2-1ACEE27A8BEC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33603-9983-41A5-A586-C7673A8DB9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40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4C352F5-FC08-456E-B6C2-1ACEE27A8BEC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fr-F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7433603-9983-41A5-A586-C7673A8DB9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83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52F5-FC08-456E-B6C2-1ACEE27A8BEC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33603-9983-41A5-A586-C7673A8DB9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08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52F5-FC08-456E-B6C2-1ACEE27A8BEC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33603-9983-41A5-A586-C7673A8DB9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67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52F5-FC08-456E-B6C2-1ACEE27A8BEC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33603-9983-41A5-A586-C7673A8DB9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46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52F5-FC08-456E-B6C2-1ACEE27A8BEC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33603-9983-41A5-A586-C7673A8DB9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9661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52F5-FC08-456E-B6C2-1ACEE27A8BEC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33603-9983-41A5-A586-C7673A8DB9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03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52F5-FC08-456E-B6C2-1ACEE27A8BEC}" type="datetimeFigureOut">
              <a:rPr lang="fr-FR" smtClean="0"/>
              <a:t>08/01/2021</a:t>
            </a:fld>
            <a:endParaRPr lang="fr-F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33603-9983-41A5-A586-C7673A8DB9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77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4C352F5-FC08-456E-B6C2-1ACEE27A8BEC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7433603-9983-41A5-A586-C7673A8DB9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8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Approche « GNSS »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Configuration G1000</a:t>
            </a:r>
          </a:p>
        </p:txBody>
      </p:sp>
    </p:spTree>
    <p:extLst>
      <p:ext uri="{BB962C8B-B14F-4D97-AF65-F5344CB8AC3E}">
        <p14:creationId xmlns:p14="http://schemas.microsoft.com/office/powerpoint/2010/main" val="3846823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9848" y="195859"/>
            <a:ext cx="10058400" cy="1609344"/>
          </a:xfrm>
        </p:spPr>
        <p:txBody>
          <a:bodyPr/>
          <a:lstStyle/>
          <a:p>
            <a:r>
              <a:rPr lang="fr-FR" dirty="0"/>
              <a:t>G1000 : Réaliser l’approche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/>
          <a:srcRect l="48346" t="7227" r="13110" b="8726"/>
          <a:stretch/>
        </p:blipFill>
        <p:spPr>
          <a:xfrm>
            <a:off x="270344" y="1653871"/>
            <a:ext cx="4127236" cy="506239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/>
          <a:srcRect l="44249" t="7339" r="15244" b="38040"/>
          <a:stretch/>
        </p:blipFill>
        <p:spPr>
          <a:xfrm>
            <a:off x="6866164" y="1653872"/>
            <a:ext cx="4351564" cy="3300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990" y="2679591"/>
            <a:ext cx="1991146" cy="381002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684704" y="2979718"/>
            <a:ext cx="784478" cy="521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Bulle narrative : rectangle à coins arrondis 15"/>
          <p:cNvSpPr/>
          <p:nvPr/>
        </p:nvSpPr>
        <p:spPr>
          <a:xfrm>
            <a:off x="4477866" y="1665763"/>
            <a:ext cx="2286327" cy="1013828"/>
          </a:xfrm>
          <a:prstGeom prst="wedgeRoundRectCallout">
            <a:avLst>
              <a:gd name="adj1" fmla="val -143474"/>
              <a:gd name="adj2" fmla="val -192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Approche LNAV</a:t>
            </a:r>
          </a:p>
          <a:p>
            <a:pPr algn="ctr"/>
            <a:r>
              <a:rPr lang="fr-FR" dirty="0"/>
              <a:t>Aucun guidage</a:t>
            </a:r>
          </a:p>
          <a:p>
            <a:pPr algn="ctr"/>
            <a:r>
              <a:rPr lang="fr-FR" dirty="0"/>
              <a:t>- Distance GPS -</a:t>
            </a:r>
          </a:p>
        </p:txBody>
      </p:sp>
      <p:sp>
        <p:nvSpPr>
          <p:cNvPr id="20" name="Bulle narrative : rectangle à coins arrondis 19"/>
          <p:cNvSpPr/>
          <p:nvPr/>
        </p:nvSpPr>
        <p:spPr>
          <a:xfrm>
            <a:off x="3450865" y="4844928"/>
            <a:ext cx="1936971" cy="1871340"/>
          </a:xfrm>
          <a:prstGeom prst="wedgeRoundRectCallout">
            <a:avLst>
              <a:gd name="adj1" fmla="val 50709"/>
              <a:gd name="adj2" fmla="val -587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Approches LNAV+V, LNAV/VNAV, LPV</a:t>
            </a:r>
          </a:p>
          <a:p>
            <a:pPr algn="ctr"/>
            <a:r>
              <a:rPr lang="fr-FR" dirty="0"/>
              <a:t>Guidage (géométrique)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682" y="5181455"/>
            <a:ext cx="2247780" cy="1198285"/>
          </a:xfrm>
          <a:prstGeom prst="rect">
            <a:avLst/>
          </a:prstGeom>
        </p:spPr>
      </p:pic>
      <p:sp>
        <p:nvSpPr>
          <p:cNvPr id="21" name="Bulle narrative : rectangle à coins arrondis 20"/>
          <p:cNvSpPr/>
          <p:nvPr/>
        </p:nvSpPr>
        <p:spPr>
          <a:xfrm>
            <a:off x="6776684" y="5093989"/>
            <a:ext cx="2255998" cy="1534813"/>
          </a:xfrm>
          <a:prstGeom prst="wedgeRoundRectCallout">
            <a:avLst>
              <a:gd name="adj1" fmla="val 61627"/>
              <a:gd name="adj2" fmla="val -302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« LOW ALT »</a:t>
            </a:r>
          </a:p>
          <a:p>
            <a:pPr algn="ctr"/>
            <a:r>
              <a:rPr lang="fr-FR" dirty="0"/>
              <a:t>Si l’altitude est inférieure de plus de 167 </a:t>
            </a:r>
            <a:r>
              <a:rPr lang="fr-FR" dirty="0" err="1"/>
              <a:t>ft</a:t>
            </a:r>
            <a:r>
              <a:rPr lang="fr-FR" dirty="0"/>
              <a:t> au FAF en approche LPV</a:t>
            </a:r>
          </a:p>
        </p:txBody>
      </p:sp>
      <p:sp>
        <p:nvSpPr>
          <p:cNvPr id="11" name="Rectangle : carré corné 10"/>
          <p:cNvSpPr/>
          <p:nvPr/>
        </p:nvSpPr>
        <p:spPr>
          <a:xfrm>
            <a:off x="8851790" y="597387"/>
            <a:ext cx="2380067" cy="740664"/>
          </a:xfrm>
          <a:prstGeom prst="foldedCorne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Pilote Automatique : « APR »</a:t>
            </a:r>
          </a:p>
        </p:txBody>
      </p:sp>
    </p:spTree>
    <p:extLst>
      <p:ext uri="{BB962C8B-B14F-4D97-AF65-F5344CB8AC3E}">
        <p14:creationId xmlns:p14="http://schemas.microsoft.com/office/powerpoint/2010/main" val="1258786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1535" y="215063"/>
            <a:ext cx="10058400" cy="1609344"/>
          </a:xfrm>
        </p:spPr>
        <p:txBody>
          <a:bodyPr/>
          <a:lstStyle/>
          <a:p>
            <a:r>
              <a:rPr lang="fr-FR" dirty="0"/>
              <a:t>G1000 : Réaliser l’approche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2"/>
          <a:srcRect l="47754" t="7938" r="32827" b="8891"/>
          <a:stretch/>
        </p:blipFill>
        <p:spPr>
          <a:xfrm>
            <a:off x="440871" y="1694796"/>
            <a:ext cx="2041538" cy="491827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3"/>
          <a:srcRect l="46496" t="7221" r="20491" b="9088"/>
          <a:stretch/>
        </p:blipFill>
        <p:spPr>
          <a:xfrm>
            <a:off x="5466637" y="1694796"/>
            <a:ext cx="3449090" cy="491827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4"/>
          <a:srcRect l="57419" t="7462" r="21404" b="8846"/>
          <a:stretch/>
        </p:blipFill>
        <p:spPr>
          <a:xfrm>
            <a:off x="9029699" y="1694796"/>
            <a:ext cx="2212521" cy="4918276"/>
          </a:xfrm>
          <a:prstGeom prst="rect">
            <a:avLst/>
          </a:prstGeom>
        </p:spPr>
      </p:pic>
      <p:sp>
        <p:nvSpPr>
          <p:cNvPr id="16" name="Bulle narrative : rectangle à coins arrondis 15"/>
          <p:cNvSpPr/>
          <p:nvPr/>
        </p:nvSpPr>
        <p:spPr>
          <a:xfrm>
            <a:off x="2596381" y="1694796"/>
            <a:ext cx="2739956" cy="698547"/>
          </a:xfrm>
          <a:prstGeom prst="wedgeRoundRectCallout">
            <a:avLst>
              <a:gd name="adj1" fmla="val -82639"/>
              <a:gd name="adj2" fmla="val 4667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Passage du MAPT</a:t>
            </a:r>
          </a:p>
          <a:p>
            <a:pPr algn="ctr"/>
            <a:r>
              <a:rPr lang="fr-FR" dirty="0"/>
              <a:t>« SUSP »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249386" y="2393343"/>
            <a:ext cx="2086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/>
              <a:t>Au passage du MAPT, le guidage est suspendu (SUSP) guidant simplement « dans l’axe », appuyer sur SUSP déclenche le guidage en remise des gaz.</a:t>
            </a:r>
          </a:p>
        </p:txBody>
      </p:sp>
      <p:sp>
        <p:nvSpPr>
          <p:cNvPr id="20" name="Bulle narrative : rectangle à coins arrondis 19"/>
          <p:cNvSpPr/>
          <p:nvPr/>
        </p:nvSpPr>
        <p:spPr>
          <a:xfrm>
            <a:off x="2596381" y="5376728"/>
            <a:ext cx="2739956" cy="698547"/>
          </a:xfrm>
          <a:prstGeom prst="wedgeRoundRectCallout">
            <a:avLst>
              <a:gd name="adj1" fmla="val 83417"/>
              <a:gd name="adj2" fmla="val -1073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Après l’appui sur SUSP</a:t>
            </a:r>
          </a:p>
          <a:p>
            <a:pPr algn="ctr"/>
            <a:r>
              <a:rPr lang="fr-FR" dirty="0"/>
              <a:t>« MAPR »</a:t>
            </a:r>
          </a:p>
        </p:txBody>
      </p:sp>
      <p:sp>
        <p:nvSpPr>
          <p:cNvPr id="9" name="Rectangle : carré corné 8"/>
          <p:cNvSpPr/>
          <p:nvPr/>
        </p:nvSpPr>
        <p:spPr>
          <a:xfrm>
            <a:off x="8851790" y="597387"/>
            <a:ext cx="2380067" cy="740664"/>
          </a:xfrm>
          <a:prstGeom prst="foldedCorne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Pilote Automatique : « NAV »</a:t>
            </a:r>
          </a:p>
        </p:txBody>
      </p:sp>
    </p:spTree>
    <p:extLst>
      <p:ext uri="{BB962C8B-B14F-4D97-AF65-F5344CB8AC3E}">
        <p14:creationId xmlns:p14="http://schemas.microsoft.com/office/powerpoint/2010/main" val="222730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4622" y="174043"/>
            <a:ext cx="10058400" cy="1609344"/>
          </a:xfrm>
        </p:spPr>
        <p:txBody>
          <a:bodyPr/>
          <a:lstStyle/>
          <a:p>
            <a:r>
              <a:rPr lang="fr-FR" dirty="0"/>
              <a:t>G1000 : Messages importants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22" y="1867958"/>
            <a:ext cx="7175928" cy="47188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085" t="4387" r="55978" b="50690"/>
          <a:stretch/>
        </p:blipFill>
        <p:spPr>
          <a:xfrm>
            <a:off x="7617486" y="1961472"/>
            <a:ext cx="2743200" cy="52478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44829" t="6773" r="3024" b="53068"/>
          <a:stretch/>
        </p:blipFill>
        <p:spPr>
          <a:xfrm>
            <a:off x="7833231" y="2479025"/>
            <a:ext cx="3331596" cy="46912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1022" t="51138" r="63011" b="4409"/>
          <a:stretch/>
        </p:blipFill>
        <p:spPr>
          <a:xfrm>
            <a:off x="7617486" y="3053659"/>
            <a:ext cx="2297927" cy="51927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44893" t="55567" r="596" b="5202"/>
          <a:stretch/>
        </p:blipFill>
        <p:spPr>
          <a:xfrm>
            <a:off x="7833231" y="3572938"/>
            <a:ext cx="3482671" cy="45828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617486" y="4550498"/>
            <a:ext cx="34135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 cas de perte de précision en approche GPS, l’annonce (LPV, LNAV/VNAV…) passe jaune avant d’être dégradé en LNAV si disponible.</a:t>
            </a:r>
          </a:p>
        </p:txBody>
      </p:sp>
    </p:spTree>
    <p:extLst>
      <p:ext uri="{BB962C8B-B14F-4D97-AF65-F5344CB8AC3E}">
        <p14:creationId xmlns:p14="http://schemas.microsoft.com/office/powerpoint/2010/main" val="2639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fr-FR" dirty="0"/>
              <a:t>Bon vol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353092" y="246489"/>
            <a:ext cx="549435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Préparation de la navigation</a:t>
            </a:r>
          </a:p>
          <a:p>
            <a:pPr marL="285750" indent="-285750">
              <a:buFontTx/>
              <a:buChar char="-"/>
            </a:pPr>
            <a:r>
              <a:rPr lang="fr-FR" dirty="0"/>
              <a:t>Vérification des infos GNSS :</a:t>
            </a:r>
          </a:p>
          <a:p>
            <a:pPr marL="742950" lvl="1" indent="-285750">
              <a:buFontTx/>
              <a:buChar char="-"/>
            </a:pPr>
            <a:r>
              <a:rPr lang="fr-FR" i="1" dirty="0"/>
              <a:t>Page d’accueil :</a:t>
            </a:r>
          </a:p>
          <a:p>
            <a:pPr marL="1200150" lvl="2" indent="-285750">
              <a:buFontTx/>
              <a:buChar char="-"/>
            </a:pPr>
            <a:r>
              <a:rPr lang="fr-FR" i="1" dirty="0"/>
              <a:t>Base de donnée</a:t>
            </a:r>
          </a:p>
          <a:p>
            <a:pPr marL="1200150" lvl="2" indent="-285750">
              <a:buFontTx/>
              <a:buChar char="-"/>
            </a:pPr>
            <a:r>
              <a:rPr lang="fr-FR" i="1" dirty="0" err="1"/>
              <a:t>Auto-test</a:t>
            </a:r>
            <a:r>
              <a:rPr lang="fr-FR" i="1" dirty="0"/>
              <a:t> (déviation)</a:t>
            </a:r>
          </a:p>
          <a:p>
            <a:pPr marL="742950" lvl="1" indent="-285750">
              <a:buFontTx/>
              <a:buChar char="-"/>
            </a:pPr>
            <a:r>
              <a:rPr lang="fr-FR" i="1" dirty="0"/>
              <a:t>Page SET UP / UTILITY :</a:t>
            </a:r>
          </a:p>
          <a:p>
            <a:pPr marL="1200150" lvl="2" indent="-285750">
              <a:buFontTx/>
              <a:buChar char="-"/>
            </a:pPr>
            <a:r>
              <a:rPr lang="fr-FR" i="1" dirty="0"/>
              <a:t>CDI : Auto</a:t>
            </a:r>
          </a:p>
          <a:p>
            <a:pPr marL="1200150" lvl="2" indent="-285750">
              <a:buFontTx/>
              <a:buChar char="-"/>
            </a:pPr>
            <a:r>
              <a:rPr lang="fr-FR" i="1" dirty="0"/>
              <a:t>PRAIM (</a:t>
            </a:r>
            <a:r>
              <a:rPr lang="fr-FR" i="1"/>
              <a:t>après l’insertion du FPL)</a:t>
            </a:r>
            <a:endParaRPr lang="fr-FR" i="1" dirty="0"/>
          </a:p>
          <a:p>
            <a:pPr marL="285750" indent="-285750">
              <a:buFontTx/>
              <a:buChar char="-"/>
            </a:pPr>
            <a:r>
              <a:rPr lang="fr-FR" dirty="0"/>
              <a:t>Insertion / vérification du FPL :</a:t>
            </a:r>
          </a:p>
          <a:p>
            <a:pPr marL="742950" lvl="1" indent="-285750">
              <a:buFontTx/>
              <a:buChar char="-"/>
            </a:pPr>
            <a:r>
              <a:rPr lang="fr-FR" i="1" dirty="0"/>
              <a:t>Page FPL (PROC) / MAP :</a:t>
            </a:r>
          </a:p>
          <a:p>
            <a:pPr marL="1200150" lvl="2" indent="-285750">
              <a:buFontTx/>
              <a:buChar char="-"/>
            </a:pPr>
            <a:r>
              <a:rPr lang="fr-FR" i="1" dirty="0"/>
              <a:t>Départ (SID)</a:t>
            </a:r>
          </a:p>
          <a:p>
            <a:pPr marL="1200150" lvl="2" indent="-285750">
              <a:buFontTx/>
              <a:buChar char="-"/>
            </a:pPr>
            <a:r>
              <a:rPr lang="fr-FR" i="1" dirty="0"/>
              <a:t>« En Route »</a:t>
            </a:r>
          </a:p>
          <a:p>
            <a:pPr marL="1200150" lvl="2" indent="-285750">
              <a:buFontTx/>
              <a:buChar char="-"/>
            </a:pPr>
            <a:r>
              <a:rPr lang="fr-FR" i="1" dirty="0"/>
              <a:t>Arrivée (STAR)</a:t>
            </a:r>
          </a:p>
          <a:p>
            <a:pPr marL="1200150" lvl="2" indent="-285750">
              <a:buFontTx/>
              <a:buChar char="-"/>
            </a:pPr>
            <a:r>
              <a:rPr lang="fr-FR" i="1" dirty="0"/>
              <a:t>Approche (RNAV)</a:t>
            </a:r>
          </a:p>
          <a:p>
            <a:pPr marL="1200150" lvl="2" indent="-285750">
              <a:buFontTx/>
              <a:buChar char="-"/>
            </a:pPr>
            <a:r>
              <a:rPr lang="fr-FR" i="1" dirty="0"/>
              <a:t>« Ménage » : plan de vol cohérent !</a:t>
            </a:r>
          </a:p>
          <a:p>
            <a:pPr marL="742950" lvl="1" indent="-285750">
              <a:buFontTx/>
              <a:buChar char="-"/>
            </a:pPr>
            <a:r>
              <a:rPr lang="fr-FR" i="1" dirty="0"/>
              <a:t>Sauvegarde du FPL</a:t>
            </a:r>
          </a:p>
          <a:p>
            <a:r>
              <a:rPr lang="fr-FR" b="1" dirty="0"/>
              <a:t>Réalisation du vol :</a:t>
            </a:r>
          </a:p>
          <a:p>
            <a:pPr marL="285750" indent="-285750">
              <a:buFontTx/>
              <a:buChar char="-"/>
            </a:pPr>
            <a:r>
              <a:rPr lang="fr-FR" dirty="0"/>
              <a:t>Configuration CDI, vérification déviation</a:t>
            </a:r>
          </a:p>
          <a:p>
            <a:pPr marL="285750" indent="-285750">
              <a:buFontTx/>
              <a:buChar char="-"/>
            </a:pPr>
            <a:r>
              <a:rPr lang="fr-FR" dirty="0"/>
              <a:t>Vérification des affichages</a:t>
            </a:r>
          </a:p>
          <a:p>
            <a:pPr marL="285750" indent="-285750">
              <a:buFontTx/>
              <a:buChar char="-"/>
            </a:pPr>
            <a:r>
              <a:rPr lang="fr-FR" dirty="0"/>
              <a:t>Réalisation d’approches et de remises de gaz :</a:t>
            </a:r>
          </a:p>
          <a:p>
            <a:pPr marL="742950" lvl="1" indent="-285750">
              <a:buFontTx/>
              <a:buChar char="-"/>
            </a:pPr>
            <a:r>
              <a:rPr lang="fr-FR" i="1" dirty="0"/>
              <a:t>Approche LNAV</a:t>
            </a:r>
          </a:p>
          <a:p>
            <a:pPr marL="742950" lvl="1" indent="-285750">
              <a:buFontTx/>
              <a:buChar char="-"/>
            </a:pPr>
            <a:r>
              <a:rPr lang="fr-FR" i="1" dirty="0"/>
              <a:t>Approche LNAV / VNAV (si SBAS)</a:t>
            </a:r>
          </a:p>
          <a:p>
            <a:pPr marL="742950" lvl="1" indent="-285750">
              <a:buFontTx/>
              <a:buChar char="-"/>
            </a:pPr>
            <a:r>
              <a:rPr lang="fr-FR" i="1" dirty="0"/>
              <a:t>Approche LPV (si SBAS)</a:t>
            </a:r>
          </a:p>
        </p:txBody>
      </p:sp>
      <p:cxnSp>
        <p:nvCxnSpPr>
          <p:cNvPr id="17" name="Connecteur droit avec flèche 16"/>
          <p:cNvCxnSpPr>
            <a:cxnSpLocks/>
          </p:cNvCxnSpPr>
          <p:nvPr/>
        </p:nvCxnSpPr>
        <p:spPr>
          <a:xfrm>
            <a:off x="6099048" y="246489"/>
            <a:ext cx="0" cy="6376948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A039DD7-C1B3-6643-98B6-FE172AE39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09047">
            <a:off x="569523" y="2599813"/>
            <a:ext cx="4854801" cy="240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9848" y="210312"/>
            <a:ext cx="10058400" cy="1609344"/>
          </a:xfrm>
        </p:spPr>
        <p:txBody>
          <a:bodyPr/>
          <a:lstStyle/>
          <a:p>
            <a:r>
              <a:rPr lang="fr-FR" dirty="0"/>
              <a:t>Approche « GNSS » - G1000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Fonctions annexes :</a:t>
            </a:r>
          </a:p>
          <a:p>
            <a:pPr lvl="1"/>
            <a:r>
              <a:rPr lang="fr-FR" dirty="0"/>
              <a:t>GPS type solutions</a:t>
            </a:r>
          </a:p>
          <a:p>
            <a:pPr lvl="1"/>
            <a:r>
              <a:rPr lang="fr-FR" dirty="0"/>
              <a:t>Prédictive RAIM (ABAS)</a:t>
            </a:r>
          </a:p>
          <a:p>
            <a:pPr lvl="1"/>
            <a:r>
              <a:rPr lang="fr-FR" dirty="0"/>
              <a:t>CDI</a:t>
            </a:r>
          </a:p>
          <a:p>
            <a:r>
              <a:rPr lang="fr-FR" dirty="0"/>
              <a:t>Préparer l’approche</a:t>
            </a:r>
          </a:p>
          <a:p>
            <a:r>
              <a:rPr lang="fr-FR" dirty="0"/>
              <a:t>Réaliser l’approche</a:t>
            </a:r>
          </a:p>
          <a:p>
            <a:r>
              <a:rPr lang="fr-FR" dirty="0"/>
              <a:t>Messages importants</a:t>
            </a:r>
          </a:p>
          <a:p>
            <a:r>
              <a:rPr lang="fr-FR" dirty="0"/>
              <a:t>« Mon vol »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7101" t="7227" r="6890" b="8726"/>
          <a:stretch/>
        </p:blipFill>
        <p:spPr>
          <a:xfrm>
            <a:off x="4463935" y="1493533"/>
            <a:ext cx="6532375" cy="4678667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83662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7148045" y="1778333"/>
            <a:ext cx="3106351" cy="4050792"/>
          </a:xfrm>
        </p:spPr>
        <p:txBody>
          <a:bodyPr>
            <a:normAutofit/>
          </a:bodyPr>
          <a:lstStyle/>
          <a:p>
            <a:r>
              <a:rPr lang="fr-FR" sz="1600" i="1" dirty="0"/>
              <a:t>Plusieurs modes de travail :</a:t>
            </a:r>
          </a:p>
          <a:p>
            <a:pPr lvl="1"/>
            <a:r>
              <a:rPr lang="fr-FR" sz="1400" i="1" dirty="0"/>
              <a:t>ACQUIRING : initialisation</a:t>
            </a:r>
          </a:p>
          <a:p>
            <a:pPr lvl="1"/>
            <a:r>
              <a:rPr lang="fr-FR" sz="1400" i="1" dirty="0"/>
              <a:t>Sans SBAS (WAAS, EGNOS…) : </a:t>
            </a:r>
          </a:p>
          <a:p>
            <a:pPr lvl="2"/>
            <a:r>
              <a:rPr lang="fr-FR" sz="1200" i="1" dirty="0"/>
              <a:t>2D NAV</a:t>
            </a:r>
          </a:p>
          <a:p>
            <a:pPr lvl="2"/>
            <a:r>
              <a:rPr lang="fr-FR" sz="1200" i="1" dirty="0"/>
              <a:t>3D NAV (Altitude « GPS »)</a:t>
            </a:r>
          </a:p>
          <a:p>
            <a:pPr lvl="2"/>
            <a:r>
              <a:rPr lang="fr-FR" sz="1200" i="1" dirty="0"/>
              <a:t>Permet exclusivement des approches LNAV</a:t>
            </a:r>
          </a:p>
          <a:p>
            <a:pPr lvl="1"/>
            <a:r>
              <a:rPr lang="fr-FR" sz="1400" i="1" dirty="0"/>
              <a:t>Avec SBAS :</a:t>
            </a:r>
          </a:p>
          <a:p>
            <a:pPr lvl="2"/>
            <a:r>
              <a:rPr lang="fr-FR" sz="1200" i="1" dirty="0"/>
              <a:t>2D DIFF NAV</a:t>
            </a:r>
          </a:p>
          <a:p>
            <a:pPr lvl="2"/>
            <a:r>
              <a:rPr lang="fr-FR" sz="1200" i="1" dirty="0"/>
              <a:t>3D DIFF NAV (Altitude « GPS »)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9847" y="205623"/>
            <a:ext cx="10058400" cy="1629918"/>
          </a:xfrm>
        </p:spPr>
        <p:txBody>
          <a:bodyPr/>
          <a:lstStyle/>
          <a:p>
            <a:r>
              <a:rPr lang="fr-FR" dirty="0"/>
              <a:t>G1000 : GPS TYPE SOLUTIONS</a:t>
            </a:r>
          </a:p>
        </p:txBody>
      </p:sp>
      <p:sp>
        <p:nvSpPr>
          <p:cNvPr id="12" name="Bulle narrative : rectangle à coins arrondis 11"/>
          <p:cNvSpPr/>
          <p:nvPr/>
        </p:nvSpPr>
        <p:spPr>
          <a:xfrm>
            <a:off x="7390761" y="4946530"/>
            <a:ext cx="2424840" cy="511335"/>
          </a:xfrm>
          <a:prstGeom prst="wedgeRoundRectCallout">
            <a:avLst>
              <a:gd name="adj1" fmla="val 68614"/>
              <a:gd name="adj2" fmla="val -873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SBAS : « ON »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7067" t="7067" r="6878" b="8638"/>
          <a:stretch/>
        </p:blipFill>
        <p:spPr>
          <a:xfrm>
            <a:off x="214064" y="1633576"/>
            <a:ext cx="6782729" cy="48688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71331" t="17102" r="13995" b="23347"/>
          <a:stretch/>
        </p:blipFill>
        <p:spPr>
          <a:xfrm>
            <a:off x="10368042" y="1778333"/>
            <a:ext cx="1520411" cy="347080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989976" y="3624089"/>
            <a:ext cx="1053015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</a:rPr>
              <a:t>PRN 1 - 32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81687" y="3084933"/>
            <a:ext cx="129312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</a:rPr>
              <a:t>PRN 1 – 32 +</a:t>
            </a:r>
          </a:p>
          <a:p>
            <a:pPr algn="ctr"/>
            <a:r>
              <a:rPr lang="fr-FR" sz="1400" i="1" dirty="0">
                <a:solidFill>
                  <a:schemeClr val="bg1"/>
                </a:solidFill>
              </a:rPr>
              <a:t>PRN 120 - 132</a:t>
            </a:r>
          </a:p>
        </p:txBody>
      </p:sp>
      <p:sp>
        <p:nvSpPr>
          <p:cNvPr id="10" name="Bulle narrative : rectangle à coins arrondis 9"/>
          <p:cNvSpPr/>
          <p:nvPr/>
        </p:nvSpPr>
        <p:spPr>
          <a:xfrm>
            <a:off x="7359496" y="5582160"/>
            <a:ext cx="3329964" cy="882595"/>
          </a:xfrm>
          <a:prstGeom prst="wedgeRoundRectCallout">
            <a:avLst>
              <a:gd name="adj1" fmla="val -84208"/>
              <a:gd name="adj2" fmla="val -288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Page AUX « GPS STATUS »</a:t>
            </a:r>
          </a:p>
          <a:p>
            <a:pPr algn="ctr"/>
            <a:r>
              <a:rPr lang="fr-FR" dirty="0"/>
              <a:t>« SBAS </a:t>
            </a:r>
            <a:r>
              <a:rPr lang="fr-FR" dirty="0" err="1"/>
              <a:t>selection</a:t>
            </a:r>
            <a:r>
              <a:rPr lang="fr-FR" dirty="0"/>
              <a:t> »</a:t>
            </a:r>
          </a:p>
        </p:txBody>
      </p:sp>
      <p:sp>
        <p:nvSpPr>
          <p:cNvPr id="16" name="Bulle narrative : rectangle à coins arrondis 15"/>
          <p:cNvSpPr/>
          <p:nvPr/>
        </p:nvSpPr>
        <p:spPr>
          <a:xfrm>
            <a:off x="7390761" y="4358065"/>
            <a:ext cx="2424840" cy="511335"/>
          </a:xfrm>
          <a:prstGeom prst="wedgeRoundRectCallout">
            <a:avLst>
              <a:gd name="adj1" fmla="val -63862"/>
              <a:gd name="adj2" fmla="val -966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SBAS : « OFF »</a:t>
            </a:r>
          </a:p>
        </p:txBody>
      </p:sp>
    </p:spTree>
    <p:extLst>
      <p:ext uri="{BB962C8B-B14F-4D97-AF65-F5344CB8AC3E}">
        <p14:creationId xmlns:p14="http://schemas.microsoft.com/office/powerpoint/2010/main" val="41762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56306" t="7574" r="6783" b="9087"/>
          <a:stretch/>
        </p:blipFill>
        <p:spPr>
          <a:xfrm>
            <a:off x="713109" y="1726163"/>
            <a:ext cx="3785369" cy="4807584"/>
          </a:xfrm>
          <a:prstGeom prst="rect">
            <a:avLst/>
          </a:prstGeom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435315" y="1878568"/>
            <a:ext cx="4362193" cy="919617"/>
          </a:xfrm>
        </p:spPr>
        <p:txBody>
          <a:bodyPr>
            <a:normAutofit fontScale="92500"/>
          </a:bodyPr>
          <a:lstStyle/>
          <a:p>
            <a:r>
              <a:rPr lang="fr-FR" sz="1600" i="1" dirty="0"/>
              <a:t>RAIM PREDICTION (ABAS : Approches LBAS) :</a:t>
            </a:r>
          </a:p>
          <a:p>
            <a:pPr lvl="1"/>
            <a:r>
              <a:rPr lang="fr-FR" sz="1600" i="1" dirty="0"/>
              <a:t>RAIM AVAILABLE (</a:t>
            </a:r>
            <a:r>
              <a:rPr lang="fr-FR" sz="1600" i="1" dirty="0">
                <a:highlight>
                  <a:srgbClr val="00FF00"/>
                </a:highlight>
              </a:rPr>
              <a:t>RNP APCH OK</a:t>
            </a:r>
            <a:r>
              <a:rPr lang="fr-FR" sz="1600" i="1" dirty="0"/>
              <a:t>)</a:t>
            </a:r>
          </a:p>
          <a:p>
            <a:pPr lvl="1"/>
            <a:r>
              <a:rPr lang="fr-FR" sz="1600" i="1" dirty="0"/>
              <a:t>RAIM NOT AVAILABLE (</a:t>
            </a:r>
            <a:r>
              <a:rPr lang="fr-FR" sz="1600" i="1" strike="sngStrike" dirty="0">
                <a:highlight>
                  <a:srgbClr val="FFFF00"/>
                </a:highlight>
              </a:rPr>
              <a:t>RNP APCH</a:t>
            </a:r>
            <a:r>
              <a:rPr lang="fr-FR" sz="1600" i="1" dirty="0"/>
              <a:t>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568410" y="3978851"/>
            <a:ext cx="33747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Note : la vérification n’est requise que si l’heure que si nous n’avons pas vérifier préalablement la disponibilité RAIM en préparation du vol (site AUGUR ou autre programme de prédiction).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4866401" y="3740623"/>
            <a:ext cx="3334087" cy="2793124"/>
            <a:chOff x="3216002" y="3733122"/>
            <a:chExt cx="3334087" cy="2793124"/>
          </a:xfrm>
        </p:grpSpPr>
        <p:sp>
          <p:nvSpPr>
            <p:cNvPr id="10" name="Bulle narrative : rectangle à coins arrondis 9"/>
            <p:cNvSpPr/>
            <p:nvPr/>
          </p:nvSpPr>
          <p:spPr>
            <a:xfrm>
              <a:off x="3216002" y="3733122"/>
              <a:ext cx="3334087" cy="2793124"/>
            </a:xfrm>
            <a:prstGeom prst="wedgeRoundRectCallout">
              <a:avLst>
                <a:gd name="adj1" fmla="val -83253"/>
                <a:gd name="adj2" fmla="val 24710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fr-FR" dirty="0"/>
                <a:t>Page AUX « GPS STATUS »</a:t>
              </a:r>
            </a:p>
            <a:p>
              <a:pPr algn="ctr"/>
              <a:r>
                <a:rPr lang="fr-FR" dirty="0"/>
                <a:t>« RAIM PREDICTION »</a:t>
              </a: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/>
            <a:srcRect l="69371" t="15576" r="7056" b="59264"/>
            <a:stretch/>
          </p:blipFill>
          <p:spPr>
            <a:xfrm>
              <a:off x="3445940" y="4623668"/>
              <a:ext cx="2874210" cy="17254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2" name="Groupe 11"/>
          <p:cNvGrpSpPr/>
          <p:nvPr/>
        </p:nvGrpSpPr>
        <p:grpSpPr>
          <a:xfrm>
            <a:off x="5775648" y="1820090"/>
            <a:ext cx="5938437" cy="1890148"/>
            <a:chOff x="5775648" y="1820090"/>
            <a:chExt cx="5938437" cy="1890148"/>
          </a:xfrm>
        </p:grpSpPr>
        <p:sp>
          <p:nvSpPr>
            <p:cNvPr id="16" name="Bulle narrative : rectangle à coins arrondis 15"/>
            <p:cNvSpPr/>
            <p:nvPr/>
          </p:nvSpPr>
          <p:spPr>
            <a:xfrm>
              <a:off x="5775648" y="2984522"/>
              <a:ext cx="2424840" cy="511335"/>
            </a:xfrm>
            <a:prstGeom prst="wedgeRoundRectCallout">
              <a:avLst>
                <a:gd name="adj1" fmla="val 67738"/>
                <a:gd name="adj2" fmla="val -23678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RAIM AVAILABLE</a:t>
              </a: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/>
            <a:srcRect l="71403" t="33910" r="13981" b="49252"/>
            <a:stretch/>
          </p:blipFill>
          <p:spPr>
            <a:xfrm>
              <a:off x="8797508" y="1820090"/>
              <a:ext cx="2916577" cy="1890148"/>
            </a:xfrm>
            <a:prstGeom prst="rect">
              <a:avLst/>
            </a:prstGeom>
          </p:spPr>
        </p:pic>
      </p:grpSp>
      <p:sp>
        <p:nvSpPr>
          <p:cNvPr id="11" name="Titre 1"/>
          <p:cNvSpPr txBox="1">
            <a:spLocks/>
          </p:cNvSpPr>
          <p:nvPr/>
        </p:nvSpPr>
        <p:spPr>
          <a:xfrm>
            <a:off x="1069847" y="205623"/>
            <a:ext cx="10058400" cy="1629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G1000 : PREDICTIVE RAIM (ABAS)</a:t>
            </a:r>
          </a:p>
        </p:txBody>
      </p:sp>
    </p:spTree>
    <p:extLst>
      <p:ext uri="{BB962C8B-B14F-4D97-AF65-F5344CB8AC3E}">
        <p14:creationId xmlns:p14="http://schemas.microsoft.com/office/powerpoint/2010/main" val="1550942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1536" y="176185"/>
            <a:ext cx="10058400" cy="1609344"/>
          </a:xfrm>
        </p:spPr>
        <p:txBody>
          <a:bodyPr/>
          <a:lstStyle/>
          <a:p>
            <a:r>
              <a:rPr lang="fr-FR" dirty="0"/>
              <a:t>G1000 : CDI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412481" y="5255355"/>
            <a:ext cx="1413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RAIM AVAILABLE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579676" y="4940258"/>
            <a:ext cx="34474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Note : sélection du CDI en « Auto » permet l’ajustement libre de la déviation maximale du CDI (indiquée en « SYSTEM CDI ») en fonction de la phase de vol. Sélectionner une valeur précise limite la déviation à ce maximum.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54260" t="7067" r="6939" b="9117"/>
          <a:stretch/>
        </p:blipFill>
        <p:spPr>
          <a:xfrm>
            <a:off x="522515" y="1651518"/>
            <a:ext cx="4142205" cy="5033229"/>
          </a:xfrm>
          <a:prstGeom prst="rect">
            <a:avLst/>
          </a:prstGeom>
        </p:spPr>
      </p:pic>
      <p:sp>
        <p:nvSpPr>
          <p:cNvPr id="10" name="Bulle narrative : rectangle à coins arrondis 9"/>
          <p:cNvSpPr/>
          <p:nvPr/>
        </p:nvSpPr>
        <p:spPr>
          <a:xfrm>
            <a:off x="4897901" y="898232"/>
            <a:ext cx="1514817" cy="1670015"/>
          </a:xfrm>
          <a:prstGeom prst="wedgeRoundRectCallout">
            <a:avLst>
              <a:gd name="adj1" fmla="val -256817"/>
              <a:gd name="adj2" fmla="val 251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Page AUX « SYSTEM SET UP »</a:t>
            </a:r>
          </a:p>
          <a:p>
            <a:pPr algn="ctr"/>
            <a:r>
              <a:rPr lang="fr-FR" dirty="0"/>
              <a:t>« GPS CDI »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5041128" y="4632021"/>
            <a:ext cx="3371353" cy="2001471"/>
            <a:chOff x="5055870" y="3726834"/>
            <a:chExt cx="3371353" cy="2001471"/>
          </a:xfrm>
        </p:grpSpPr>
        <p:sp>
          <p:nvSpPr>
            <p:cNvPr id="12" name="Bulle narrative : rectangle à coins arrondis 11"/>
            <p:cNvSpPr/>
            <p:nvPr/>
          </p:nvSpPr>
          <p:spPr>
            <a:xfrm>
              <a:off x="5055870" y="3726834"/>
              <a:ext cx="3371353" cy="2001471"/>
            </a:xfrm>
            <a:prstGeom prst="wedgeRoundRectCallout">
              <a:avLst>
                <a:gd name="adj1" fmla="val -83610"/>
                <a:gd name="adj2" fmla="val -72159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dirty="0"/>
                <a:t>CDI / ALARMS :</a:t>
              </a:r>
            </a:p>
            <a:p>
              <a:pPr algn="ctr"/>
              <a:r>
                <a:rPr lang="fr-FR" dirty="0"/>
                <a:t>« Auto »</a:t>
              </a:r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3"/>
            <a:srcRect l="66924" t="44702" r="8182" b="39728"/>
            <a:stretch/>
          </p:blipFill>
          <p:spPr>
            <a:xfrm>
              <a:off x="5225143" y="4544008"/>
              <a:ext cx="3034885" cy="106779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945" y="328917"/>
            <a:ext cx="5271600" cy="417816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/>
          <a:srcRect l="47935" t="47548" r="33087" b="17329"/>
          <a:stretch/>
        </p:blipFill>
        <p:spPr>
          <a:xfrm>
            <a:off x="4807946" y="2764829"/>
            <a:ext cx="1604772" cy="1670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8472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412481" y="5255355"/>
            <a:ext cx="1413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RAIM AVAILABLE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20" y="411597"/>
            <a:ext cx="7306502" cy="32749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320" y="3588688"/>
            <a:ext cx="7334401" cy="293116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/>
          <a:srcRect l="43946" t="7318" r="27599" b="8911"/>
          <a:stretch/>
        </p:blipFill>
        <p:spPr>
          <a:xfrm>
            <a:off x="657364" y="1709530"/>
            <a:ext cx="2904819" cy="4810325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061536" y="176185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G1000 : CDI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475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8161" y="189349"/>
            <a:ext cx="10058400" cy="1609344"/>
          </a:xfrm>
        </p:spPr>
        <p:txBody>
          <a:bodyPr/>
          <a:lstStyle/>
          <a:p>
            <a:r>
              <a:rPr lang="fr-FR" dirty="0"/>
              <a:t>G1000 : Préparer l’approche</a:t>
            </a:r>
          </a:p>
        </p:txBody>
      </p:sp>
      <p:cxnSp>
        <p:nvCxnSpPr>
          <p:cNvPr id="13" name="Connecteur droit avec flèche 12"/>
          <p:cNvCxnSpPr>
            <a:cxnSpLocks/>
          </p:cNvCxnSpPr>
          <p:nvPr/>
        </p:nvCxnSpPr>
        <p:spPr>
          <a:xfrm>
            <a:off x="7633252" y="3352281"/>
            <a:ext cx="0" cy="120020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7929595" y="3352281"/>
            <a:ext cx="4101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La page de sélection permet de vérifier visuellement la trajectoire. Elle devra être confirmée après validation en page FPL (notamment le lien avec le reste du FPL).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7929595" y="5103081"/>
            <a:ext cx="3051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En activant la procédure, le premier point de la procédure est automatique actif (DCT).</a:t>
            </a:r>
          </a:p>
          <a:p>
            <a:r>
              <a:rPr lang="fr-FR" sz="1600" dirty="0"/>
              <a:t>VECTORS (VTF) : l’axe final de la procédure est activé.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27112" t="7455" r="6928" b="8854"/>
          <a:stretch/>
        </p:blipFill>
        <p:spPr>
          <a:xfrm>
            <a:off x="371281" y="1648096"/>
            <a:ext cx="6813290" cy="4862683"/>
          </a:xfrm>
          <a:prstGeom prst="rect">
            <a:avLst/>
          </a:prstGeom>
        </p:spPr>
      </p:pic>
      <p:sp>
        <p:nvSpPr>
          <p:cNvPr id="20" name="Bulle narrative : rectangle à coins arrondis 19"/>
          <p:cNvSpPr/>
          <p:nvPr/>
        </p:nvSpPr>
        <p:spPr>
          <a:xfrm>
            <a:off x="7391641" y="1690684"/>
            <a:ext cx="1887196" cy="1591415"/>
          </a:xfrm>
          <a:prstGeom prst="wedgeRoundRectCallout">
            <a:avLst>
              <a:gd name="adj1" fmla="val -93806"/>
              <a:gd name="adj2" fmla="val 627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/>
              <a:t>Page PROC</a:t>
            </a:r>
          </a:p>
          <a:p>
            <a:pPr algn="ctr"/>
            <a:r>
              <a:rPr lang="fr-FR" dirty="0"/>
              <a:t>Le type d’approche possible est indiquée</a:t>
            </a:r>
          </a:p>
        </p:txBody>
      </p:sp>
      <p:sp>
        <p:nvSpPr>
          <p:cNvPr id="31" name="Bulle narrative : rectangle à coins arrondis 30"/>
          <p:cNvSpPr/>
          <p:nvPr/>
        </p:nvSpPr>
        <p:spPr>
          <a:xfrm>
            <a:off x="7391640" y="4617401"/>
            <a:ext cx="1887197" cy="420760"/>
          </a:xfrm>
          <a:prstGeom prst="wedgeRoundRectCallout">
            <a:avLst>
              <a:gd name="adj1" fmla="val -101447"/>
              <a:gd name="adj2" fmla="val 1836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Activate</a:t>
            </a:r>
            <a:r>
              <a:rPr lang="fr-FR" dirty="0"/>
              <a:t> / </a:t>
            </a:r>
            <a:r>
              <a:rPr lang="fr-FR" dirty="0" err="1"/>
              <a:t>Load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2539236" y="3352281"/>
            <a:ext cx="101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Vérifier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343314" y="3064818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Sélectionner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71369" t="35879" r="12932" b="44958"/>
          <a:stretch/>
        </p:blipFill>
        <p:spPr>
          <a:xfrm>
            <a:off x="9485906" y="1798693"/>
            <a:ext cx="2027582" cy="1392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ZoneTexte 26"/>
          <p:cNvSpPr txBox="1"/>
          <p:nvPr/>
        </p:nvSpPr>
        <p:spPr>
          <a:xfrm>
            <a:off x="2816951" y="5179703"/>
            <a:ext cx="205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Activer / Charger</a:t>
            </a:r>
          </a:p>
        </p:txBody>
      </p:sp>
    </p:spTree>
    <p:extLst>
      <p:ext uri="{BB962C8B-B14F-4D97-AF65-F5344CB8AC3E}">
        <p14:creationId xmlns:p14="http://schemas.microsoft.com/office/powerpoint/2010/main" val="4253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7137" y="178523"/>
            <a:ext cx="10058400" cy="1609344"/>
          </a:xfrm>
        </p:spPr>
        <p:txBody>
          <a:bodyPr/>
          <a:lstStyle/>
          <a:p>
            <a:r>
              <a:rPr lang="fr-FR" dirty="0"/>
              <a:t>G1000 : Réaliser l’approche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27000" t="7066" r="6709" b="8753"/>
          <a:stretch/>
        </p:blipFill>
        <p:spPr>
          <a:xfrm>
            <a:off x="235557" y="1706068"/>
            <a:ext cx="6869731" cy="490700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53833" t="27734" r="13352" b="33337"/>
          <a:stretch/>
        </p:blipFill>
        <p:spPr>
          <a:xfrm>
            <a:off x="7282541" y="3943349"/>
            <a:ext cx="4000828" cy="2669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Bulle narrative : rectangle à coins arrondis 33"/>
          <p:cNvSpPr/>
          <p:nvPr/>
        </p:nvSpPr>
        <p:spPr>
          <a:xfrm>
            <a:off x="7641203" y="1706068"/>
            <a:ext cx="2759104" cy="502957"/>
          </a:xfrm>
          <a:prstGeom prst="wedgeRoundRectCallout">
            <a:avLst>
              <a:gd name="adj1" fmla="val -171473"/>
              <a:gd name="adj2" fmla="val 5244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PFD, CDI : « GPS »</a:t>
            </a:r>
          </a:p>
        </p:txBody>
      </p:sp>
      <p:sp>
        <p:nvSpPr>
          <p:cNvPr id="35" name="Bulle narrative : rectangle à coins arrondis 34"/>
          <p:cNvSpPr/>
          <p:nvPr/>
        </p:nvSpPr>
        <p:spPr>
          <a:xfrm>
            <a:off x="8369144" y="2492314"/>
            <a:ext cx="2759104" cy="778682"/>
          </a:xfrm>
          <a:prstGeom prst="wedgeRoundRectCallout">
            <a:avLst>
              <a:gd name="adj1" fmla="val -197409"/>
              <a:gd name="adj2" fmla="val 2262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Jusqu’à 2 NM du FAF « TERM »</a:t>
            </a:r>
          </a:p>
        </p:txBody>
      </p:sp>
      <p:sp>
        <p:nvSpPr>
          <p:cNvPr id="32" name="Ellipse 31"/>
          <p:cNvSpPr/>
          <p:nvPr/>
        </p:nvSpPr>
        <p:spPr>
          <a:xfrm>
            <a:off x="8511872" y="4349363"/>
            <a:ext cx="679836" cy="3498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IAF</a:t>
            </a:r>
          </a:p>
        </p:txBody>
      </p:sp>
      <p:sp>
        <p:nvSpPr>
          <p:cNvPr id="36" name="Ellipse 35"/>
          <p:cNvSpPr/>
          <p:nvPr/>
        </p:nvSpPr>
        <p:spPr>
          <a:xfrm>
            <a:off x="7832036" y="5853484"/>
            <a:ext cx="679836" cy="3498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IF</a:t>
            </a:r>
          </a:p>
        </p:txBody>
      </p:sp>
      <p:sp>
        <p:nvSpPr>
          <p:cNvPr id="37" name="Ellipse 36"/>
          <p:cNvSpPr/>
          <p:nvPr/>
        </p:nvSpPr>
        <p:spPr>
          <a:xfrm>
            <a:off x="9614453" y="5377305"/>
            <a:ext cx="785854" cy="3498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FAF</a:t>
            </a:r>
          </a:p>
        </p:txBody>
      </p:sp>
      <p:sp>
        <p:nvSpPr>
          <p:cNvPr id="38" name="Ellipse 37"/>
          <p:cNvSpPr/>
          <p:nvPr/>
        </p:nvSpPr>
        <p:spPr>
          <a:xfrm>
            <a:off x="10088410" y="4260419"/>
            <a:ext cx="1047127" cy="3498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MAPT</a:t>
            </a:r>
          </a:p>
        </p:txBody>
      </p:sp>
      <p:sp>
        <p:nvSpPr>
          <p:cNvPr id="3" name="Rectangle : carré corné 2"/>
          <p:cNvSpPr/>
          <p:nvPr/>
        </p:nvSpPr>
        <p:spPr>
          <a:xfrm>
            <a:off x="8851790" y="597387"/>
            <a:ext cx="2380067" cy="740664"/>
          </a:xfrm>
          <a:prstGeom prst="foldedCorne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Pilote Automatique : « NAV »</a:t>
            </a:r>
          </a:p>
        </p:txBody>
      </p:sp>
    </p:spTree>
    <p:extLst>
      <p:ext uri="{BB962C8B-B14F-4D97-AF65-F5344CB8AC3E}">
        <p14:creationId xmlns:p14="http://schemas.microsoft.com/office/powerpoint/2010/main" val="118876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9849" y="156650"/>
            <a:ext cx="10058400" cy="1609344"/>
          </a:xfrm>
        </p:spPr>
        <p:txBody>
          <a:bodyPr/>
          <a:lstStyle/>
          <a:p>
            <a:r>
              <a:rPr lang="fr-FR" dirty="0"/>
              <a:t>G1000 : Réaliser l’approche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l="47079" t="6932" r="20260" b="8601"/>
          <a:stretch/>
        </p:blipFill>
        <p:spPr>
          <a:xfrm>
            <a:off x="261256" y="1619302"/>
            <a:ext cx="3420835" cy="497630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64121" t="7161" r="12661" b="9135"/>
          <a:stretch/>
        </p:blipFill>
        <p:spPr>
          <a:xfrm>
            <a:off x="8889778" y="1619301"/>
            <a:ext cx="2422292" cy="4912127"/>
          </a:xfrm>
          <a:prstGeom prst="rect">
            <a:avLst/>
          </a:prstGeom>
        </p:spPr>
      </p:pic>
      <p:sp>
        <p:nvSpPr>
          <p:cNvPr id="16" name="Bulle narrative : rectangle à coins arrondis 15"/>
          <p:cNvSpPr/>
          <p:nvPr/>
        </p:nvSpPr>
        <p:spPr>
          <a:xfrm>
            <a:off x="3861992" y="5892077"/>
            <a:ext cx="2759104" cy="502957"/>
          </a:xfrm>
          <a:prstGeom prst="wedgeRoundRectCallout">
            <a:avLst>
              <a:gd name="adj1" fmla="val -110135"/>
              <a:gd name="adj2" fmla="val -2535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 NM du FAF : « LNAV »</a:t>
            </a:r>
          </a:p>
        </p:txBody>
      </p:sp>
      <p:sp>
        <p:nvSpPr>
          <p:cNvPr id="19" name="Bulle narrative : rectangle à coins arrondis 18"/>
          <p:cNvSpPr/>
          <p:nvPr/>
        </p:nvSpPr>
        <p:spPr>
          <a:xfrm>
            <a:off x="3861992" y="1619301"/>
            <a:ext cx="2314311" cy="856427"/>
          </a:xfrm>
          <a:prstGeom prst="wedgeRoundRectCallout">
            <a:avLst>
              <a:gd name="adj1" fmla="val -68372"/>
              <a:gd name="adj2" fmla="val 1579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Baro - VNAV</a:t>
            </a:r>
          </a:p>
          <a:p>
            <a:pPr algn="ctr"/>
            <a:r>
              <a:rPr lang="fr-FR" dirty="0"/>
              <a:t>Actif jusqu’au FAF</a:t>
            </a:r>
          </a:p>
        </p:txBody>
      </p:sp>
      <p:sp>
        <p:nvSpPr>
          <p:cNvPr id="20" name="Bulle narrative : rectangle à coins arrondis 19"/>
          <p:cNvSpPr/>
          <p:nvPr/>
        </p:nvSpPr>
        <p:spPr>
          <a:xfrm>
            <a:off x="3192798" y="4570307"/>
            <a:ext cx="2759104" cy="502957"/>
          </a:xfrm>
          <a:prstGeom prst="wedgeRoundRectCallout">
            <a:avLst>
              <a:gd name="adj1" fmla="val -45756"/>
              <a:gd name="adj2" fmla="val -81275"/>
              <a:gd name="adj3" fmla="val 16667"/>
            </a:avLst>
          </a:prstGeom>
          <a:solidFill>
            <a:srgbClr val="FFC000"/>
          </a:solidFill>
          <a:ln w="12700">
            <a:solidFill>
              <a:srgbClr val="DE6858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Calage « QNH » vérifié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959" y="2246978"/>
            <a:ext cx="3185007" cy="3896577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cxnSp>
        <p:nvCxnSpPr>
          <p:cNvPr id="4" name="Connecteur : en arc 3"/>
          <p:cNvCxnSpPr>
            <a:cxnSpLocks/>
            <a:stCxn id="19" idx="2"/>
          </p:cNvCxnSpPr>
          <p:nvPr/>
        </p:nvCxnSpPr>
        <p:spPr>
          <a:xfrm rot="16200000" flipH="1">
            <a:off x="5182640" y="2312236"/>
            <a:ext cx="752917" cy="1079900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958153" y="4107456"/>
            <a:ext cx="784478" cy="521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arré corné 10"/>
          <p:cNvSpPr/>
          <p:nvPr/>
        </p:nvSpPr>
        <p:spPr>
          <a:xfrm>
            <a:off x="8851790" y="597387"/>
            <a:ext cx="2380067" cy="740664"/>
          </a:xfrm>
          <a:prstGeom prst="foldedCorne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Pilote Automatique : « APR »</a:t>
            </a:r>
          </a:p>
        </p:txBody>
      </p:sp>
    </p:spTree>
    <p:extLst>
      <p:ext uri="{BB962C8B-B14F-4D97-AF65-F5344CB8AC3E}">
        <p14:creationId xmlns:p14="http://schemas.microsoft.com/office/powerpoint/2010/main" val="1697620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e de bois">
  <a:themeElements>
    <a:clrScheme name="Type de bois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ype de bois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ype de bois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TM03090434[[fn=Type de bois]]</Template>
  <TotalTime>3765</TotalTime>
  <Words>649</Words>
  <Application>Microsoft Macintosh PowerPoint</Application>
  <PresentationFormat>Grand écran</PresentationFormat>
  <Paragraphs>111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Rockwell</vt:lpstr>
      <vt:lpstr>Rockwell Condensed</vt:lpstr>
      <vt:lpstr>Wingdings</vt:lpstr>
      <vt:lpstr>Type de bois</vt:lpstr>
      <vt:lpstr>Approche « GNSS »</vt:lpstr>
      <vt:lpstr>Approche « GNSS » - G1000</vt:lpstr>
      <vt:lpstr>G1000 : GPS TYPE SOLUTIONS</vt:lpstr>
      <vt:lpstr>Présentation PowerPoint</vt:lpstr>
      <vt:lpstr>G1000 : CDI</vt:lpstr>
      <vt:lpstr>Présentation PowerPoint</vt:lpstr>
      <vt:lpstr>G1000 : Préparer l’approche</vt:lpstr>
      <vt:lpstr>G1000 : Réaliser l’approche</vt:lpstr>
      <vt:lpstr>G1000 : Réaliser l’approche</vt:lpstr>
      <vt:lpstr>G1000 : Réaliser l’approche</vt:lpstr>
      <vt:lpstr>G1000 : Réaliser l’approche</vt:lpstr>
      <vt:lpstr>G1000 : Messages importants</vt:lpstr>
      <vt:lpstr>Bon vol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Approche « GNSS »</dc:title>
  <dc:subject/>
  <dc:creator/>
  <cp:keywords/>
  <dc:description/>
  <cp:lastModifiedBy>alain Cornac</cp:lastModifiedBy>
  <cp:revision>71</cp:revision>
  <dcterms:created xsi:type="dcterms:W3CDTF">2017-03-06T17:48:56Z</dcterms:created>
  <dcterms:modified xsi:type="dcterms:W3CDTF">2021-01-08T12:47:56Z</dcterms:modified>
  <cp:category/>
</cp:coreProperties>
</file>