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9"/>
  </p:notesMasterIdLst>
  <p:sldIdLst>
    <p:sldId id="256" r:id="rId2"/>
    <p:sldId id="363" r:id="rId3"/>
    <p:sldId id="257" r:id="rId4"/>
    <p:sldId id="259" r:id="rId5"/>
    <p:sldId id="262" r:id="rId6"/>
    <p:sldId id="263" r:id="rId7"/>
    <p:sldId id="315" r:id="rId8"/>
    <p:sldId id="272" r:id="rId9"/>
    <p:sldId id="316" r:id="rId10"/>
    <p:sldId id="319" r:id="rId11"/>
    <p:sldId id="318" r:id="rId12"/>
    <p:sldId id="273" r:id="rId13"/>
    <p:sldId id="274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7" r:id="rId23"/>
    <p:sldId id="284" r:id="rId24"/>
    <p:sldId id="285" r:id="rId25"/>
    <p:sldId id="286" r:id="rId26"/>
    <p:sldId id="317" r:id="rId27"/>
    <p:sldId id="290" r:id="rId28"/>
    <p:sldId id="291" r:id="rId29"/>
    <p:sldId id="327" r:id="rId30"/>
    <p:sldId id="321" r:id="rId31"/>
    <p:sldId id="359" r:id="rId32"/>
    <p:sldId id="322" r:id="rId33"/>
    <p:sldId id="360" r:id="rId34"/>
    <p:sldId id="323" r:id="rId35"/>
    <p:sldId id="361" r:id="rId36"/>
    <p:sldId id="362" r:id="rId37"/>
    <p:sldId id="324" r:id="rId38"/>
    <p:sldId id="325" r:id="rId39"/>
    <p:sldId id="326" r:id="rId40"/>
    <p:sldId id="320" r:id="rId41"/>
    <p:sldId id="328" r:id="rId42"/>
    <p:sldId id="329" r:id="rId43"/>
    <p:sldId id="330" r:id="rId44"/>
    <p:sldId id="331" r:id="rId45"/>
    <p:sldId id="333" r:id="rId46"/>
    <p:sldId id="332" r:id="rId47"/>
    <p:sldId id="292" r:id="rId48"/>
    <p:sldId id="334" r:id="rId49"/>
    <p:sldId id="335" r:id="rId50"/>
    <p:sldId id="373" r:id="rId51"/>
    <p:sldId id="337" r:id="rId52"/>
    <p:sldId id="338" r:id="rId53"/>
    <p:sldId id="339" r:id="rId54"/>
    <p:sldId id="341" r:id="rId55"/>
    <p:sldId id="342" r:id="rId56"/>
    <p:sldId id="343" r:id="rId57"/>
    <p:sldId id="344" r:id="rId58"/>
    <p:sldId id="345" r:id="rId59"/>
    <p:sldId id="346" r:id="rId60"/>
    <p:sldId id="347" r:id="rId61"/>
    <p:sldId id="348" r:id="rId62"/>
    <p:sldId id="349" r:id="rId63"/>
    <p:sldId id="350" r:id="rId64"/>
    <p:sldId id="293" r:id="rId65"/>
    <p:sldId id="352" r:id="rId66"/>
    <p:sldId id="353" r:id="rId67"/>
    <p:sldId id="354" r:id="rId68"/>
    <p:sldId id="355" r:id="rId69"/>
    <p:sldId id="356" r:id="rId70"/>
    <p:sldId id="357" r:id="rId71"/>
    <p:sldId id="358" r:id="rId72"/>
    <p:sldId id="294" r:id="rId73"/>
    <p:sldId id="351" r:id="rId74"/>
    <p:sldId id="295" r:id="rId75"/>
    <p:sldId id="296" r:id="rId76"/>
    <p:sldId id="365" r:id="rId77"/>
    <p:sldId id="366" r:id="rId78"/>
    <p:sldId id="367" r:id="rId79"/>
    <p:sldId id="368" r:id="rId80"/>
    <p:sldId id="369" r:id="rId81"/>
    <p:sldId id="370" r:id="rId82"/>
    <p:sldId id="371" r:id="rId83"/>
    <p:sldId id="364" r:id="rId84"/>
    <p:sldId id="298" r:id="rId85"/>
    <p:sldId id="299" r:id="rId86"/>
    <p:sldId id="300" r:id="rId87"/>
    <p:sldId id="372" r:id="rId88"/>
    <p:sldId id="301" r:id="rId89"/>
    <p:sldId id="302" r:id="rId90"/>
    <p:sldId id="303" r:id="rId91"/>
    <p:sldId id="304" r:id="rId92"/>
    <p:sldId id="305" r:id="rId93"/>
    <p:sldId id="306" r:id="rId94"/>
    <p:sldId id="308" r:id="rId95"/>
    <p:sldId id="309" r:id="rId96"/>
    <p:sldId id="310" r:id="rId97"/>
    <p:sldId id="311" r:id="rId98"/>
  </p:sldIdLst>
  <p:sldSz cx="9144000" cy="6858000" type="screen4x3"/>
  <p:notesSz cx="9144000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A1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39"/>
    <p:restoredTop sz="94682"/>
  </p:normalViewPr>
  <p:slideViewPr>
    <p:cSldViewPr>
      <p:cViewPr varScale="1">
        <p:scale>
          <a:sx n="196" d="100"/>
          <a:sy n="196" d="100"/>
        </p:scale>
        <p:origin x="176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5F370-FEA3-414F-95B7-7A7722473D52}" type="datetimeFigureOut">
              <a:rPr lang="fr-FR" smtClean="0"/>
              <a:t>08/01/2021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75B38-509C-A34C-9833-00AAFAB567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506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75B38-509C-A34C-9833-00AAFAB567A9}" type="slidenum">
              <a:rPr lang="fr-FR" smtClean="0"/>
              <a:t>92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1183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tx1"/>
                </a:solidFill>
                <a:latin typeface="Lucida Grande"/>
                <a:cs typeface="Lucida Grande"/>
              </a:defRPr>
            </a:lvl1pPr>
          </a:lstStyle>
          <a:p>
            <a:pPr marL="12700">
              <a:lnSpc>
                <a:spcPct val="100000"/>
              </a:lnSpc>
              <a:spcBef>
                <a:spcPts val="190"/>
              </a:spcBef>
            </a:pPr>
            <a:endParaRPr b="0" spc="-5" dirty="0">
              <a:latin typeface="Lucida Grande"/>
              <a:cs typeface="Lucida Grande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F465A-36E1-B049-B255-E550F38ACFED}" type="datetime1">
              <a:rPr lang="fr-FR" smtClean="0"/>
              <a:t>08/01/2021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Lucida Grande"/>
                <a:cs typeface="Lucida Grande"/>
              </a:defRPr>
            </a:lvl1pPr>
          </a:lstStyle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5" dirty="0"/>
              <a:t>‹N°›</a:t>
            </a:fld>
            <a:r>
              <a:rPr spc="-5" dirty="0"/>
              <a:t>/60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2CA1BE"/>
                </a:solidFill>
                <a:latin typeface="Lucida Grande"/>
                <a:cs typeface="Lucida Gran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chemeClr val="tx1"/>
                </a:solidFill>
                <a:latin typeface="Lucida Grande"/>
                <a:cs typeface="Lucida Gran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tx1"/>
                </a:solidFill>
                <a:latin typeface="Lucida Grande"/>
                <a:cs typeface="Lucida Grande"/>
              </a:defRPr>
            </a:lvl1pPr>
          </a:lstStyle>
          <a:p>
            <a:pPr marL="12700">
              <a:lnSpc>
                <a:spcPct val="100000"/>
              </a:lnSpc>
              <a:spcBef>
                <a:spcPts val="190"/>
              </a:spcBef>
            </a:pPr>
            <a:endParaRPr b="0" spc="-5" dirty="0">
              <a:latin typeface="Lucida Grande"/>
              <a:cs typeface="Lucida Grande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5951C-B5E1-A046-B275-2438BA128EF9}" type="datetime1">
              <a:rPr lang="fr-FR" smtClean="0"/>
              <a:t>08/01/2021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Lucida Grande"/>
                <a:cs typeface="Lucida Grande"/>
              </a:defRPr>
            </a:lvl1pPr>
          </a:lstStyle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5" dirty="0"/>
              <a:t>‹N°›</a:t>
            </a:fld>
            <a:r>
              <a:rPr spc="-5" dirty="0"/>
              <a:t>/60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2CA1BE"/>
                </a:solidFill>
                <a:latin typeface="Lucida Grande"/>
                <a:cs typeface="Lucida Gran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tx1"/>
                </a:solidFill>
                <a:latin typeface="Lucida Grande"/>
                <a:cs typeface="Lucida Grande"/>
              </a:defRPr>
            </a:lvl1pPr>
          </a:lstStyle>
          <a:p>
            <a:pPr marL="12700">
              <a:lnSpc>
                <a:spcPct val="100000"/>
              </a:lnSpc>
              <a:spcBef>
                <a:spcPts val="190"/>
              </a:spcBef>
            </a:pPr>
            <a:endParaRPr b="0" spc="-5" dirty="0">
              <a:latin typeface="Lucida Grande"/>
              <a:cs typeface="Lucida Grande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8F8D7-27C3-274D-AF65-B71201001247}" type="datetime1">
              <a:rPr lang="fr-FR" smtClean="0"/>
              <a:t>08/01/2021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Lucida Grande"/>
                <a:cs typeface="Lucida Grande"/>
              </a:defRPr>
            </a:lvl1pPr>
          </a:lstStyle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5" dirty="0"/>
              <a:t>‹N°›</a:t>
            </a:fld>
            <a:r>
              <a:rPr spc="-5" dirty="0"/>
              <a:t>/60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2CA1BE"/>
                </a:solidFill>
                <a:latin typeface="Lucida Grande"/>
                <a:cs typeface="Lucida Gran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tx1"/>
                </a:solidFill>
                <a:latin typeface="Lucida Grande"/>
                <a:cs typeface="Lucida Grande"/>
              </a:defRPr>
            </a:lvl1pPr>
          </a:lstStyle>
          <a:p>
            <a:pPr marL="12700">
              <a:lnSpc>
                <a:spcPct val="100000"/>
              </a:lnSpc>
              <a:spcBef>
                <a:spcPts val="190"/>
              </a:spcBef>
            </a:pPr>
            <a:endParaRPr b="0" spc="-5" dirty="0">
              <a:latin typeface="Lucida Grande"/>
              <a:cs typeface="Lucida Grande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6BD28-98FF-004A-9B95-C5CF0FA2A91A}" type="datetime1">
              <a:rPr lang="fr-FR" smtClean="0"/>
              <a:t>08/01/2021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Lucida Grande"/>
                <a:cs typeface="Lucida Grande"/>
              </a:defRPr>
            </a:lvl1pPr>
          </a:lstStyle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5" dirty="0"/>
              <a:t>‹N°›</a:t>
            </a:fld>
            <a:r>
              <a:rPr spc="-5" dirty="0"/>
              <a:t>/60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99097" y="5944780"/>
            <a:ext cx="4898390" cy="913765"/>
          </a:xfrm>
          <a:custGeom>
            <a:avLst/>
            <a:gdLst/>
            <a:ahLst/>
            <a:cxnLst/>
            <a:rect l="l" t="t" r="r" b="b"/>
            <a:pathLst>
              <a:path w="4898390" h="913765">
                <a:moveTo>
                  <a:pt x="85724" y="21360"/>
                </a:moveTo>
                <a:lnTo>
                  <a:pt x="3637423" y="913215"/>
                </a:lnTo>
                <a:lnTo>
                  <a:pt x="4898230" y="913215"/>
                </a:lnTo>
                <a:lnTo>
                  <a:pt x="85724" y="21360"/>
                </a:lnTo>
                <a:close/>
              </a:path>
              <a:path w="4898390" h="913765">
                <a:moveTo>
                  <a:pt x="660" y="0"/>
                </a:moveTo>
                <a:lnTo>
                  <a:pt x="0" y="5473"/>
                </a:lnTo>
                <a:lnTo>
                  <a:pt x="85724" y="21360"/>
                </a:lnTo>
                <a:lnTo>
                  <a:pt x="660" y="0"/>
                </a:lnTo>
                <a:close/>
              </a:path>
            </a:pathLst>
          </a:custGeom>
          <a:solidFill>
            <a:srgbClr val="9FCADC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85990" y="5939091"/>
            <a:ext cx="3652520" cy="919480"/>
          </a:xfrm>
          <a:custGeom>
            <a:avLst/>
            <a:gdLst/>
            <a:ahLst/>
            <a:cxnLst/>
            <a:rect l="l" t="t" r="r" b="b"/>
            <a:pathLst>
              <a:path w="3652520" h="919479">
                <a:moveTo>
                  <a:pt x="0" y="0"/>
                </a:moveTo>
                <a:lnTo>
                  <a:pt x="7924" y="6350"/>
                </a:lnTo>
                <a:lnTo>
                  <a:pt x="2868840" y="918906"/>
                </a:lnTo>
                <a:lnTo>
                  <a:pt x="3651917" y="91890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5789674"/>
            <a:ext cx="3398520" cy="1068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0" y="5784670"/>
            <a:ext cx="3370852" cy="1073326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3579876" y="2976372"/>
            <a:ext cx="294132" cy="3383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3636264" y="3005327"/>
            <a:ext cx="182880" cy="228600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3636264" y="3005327"/>
            <a:ext cx="182880" cy="228600"/>
          </a:xfrm>
          <a:custGeom>
            <a:avLst/>
            <a:gdLst/>
            <a:ahLst/>
            <a:cxnLst/>
            <a:rect l="l" t="t" r="r" b="b"/>
            <a:pathLst>
              <a:path w="182879" h="228600">
                <a:moveTo>
                  <a:pt x="0" y="0"/>
                </a:moveTo>
                <a:lnTo>
                  <a:pt x="91439" y="0"/>
                </a:lnTo>
                <a:lnTo>
                  <a:pt x="182880" y="114300"/>
                </a:lnTo>
                <a:lnTo>
                  <a:pt x="91439" y="228600"/>
                </a:lnTo>
                <a:lnTo>
                  <a:pt x="0" y="228600"/>
                </a:lnTo>
                <a:lnTo>
                  <a:pt x="91439" y="1143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E76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3393947" y="2976372"/>
            <a:ext cx="294132" cy="3383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3450335" y="3005327"/>
            <a:ext cx="182879" cy="228600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3450335" y="3005327"/>
            <a:ext cx="182880" cy="228600"/>
          </a:xfrm>
          <a:custGeom>
            <a:avLst/>
            <a:gdLst/>
            <a:ahLst/>
            <a:cxnLst/>
            <a:rect l="l" t="t" r="r" b="b"/>
            <a:pathLst>
              <a:path w="182879" h="228600">
                <a:moveTo>
                  <a:pt x="0" y="0"/>
                </a:moveTo>
                <a:lnTo>
                  <a:pt x="91439" y="0"/>
                </a:lnTo>
                <a:lnTo>
                  <a:pt x="182879" y="114300"/>
                </a:lnTo>
                <a:lnTo>
                  <a:pt x="91439" y="228600"/>
                </a:lnTo>
                <a:lnTo>
                  <a:pt x="0" y="228600"/>
                </a:lnTo>
                <a:lnTo>
                  <a:pt x="91439" y="1143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E76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tx1"/>
                </a:solidFill>
                <a:latin typeface="Lucida Grande"/>
                <a:cs typeface="Lucida Grande"/>
              </a:defRPr>
            </a:lvl1pPr>
          </a:lstStyle>
          <a:p>
            <a:pPr marL="12700">
              <a:lnSpc>
                <a:spcPct val="100000"/>
              </a:lnSpc>
              <a:spcBef>
                <a:spcPts val="190"/>
              </a:spcBef>
            </a:pPr>
            <a:endParaRPr b="0" spc="-5" dirty="0">
              <a:latin typeface="Lucida Grande"/>
              <a:cs typeface="Lucida Grande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601B2-1DB7-FF42-9875-694E7A5D744B}" type="datetime1">
              <a:rPr lang="fr-FR" smtClean="0"/>
              <a:t>08/01/2021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Lucida Grande"/>
                <a:cs typeface="Lucida Grande"/>
              </a:defRPr>
            </a:lvl1pPr>
          </a:lstStyle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5" dirty="0"/>
              <a:t>‹N°›</a:t>
            </a:fld>
            <a:r>
              <a:rPr spc="-5" dirty="0"/>
              <a:t>/60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499097" y="5944781"/>
            <a:ext cx="4898390" cy="913765"/>
          </a:xfrm>
          <a:custGeom>
            <a:avLst/>
            <a:gdLst/>
            <a:ahLst/>
            <a:cxnLst/>
            <a:rect l="l" t="t" r="r" b="b"/>
            <a:pathLst>
              <a:path w="4898390" h="913765">
                <a:moveTo>
                  <a:pt x="85724" y="21360"/>
                </a:moveTo>
                <a:lnTo>
                  <a:pt x="3637423" y="913215"/>
                </a:lnTo>
                <a:lnTo>
                  <a:pt x="4898230" y="913215"/>
                </a:lnTo>
                <a:lnTo>
                  <a:pt x="85724" y="21360"/>
                </a:lnTo>
                <a:close/>
              </a:path>
              <a:path w="4898390" h="913765">
                <a:moveTo>
                  <a:pt x="660" y="0"/>
                </a:moveTo>
                <a:lnTo>
                  <a:pt x="0" y="5473"/>
                </a:lnTo>
                <a:lnTo>
                  <a:pt x="85724" y="21360"/>
                </a:lnTo>
                <a:lnTo>
                  <a:pt x="660" y="0"/>
                </a:lnTo>
                <a:close/>
              </a:path>
            </a:pathLst>
          </a:custGeom>
          <a:solidFill>
            <a:srgbClr val="9FCADC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85990" y="5939091"/>
            <a:ext cx="3652520" cy="919480"/>
          </a:xfrm>
          <a:custGeom>
            <a:avLst/>
            <a:gdLst/>
            <a:ahLst/>
            <a:cxnLst/>
            <a:rect l="l" t="t" r="r" b="b"/>
            <a:pathLst>
              <a:path w="3652520" h="919479">
                <a:moveTo>
                  <a:pt x="0" y="0"/>
                </a:moveTo>
                <a:lnTo>
                  <a:pt x="7924" y="6350"/>
                </a:lnTo>
                <a:lnTo>
                  <a:pt x="2868840" y="918906"/>
                </a:lnTo>
                <a:lnTo>
                  <a:pt x="3651917" y="91890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789674"/>
            <a:ext cx="3398520" cy="10683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5784670"/>
            <a:ext cx="3370852" cy="1073326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02151" y="2879191"/>
            <a:ext cx="4683759" cy="735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2CA1BE"/>
                </a:solidFill>
                <a:latin typeface="Lucida Grande"/>
                <a:cs typeface="Lucida Gran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7695" y="1557654"/>
            <a:ext cx="6474459" cy="3606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" b="0" i="0">
                <a:solidFill>
                  <a:schemeClr val="tx1"/>
                </a:solidFill>
                <a:latin typeface="Lucida Grande"/>
                <a:cs typeface="Lucida Gran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51892" y="6328321"/>
            <a:ext cx="1943100" cy="424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1" i="0">
                <a:solidFill>
                  <a:schemeClr val="tx1"/>
                </a:solidFill>
                <a:latin typeface="Lucida Grande"/>
                <a:cs typeface="Lucida Grande"/>
              </a:defRPr>
            </a:lvl1pPr>
          </a:lstStyle>
          <a:p>
            <a:pPr marL="12700">
              <a:lnSpc>
                <a:spcPct val="100000"/>
              </a:lnSpc>
              <a:spcBef>
                <a:spcPts val="190"/>
              </a:spcBef>
            </a:pPr>
            <a:endParaRPr b="0" spc="-5" dirty="0">
              <a:latin typeface="Lucida Grande"/>
              <a:cs typeface="Lucida Grande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E206A-3EAD-E242-BE1A-E387C17A7E8E}" type="datetime1">
              <a:rPr lang="fr-FR" smtClean="0"/>
              <a:t>08/01/2021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500618" y="6533147"/>
            <a:ext cx="473709" cy="220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Lucida Grande"/>
                <a:cs typeface="Lucida Grande"/>
              </a:defRPr>
            </a:lvl1pPr>
          </a:lstStyle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5" dirty="0"/>
              <a:t>‹N°›</a:t>
            </a:fld>
            <a:r>
              <a:rPr spc="-5" dirty="0"/>
              <a:t>/60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sldNum="0"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0.jp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61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0.jpg"/><Relationship Id="rId7" Type="http://schemas.openxmlformats.org/officeDocument/2006/relationships/image" Target="../media/image59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7.jpg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13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50.jp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72.jpg"/><Relationship Id="rId4" Type="http://schemas.openxmlformats.org/officeDocument/2006/relationships/image" Target="../media/image71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76.jpg"/><Relationship Id="rId4" Type="http://schemas.openxmlformats.org/officeDocument/2006/relationships/image" Target="../media/image75.png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39.png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image" Target="../media/image39.png"/><Relationship Id="rId7" Type="http://schemas.openxmlformats.org/officeDocument/2006/relationships/image" Target="../media/image89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jpg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2" Type="http://schemas.openxmlformats.org/officeDocument/2006/relationships/image" Target="../media/image14.jp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28" Type="http://schemas.openxmlformats.org/officeDocument/2006/relationships/image" Target="../media/image13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4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42.jpg"/><Relationship Id="rId4" Type="http://schemas.openxmlformats.org/officeDocument/2006/relationships/image" Target="../media/image141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jpg"/><Relationship Id="rId5" Type="http://schemas.openxmlformats.org/officeDocument/2006/relationships/image" Target="../media/image157.png"/><Relationship Id="rId4" Type="http://schemas.openxmlformats.org/officeDocument/2006/relationships/image" Target="../media/image156.jp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6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jp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39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12" Type="http://schemas.openxmlformats.org/officeDocument/2006/relationships/image" Target="../media/image1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11" Type="http://schemas.openxmlformats.org/officeDocument/2006/relationships/image" Target="../media/image169.png"/><Relationship Id="rId5" Type="http://schemas.openxmlformats.org/officeDocument/2006/relationships/image" Target="../media/image172.png"/><Relationship Id="rId10" Type="http://schemas.openxmlformats.org/officeDocument/2006/relationships/image" Target="../media/image177.png"/><Relationship Id="rId4" Type="http://schemas.openxmlformats.org/officeDocument/2006/relationships/image" Target="../media/image171.png"/><Relationship Id="rId9" Type="http://schemas.openxmlformats.org/officeDocument/2006/relationships/image" Target="../media/image17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78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7" Type="http://schemas.openxmlformats.org/officeDocument/2006/relationships/image" Target="../media/image18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5" Type="http://schemas.openxmlformats.org/officeDocument/2006/relationships/image" Target="../media/image142.jpg"/><Relationship Id="rId4" Type="http://schemas.openxmlformats.org/officeDocument/2006/relationships/image" Target="../media/image141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7" Type="http://schemas.openxmlformats.org/officeDocument/2006/relationships/image" Target="../media/image1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280415"/>
            <a:ext cx="9144000" cy="988060"/>
            <a:chOff x="0" y="280415"/>
            <a:chExt cx="9144000" cy="988060"/>
          </a:xfrm>
        </p:grpSpPr>
        <p:sp>
          <p:nvSpPr>
            <p:cNvPr id="4" name="object 4"/>
            <p:cNvSpPr/>
            <p:nvPr/>
          </p:nvSpPr>
          <p:spPr>
            <a:xfrm>
              <a:off x="0" y="280415"/>
              <a:ext cx="9144000" cy="988060"/>
            </a:xfrm>
            <a:custGeom>
              <a:avLst/>
              <a:gdLst/>
              <a:ahLst/>
              <a:cxnLst/>
              <a:rect l="l" t="t" r="r" b="b"/>
              <a:pathLst>
                <a:path w="9144000" h="988060">
                  <a:moveTo>
                    <a:pt x="0" y="0"/>
                  </a:moveTo>
                  <a:lnTo>
                    <a:pt x="0" y="987552"/>
                  </a:lnTo>
                  <a:lnTo>
                    <a:pt x="9143999" y="987552"/>
                  </a:lnTo>
                  <a:lnTo>
                    <a:pt x="91439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16380" y="393192"/>
              <a:ext cx="3361944" cy="85496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366259" y="393192"/>
              <a:ext cx="702563" cy="8549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677155" y="393192"/>
              <a:ext cx="1854707" cy="85496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40196" y="393192"/>
              <a:ext cx="1475231" cy="8549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759966" y="454609"/>
            <a:ext cx="5613400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Formation </a:t>
            </a:r>
            <a:r>
              <a:rPr sz="3000" dirty="0"/>
              <a:t>EFIS – </a:t>
            </a:r>
            <a:r>
              <a:rPr sz="3000" spc="-5" dirty="0"/>
              <a:t>Garmin</a:t>
            </a:r>
            <a:r>
              <a:rPr sz="3000" spc="-85" dirty="0"/>
              <a:t> </a:t>
            </a:r>
            <a:r>
              <a:rPr sz="3000" spc="-5" dirty="0"/>
              <a:t>1000</a:t>
            </a:r>
            <a:endParaRPr sz="300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64AD3E3-4CB9-D94F-91B6-BBD6982CEC5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044" y="1381252"/>
            <a:ext cx="6834222" cy="47147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803402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114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PRIMARY </a:t>
            </a:r>
            <a:r>
              <a:rPr sz="2100" b="1" u="heavy" spc="-9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FLIGHT </a:t>
            </a:r>
            <a:r>
              <a:rPr sz="2100" b="1" u="heavy" spc="-10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DISPLAY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5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L’interface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matérielle du </a:t>
            </a:r>
            <a:r>
              <a:rPr sz="2100" b="1" u="heavy" spc="-9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PFD</a:t>
            </a:r>
            <a:r>
              <a:rPr sz="2100" b="1" u="heavy" spc="-6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(1/2)</a:t>
            </a:r>
            <a:endParaRPr sz="2100">
              <a:latin typeface="Lucida Grande"/>
              <a:cs typeface="Lucida Grand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1A0AEFE9-E002-3A48-9C02-7A30DE73D3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90" y="1498389"/>
            <a:ext cx="7856220" cy="441198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F44F0A0-9995-C04F-8907-455E8D0AA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5" name="object 7">
            <a:extLst>
              <a:ext uri="{FF2B5EF4-FFF2-40B4-BE49-F238E27FC236}">
                <a16:creationId xmlns:a16="http://schemas.microsoft.com/office/drawing/2014/main" id="{E9382060-0584-8D46-BB36-BCB04DAB82C8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</a:t>
            </a:r>
            <a:r>
              <a:rPr sz="1000" b="1" u="sng" spc="-5" dirty="0">
                <a:solidFill>
                  <a:srgbClr val="2CA1BE"/>
                </a:solidFill>
                <a:latin typeface="Lucida Grande"/>
                <a:cs typeface="Lucida Grande"/>
              </a:rPr>
              <a:t>[I]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5" dirty="0">
                <a:solidFill>
                  <a:srgbClr val="2CA1BE"/>
                </a:solidFill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III</a:t>
            </a:r>
            <a:r>
              <a:rPr sz="1000" spc="-10" dirty="0">
                <a:latin typeface="Lucida Grande"/>
                <a:cs typeface="Lucida Grande"/>
              </a:rPr>
              <a:t>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731821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803402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114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PRIMARY </a:t>
            </a:r>
            <a:r>
              <a:rPr sz="2100" b="1" u="heavy" spc="-9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FLIGHT </a:t>
            </a:r>
            <a:r>
              <a:rPr sz="2100" b="1" u="heavy" spc="-10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DISPLAY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5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L’interface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matérielle du </a:t>
            </a:r>
            <a:r>
              <a:rPr sz="2100" b="1" u="heavy" spc="-9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PFD</a:t>
            </a:r>
            <a:r>
              <a:rPr sz="2100" b="1" u="heavy" spc="-6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(1/2)</a:t>
            </a:r>
            <a:endParaRPr sz="2100">
              <a:latin typeface="Lucida Grande"/>
              <a:cs typeface="Lucida Grand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09480E56-C5A2-C646-A169-D79A2AA17A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756" y="1393443"/>
            <a:ext cx="1525164" cy="5257800"/>
          </a:xfrm>
          <a:prstGeom prst="rect">
            <a:avLst/>
          </a:prstGeom>
        </p:spPr>
      </p:pic>
      <p:sp>
        <p:nvSpPr>
          <p:cNvPr id="15" name="object 6">
            <a:extLst>
              <a:ext uri="{FF2B5EF4-FFF2-40B4-BE49-F238E27FC236}">
                <a16:creationId xmlns:a16="http://schemas.microsoft.com/office/drawing/2014/main" id="{455349C4-AF7B-6640-8023-6AA26F776D48}"/>
              </a:ext>
            </a:extLst>
          </p:cNvPr>
          <p:cNvSpPr txBox="1"/>
          <p:nvPr/>
        </p:nvSpPr>
        <p:spPr>
          <a:xfrm>
            <a:off x="457200" y="1752600"/>
            <a:ext cx="6059932" cy="57297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8605" marR="5080" indent="-256540" algn="just">
              <a:lnSpc>
                <a:spcPct val="100000"/>
              </a:lnSpc>
              <a:spcBef>
                <a:spcPts val="104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r>
              <a:rPr lang="fr-FR" sz="900" b="1" spc="-25" dirty="0">
                <a:solidFill>
                  <a:srgbClr val="2CA1BE"/>
                </a:solidFill>
                <a:latin typeface="Lucida Grande"/>
                <a:cs typeface="Lucida Grande"/>
              </a:rPr>
              <a:t>1</a:t>
            </a:r>
            <a:r>
              <a:rPr sz="900" b="1" spc="-2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900" dirty="0">
                <a:latin typeface="Lucida Grande"/>
                <a:cs typeface="Lucida Grande"/>
              </a:rPr>
              <a:t>: </a:t>
            </a:r>
            <a:r>
              <a:rPr sz="900" b="1" spc="-40" dirty="0">
                <a:solidFill>
                  <a:srgbClr val="2CA1BE"/>
                </a:solidFill>
                <a:latin typeface="Lucida Grande"/>
                <a:cs typeface="Lucida Grande"/>
              </a:rPr>
              <a:t>Transfère les </a:t>
            </a:r>
            <a:r>
              <a:rPr sz="900" b="1" spc="-35" dirty="0">
                <a:solidFill>
                  <a:srgbClr val="2CA1BE"/>
                </a:solidFill>
                <a:latin typeface="Lucida Grande"/>
                <a:cs typeface="Lucida Grande"/>
              </a:rPr>
              <a:t>fréquences COM </a:t>
            </a:r>
            <a:r>
              <a:rPr sz="900" dirty="0">
                <a:latin typeface="Lucida Grande"/>
                <a:cs typeface="Lucida Grande"/>
              </a:rPr>
              <a:t>en </a:t>
            </a:r>
            <a:r>
              <a:rPr sz="900" b="1" spc="-40" dirty="0">
                <a:solidFill>
                  <a:srgbClr val="2CA1BE"/>
                </a:solidFill>
                <a:latin typeface="Lucida Grande"/>
                <a:cs typeface="Lucida Grande"/>
              </a:rPr>
              <a:t>veille </a:t>
            </a:r>
            <a:r>
              <a:rPr sz="900" dirty="0">
                <a:latin typeface="Lucida Grande"/>
                <a:cs typeface="Lucida Grande"/>
              </a:rPr>
              <a:t>et </a:t>
            </a:r>
            <a:r>
              <a:rPr sz="900" b="1" spc="-35" dirty="0">
                <a:solidFill>
                  <a:srgbClr val="2CA1BE"/>
                </a:solidFill>
                <a:latin typeface="Lucida Grande"/>
                <a:cs typeface="Lucida Grande"/>
              </a:rPr>
              <a:t>actives</a:t>
            </a:r>
            <a:r>
              <a:rPr sz="900" spc="-35" dirty="0">
                <a:latin typeface="Lucida Grande"/>
                <a:cs typeface="Lucida Grande"/>
              </a:rPr>
              <a:t>. </a:t>
            </a:r>
            <a:r>
              <a:rPr sz="900" spc="-5" dirty="0">
                <a:latin typeface="Lucida Grande"/>
                <a:cs typeface="Lucida Grande"/>
              </a:rPr>
              <a:t>Maintenir  enfoncé pendant </a:t>
            </a:r>
            <a:r>
              <a:rPr sz="900" b="1" spc="-25" dirty="0">
                <a:solidFill>
                  <a:srgbClr val="2CA1BE"/>
                </a:solidFill>
                <a:latin typeface="Lucida Grande"/>
                <a:cs typeface="Lucida Grande"/>
              </a:rPr>
              <a:t>2 </a:t>
            </a:r>
            <a:r>
              <a:rPr sz="900" b="1" spc="-35" dirty="0">
                <a:solidFill>
                  <a:srgbClr val="2CA1BE"/>
                </a:solidFill>
                <a:latin typeface="Lucida Grande"/>
                <a:cs typeface="Lucida Grande"/>
              </a:rPr>
              <a:t>secondes </a:t>
            </a:r>
            <a:r>
              <a:rPr sz="900" spc="-5" dirty="0">
                <a:latin typeface="Lucida Grande"/>
                <a:cs typeface="Lucida Grande"/>
              </a:rPr>
              <a:t>pour régler automatiquement </a:t>
            </a:r>
            <a:r>
              <a:rPr sz="900" dirty="0">
                <a:latin typeface="Lucida Grande"/>
                <a:cs typeface="Lucida Grande"/>
              </a:rPr>
              <a:t>la </a:t>
            </a:r>
            <a:r>
              <a:rPr sz="900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900" b="1" spc="-30" dirty="0">
                <a:solidFill>
                  <a:srgbClr val="2CA1BE"/>
                </a:solidFill>
                <a:latin typeface="Lucida Grande"/>
                <a:cs typeface="Lucida Grande"/>
              </a:rPr>
              <a:t>fréquence d'urgence </a:t>
            </a:r>
            <a:r>
              <a:rPr sz="900" spc="-10" dirty="0">
                <a:latin typeface="Lucida Grande"/>
                <a:cs typeface="Lucida Grande"/>
              </a:rPr>
              <a:t>(121 500 </a:t>
            </a:r>
            <a:r>
              <a:rPr sz="900" dirty="0">
                <a:latin typeface="Lucida Grande"/>
                <a:cs typeface="Lucida Grande"/>
              </a:rPr>
              <a:t>MHz) en </a:t>
            </a:r>
            <a:r>
              <a:rPr sz="900" spc="-5" dirty="0">
                <a:latin typeface="Lucida Grande"/>
                <a:cs typeface="Lucida Grande"/>
              </a:rPr>
              <a:t>fréquence</a:t>
            </a:r>
            <a:r>
              <a:rPr sz="900" spc="20" dirty="0">
                <a:latin typeface="Lucida Grande"/>
                <a:cs typeface="Lucida Grande"/>
              </a:rPr>
              <a:t> </a:t>
            </a:r>
            <a:r>
              <a:rPr sz="900" spc="-5" dirty="0" err="1">
                <a:latin typeface="Lucida Grande"/>
                <a:cs typeface="Lucida Grande"/>
              </a:rPr>
              <a:t>actif</a:t>
            </a:r>
            <a:r>
              <a:rPr sz="900" spc="-5" dirty="0">
                <a:latin typeface="Lucida Grande"/>
                <a:cs typeface="Lucida Grande"/>
              </a:rPr>
              <a:t>.</a:t>
            </a:r>
            <a:endParaRPr lang="fr-FR" sz="900" spc="-5" dirty="0">
              <a:latin typeface="Lucida Grande"/>
              <a:cs typeface="Lucida Grande"/>
            </a:endParaRPr>
          </a:p>
          <a:p>
            <a:pPr marL="268605" marR="5080" indent="-256540" algn="just">
              <a:spcBef>
                <a:spcPts val="104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r>
              <a:rPr lang="fr-FR" sz="900" b="1" spc="-25" dirty="0">
                <a:solidFill>
                  <a:srgbClr val="2CA1BE"/>
                </a:solidFill>
                <a:latin typeface="Lucida Grande"/>
                <a:cs typeface="Lucida Grande"/>
              </a:rPr>
              <a:t>2 </a:t>
            </a:r>
            <a:r>
              <a:rPr lang="fr-FR" sz="900" dirty="0">
                <a:latin typeface="Lucida Grande"/>
                <a:cs typeface="Lucida Grande"/>
              </a:rPr>
              <a:t>: </a:t>
            </a:r>
            <a:r>
              <a:rPr lang="fr-FR" sz="900" b="1" spc="-30" dirty="0">
                <a:solidFill>
                  <a:srgbClr val="2CA1BE"/>
                </a:solidFill>
                <a:latin typeface="Lucida Grande"/>
                <a:cs typeface="Lucida Grande"/>
              </a:rPr>
              <a:t>Contrôle le </a:t>
            </a:r>
            <a:r>
              <a:rPr lang="fr-FR" sz="900" b="1" spc="-40" dirty="0">
                <a:solidFill>
                  <a:srgbClr val="2CA1BE"/>
                </a:solidFill>
                <a:latin typeface="Lucida Grande"/>
                <a:cs typeface="Lucida Grande"/>
              </a:rPr>
              <a:t>niveau </a:t>
            </a:r>
            <a:r>
              <a:rPr lang="fr-FR" sz="900" b="1" spc="-35" dirty="0">
                <a:solidFill>
                  <a:srgbClr val="2CA1BE"/>
                </a:solidFill>
                <a:latin typeface="Lucida Grande"/>
                <a:cs typeface="Lucida Grande"/>
              </a:rPr>
              <a:t>de </a:t>
            </a:r>
            <a:r>
              <a:rPr lang="fr-FR" sz="900" b="1" spc="-40" dirty="0">
                <a:solidFill>
                  <a:srgbClr val="2CA1BE"/>
                </a:solidFill>
                <a:latin typeface="Lucida Grande"/>
                <a:cs typeface="Lucida Grande"/>
              </a:rPr>
              <a:t>volume </a:t>
            </a:r>
            <a:r>
              <a:rPr lang="fr-FR" sz="900" b="1" spc="-35" dirty="0">
                <a:solidFill>
                  <a:srgbClr val="2CA1BE"/>
                </a:solidFill>
                <a:latin typeface="Lucida Grande"/>
                <a:cs typeface="Lucida Grande"/>
              </a:rPr>
              <a:t>audio </a:t>
            </a:r>
            <a:r>
              <a:rPr lang="fr-FR" sz="900" b="1" spc="-25" dirty="0">
                <a:solidFill>
                  <a:srgbClr val="2CA1BE"/>
                </a:solidFill>
                <a:latin typeface="Lucida Grande"/>
                <a:cs typeface="Lucida Grande"/>
              </a:rPr>
              <a:t>COM</a:t>
            </a:r>
            <a:r>
              <a:rPr lang="fr-FR" sz="900" spc="-25" dirty="0">
                <a:latin typeface="Lucida Grande"/>
                <a:cs typeface="Lucida Grande"/>
              </a:rPr>
              <a:t>. </a:t>
            </a:r>
            <a:r>
              <a:rPr lang="fr-FR" sz="900" spc="-5" dirty="0">
                <a:latin typeface="Lucida Grande"/>
                <a:cs typeface="Lucida Grande"/>
              </a:rPr>
              <a:t>Appuyez dessus pour  activer </a:t>
            </a:r>
            <a:r>
              <a:rPr lang="fr-FR" sz="900" dirty="0">
                <a:latin typeface="Lucida Grande"/>
                <a:cs typeface="Lucida Grande"/>
              </a:rPr>
              <a:t>et </a:t>
            </a:r>
            <a:r>
              <a:rPr lang="fr-FR" sz="900" spc="-5" dirty="0">
                <a:latin typeface="Lucida Grande"/>
                <a:cs typeface="Lucida Grande"/>
              </a:rPr>
              <a:t>désactiver </a:t>
            </a:r>
            <a:r>
              <a:rPr lang="fr-FR" sz="900" dirty="0">
                <a:latin typeface="Lucida Grande"/>
                <a:cs typeface="Lucida Grande"/>
              </a:rPr>
              <a:t>le </a:t>
            </a:r>
            <a:r>
              <a:rPr lang="fr-FR" sz="900" spc="-5" dirty="0">
                <a:latin typeface="Lucida Grande"/>
                <a:cs typeface="Lucida Grande"/>
              </a:rPr>
              <a:t>silencieux automatique COM. Le niveau de  </a:t>
            </a:r>
            <a:r>
              <a:rPr lang="fr-FR" sz="900" dirty="0">
                <a:latin typeface="Lucida Grande"/>
                <a:cs typeface="Lucida Grande"/>
              </a:rPr>
              <a:t>volume </a:t>
            </a:r>
            <a:r>
              <a:rPr lang="fr-FR" sz="900" spc="-5" dirty="0">
                <a:latin typeface="Lucida Grande"/>
                <a:cs typeface="Lucida Grande"/>
              </a:rPr>
              <a:t>est indiqué dans </a:t>
            </a:r>
            <a:r>
              <a:rPr lang="fr-FR" sz="900" dirty="0">
                <a:latin typeface="Lucida Grande"/>
                <a:cs typeface="Lucida Grande"/>
              </a:rPr>
              <a:t>le </a:t>
            </a:r>
            <a:r>
              <a:rPr lang="fr-FR" sz="900" spc="-5" dirty="0">
                <a:latin typeface="Lucida Grande"/>
                <a:cs typeface="Lucida Grande"/>
              </a:rPr>
              <a:t>champ de fréquence </a:t>
            </a:r>
            <a:r>
              <a:rPr lang="fr-FR" sz="900" dirty="0">
                <a:latin typeface="Lucida Grande"/>
                <a:cs typeface="Lucida Grande"/>
              </a:rPr>
              <a:t>COM </a:t>
            </a:r>
            <a:r>
              <a:rPr lang="fr-FR" sz="900" spc="-5" dirty="0">
                <a:latin typeface="Lucida Grande"/>
                <a:cs typeface="Lucida Grande"/>
              </a:rPr>
              <a:t>sous forme </a:t>
            </a:r>
            <a:r>
              <a:rPr lang="fr-FR" sz="900" spc="-15" dirty="0">
                <a:latin typeface="Lucida Grande"/>
                <a:cs typeface="Lucida Grande"/>
              </a:rPr>
              <a:t>de </a:t>
            </a:r>
            <a:r>
              <a:rPr lang="fr-FR" sz="900" spc="-1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lang="fr-FR" sz="900" b="1" spc="-30" dirty="0">
                <a:solidFill>
                  <a:srgbClr val="2CA1BE"/>
                </a:solidFill>
                <a:latin typeface="Lucida Grande"/>
                <a:cs typeface="Lucida Grande"/>
              </a:rPr>
              <a:t>pourcentage</a:t>
            </a:r>
            <a:r>
              <a:rPr lang="fr-FR" sz="900" spc="-30" dirty="0">
                <a:latin typeface="Lucida Grande"/>
                <a:cs typeface="Lucida Grande"/>
              </a:rPr>
              <a:t>. </a:t>
            </a:r>
            <a:r>
              <a:rPr lang="fr-FR" sz="900" spc="-5" dirty="0">
                <a:latin typeface="Lucida Grande"/>
                <a:cs typeface="Lucida Grande"/>
              </a:rPr>
              <a:t>Appuyer sur </a:t>
            </a:r>
            <a:r>
              <a:rPr lang="fr-FR" sz="900" dirty="0">
                <a:latin typeface="Lucida Grande"/>
                <a:cs typeface="Lucida Grande"/>
              </a:rPr>
              <a:t>le </a:t>
            </a:r>
            <a:r>
              <a:rPr lang="fr-FR" sz="900" spc="-5" dirty="0">
                <a:latin typeface="Lucida Grande"/>
                <a:cs typeface="Lucida Grande"/>
              </a:rPr>
              <a:t>bouton active/désactive </a:t>
            </a:r>
            <a:r>
              <a:rPr lang="fr-FR" sz="900" dirty="0">
                <a:latin typeface="Lucida Grande"/>
                <a:cs typeface="Lucida Grande"/>
              </a:rPr>
              <a:t>le</a:t>
            </a:r>
            <a:r>
              <a:rPr lang="fr-FR" sz="900" spc="55" dirty="0">
                <a:latin typeface="Lucida Grande"/>
                <a:cs typeface="Lucida Grande"/>
              </a:rPr>
              <a:t> </a:t>
            </a:r>
            <a:r>
              <a:rPr lang="fr-FR" sz="900" b="1" spc="-25" dirty="0" err="1">
                <a:solidFill>
                  <a:srgbClr val="2CA1BE"/>
                </a:solidFill>
                <a:latin typeface="Lucida Grande"/>
                <a:cs typeface="Lucida Grande"/>
              </a:rPr>
              <a:t>squelch</a:t>
            </a:r>
            <a:r>
              <a:rPr lang="fr-FR" sz="900" spc="-25" dirty="0">
                <a:latin typeface="Lucida Grande"/>
                <a:cs typeface="Lucida Grande"/>
              </a:rPr>
              <a:t>.</a:t>
            </a:r>
          </a:p>
          <a:p>
            <a:pPr marL="268605" marR="5080" indent="-256540" algn="just">
              <a:spcBef>
                <a:spcPts val="104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r>
              <a:rPr lang="fr-FR" sz="900" b="1" spc="-25" dirty="0">
                <a:solidFill>
                  <a:srgbClr val="2CA1BE"/>
                </a:solidFill>
                <a:latin typeface="Lucida Grande"/>
                <a:cs typeface="Lucida Grande"/>
              </a:rPr>
              <a:t>3 </a:t>
            </a:r>
            <a:r>
              <a:rPr lang="fr-FR" sz="900" dirty="0">
                <a:latin typeface="Lucida Grande"/>
                <a:cs typeface="Lucida Grande"/>
              </a:rPr>
              <a:t>: </a:t>
            </a:r>
            <a:r>
              <a:rPr lang="fr-FR" sz="900" b="1" spc="-35" dirty="0">
                <a:solidFill>
                  <a:srgbClr val="2CA1BE"/>
                </a:solidFill>
                <a:latin typeface="Lucida Grande"/>
                <a:cs typeface="Lucida Grande"/>
              </a:rPr>
              <a:t>Ajuste </a:t>
            </a:r>
            <a:r>
              <a:rPr lang="fr-FR" sz="900" b="1" spc="-40" dirty="0">
                <a:solidFill>
                  <a:srgbClr val="2CA1BE"/>
                </a:solidFill>
                <a:latin typeface="Lucida Grande"/>
                <a:cs typeface="Lucida Grande"/>
              </a:rPr>
              <a:t>les </a:t>
            </a:r>
            <a:r>
              <a:rPr lang="fr-FR" sz="900" b="1" spc="-35" dirty="0">
                <a:solidFill>
                  <a:srgbClr val="2CA1BE"/>
                </a:solidFill>
                <a:latin typeface="Lucida Grande"/>
                <a:cs typeface="Lucida Grande"/>
              </a:rPr>
              <a:t>fréquences </a:t>
            </a:r>
            <a:r>
              <a:rPr lang="fr-FR" sz="900" spc="-5" dirty="0">
                <a:latin typeface="Lucida Grande"/>
                <a:cs typeface="Lucida Grande"/>
              </a:rPr>
              <a:t>de veille de </a:t>
            </a:r>
            <a:r>
              <a:rPr lang="fr-FR" sz="900" spc="-35" dirty="0">
                <a:latin typeface="Lucida Grande"/>
                <a:cs typeface="Lucida Grande"/>
              </a:rPr>
              <a:t>l’</a:t>
            </a:r>
            <a:r>
              <a:rPr lang="fr-FR" sz="900" b="1" spc="-35" dirty="0">
                <a:solidFill>
                  <a:srgbClr val="2CA1BE"/>
                </a:solidFill>
                <a:latin typeface="Lucida Grande"/>
                <a:cs typeface="Lucida Grande"/>
              </a:rPr>
              <a:t>émetteur-récepteur </a:t>
            </a:r>
            <a:r>
              <a:rPr lang="fr-FR" sz="900" b="1" spc="-25" dirty="0">
                <a:solidFill>
                  <a:srgbClr val="2CA1BE"/>
                </a:solidFill>
                <a:latin typeface="Lucida Grande"/>
                <a:cs typeface="Lucida Grande"/>
              </a:rPr>
              <a:t>COM</a:t>
            </a:r>
            <a:r>
              <a:rPr lang="fr-FR" sz="900" spc="-25" dirty="0">
                <a:latin typeface="Lucida Grande"/>
                <a:cs typeface="Lucida Grande"/>
              </a:rPr>
              <a:t>. </a:t>
            </a:r>
          </a:p>
          <a:p>
            <a:pPr marL="268605" marR="5080" indent="-256540" algn="just">
              <a:spcBef>
                <a:spcPts val="104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r>
              <a:rPr lang="fr-FR" sz="900" b="1" spc="-25" dirty="0">
                <a:solidFill>
                  <a:srgbClr val="2CA1BE"/>
                </a:solidFill>
                <a:latin typeface="Lucida Grande"/>
                <a:cs typeface="Lucida Grande"/>
              </a:rPr>
              <a:t>4 </a:t>
            </a:r>
            <a:r>
              <a:rPr lang="fr-FR" sz="900" dirty="0">
                <a:latin typeface="Lucida Grande"/>
                <a:cs typeface="Lucida Grande"/>
              </a:rPr>
              <a:t>: Le </a:t>
            </a:r>
            <a:r>
              <a:rPr lang="fr-FR" sz="900" b="1" spc="-30" dirty="0">
                <a:solidFill>
                  <a:srgbClr val="2CA1BE"/>
                </a:solidFill>
                <a:latin typeface="Lucida Grande"/>
                <a:cs typeface="Lucida Grande"/>
              </a:rPr>
              <a:t>bouton </a:t>
            </a:r>
            <a:r>
              <a:rPr lang="fr-FR" sz="900" spc="-5" dirty="0">
                <a:latin typeface="Lucida Grande"/>
                <a:cs typeface="Lucida Grande"/>
              </a:rPr>
              <a:t>règle </a:t>
            </a:r>
            <a:r>
              <a:rPr lang="fr-FR" sz="900" dirty="0">
                <a:latin typeface="Lucida Grande"/>
                <a:cs typeface="Lucida Grande"/>
              </a:rPr>
              <a:t>la </a:t>
            </a:r>
            <a:r>
              <a:rPr lang="fr-FR" sz="900" b="1" spc="-40" dirty="0">
                <a:solidFill>
                  <a:srgbClr val="2CA1BE"/>
                </a:solidFill>
                <a:latin typeface="Lucida Grande"/>
                <a:cs typeface="Lucida Grande"/>
              </a:rPr>
              <a:t>pression barométrique </a:t>
            </a:r>
            <a:r>
              <a:rPr lang="fr-FR" sz="900" spc="-5" dirty="0">
                <a:latin typeface="Lucida Grande"/>
                <a:cs typeface="Lucida Grande"/>
              </a:rPr>
              <a:t>de </a:t>
            </a:r>
            <a:r>
              <a:rPr lang="fr-FR" sz="900" spc="-30" dirty="0">
                <a:latin typeface="Lucida Grande"/>
                <a:cs typeface="Lucida Grande"/>
              </a:rPr>
              <a:t>l'</a:t>
            </a:r>
            <a:r>
              <a:rPr lang="fr-FR" sz="900" b="1" spc="-30" dirty="0">
                <a:solidFill>
                  <a:srgbClr val="2CA1BE"/>
                </a:solidFill>
                <a:latin typeface="Lucida Grande"/>
                <a:cs typeface="Lucida Grande"/>
              </a:rPr>
              <a:t>altimètre, </a:t>
            </a:r>
            <a:r>
              <a:rPr lang="fr-FR" sz="900" spc="-30" dirty="0">
                <a:latin typeface="Lucida Grande"/>
                <a:cs typeface="Lucida Grande"/>
              </a:rPr>
              <a:t>un appui sur le bouton pendant</a:t>
            </a:r>
            <a:r>
              <a:rPr lang="fr-FR" sz="900" b="1" spc="-30" dirty="0">
                <a:solidFill>
                  <a:srgbClr val="2CA1BE"/>
                </a:solidFill>
                <a:latin typeface="Lucida Grande"/>
                <a:cs typeface="Lucida Grande"/>
              </a:rPr>
              <a:t> 2 secondes règle automatiquement la pression au calage standard</a:t>
            </a:r>
          </a:p>
          <a:p>
            <a:pPr marL="268605" marR="5080" indent="-256540" algn="just">
              <a:spcBef>
                <a:spcPts val="104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r>
              <a:rPr lang="fr-FR" sz="900" b="1" spc="-25" dirty="0">
                <a:solidFill>
                  <a:srgbClr val="2CA1BE"/>
                </a:solidFill>
                <a:latin typeface="Lucida Grande"/>
                <a:cs typeface="Lucida Grande"/>
              </a:rPr>
              <a:t>5 </a:t>
            </a:r>
            <a:r>
              <a:rPr lang="fr-FR" sz="900" dirty="0">
                <a:latin typeface="Lucida Grande"/>
                <a:cs typeface="Lucida Grande"/>
              </a:rPr>
              <a:t>: </a:t>
            </a:r>
            <a:r>
              <a:rPr lang="fr-FR" sz="900" spc="-5" dirty="0">
                <a:latin typeface="Lucida Grande"/>
                <a:cs typeface="Lucida Grande"/>
              </a:rPr>
              <a:t>Permet </a:t>
            </a:r>
            <a:r>
              <a:rPr lang="fr-FR" sz="900" spc="-30" dirty="0">
                <a:latin typeface="Lucida Grande"/>
                <a:cs typeface="Lucida Grande"/>
              </a:rPr>
              <a:t>d’</a:t>
            </a:r>
            <a:r>
              <a:rPr lang="fr-FR" sz="900" b="1" spc="-30" dirty="0">
                <a:solidFill>
                  <a:srgbClr val="2CA1BE"/>
                </a:solidFill>
                <a:latin typeface="Lucida Grande"/>
                <a:cs typeface="Lucida Grande"/>
              </a:rPr>
              <a:t>agrandir </a:t>
            </a:r>
            <a:r>
              <a:rPr lang="fr-FR" sz="900" b="1" spc="-40" dirty="0">
                <a:solidFill>
                  <a:srgbClr val="2CA1BE"/>
                </a:solidFill>
                <a:latin typeface="Lucida Grande"/>
                <a:cs typeface="Lucida Grande"/>
              </a:rPr>
              <a:t>/ réduire </a:t>
            </a:r>
            <a:r>
              <a:rPr lang="fr-FR" sz="900" spc="-25" dirty="0">
                <a:latin typeface="Lucida Grande"/>
                <a:cs typeface="Lucida Grande"/>
              </a:rPr>
              <a:t>l’</a:t>
            </a:r>
            <a:r>
              <a:rPr lang="fr-FR" sz="900" b="1" spc="-25" dirty="0">
                <a:solidFill>
                  <a:srgbClr val="2CA1BE"/>
                </a:solidFill>
                <a:latin typeface="Lucida Grande"/>
                <a:cs typeface="Lucida Grande"/>
              </a:rPr>
              <a:t>échelle </a:t>
            </a:r>
            <a:r>
              <a:rPr lang="fr-FR" sz="900" spc="-10" dirty="0">
                <a:latin typeface="Lucida Grande"/>
                <a:cs typeface="Lucida Grande"/>
              </a:rPr>
              <a:t>de </a:t>
            </a:r>
            <a:r>
              <a:rPr lang="fr-FR" sz="900" dirty="0">
                <a:latin typeface="Lucida Grande"/>
                <a:cs typeface="Lucida Grande"/>
              </a:rPr>
              <a:t>la carte. </a:t>
            </a:r>
            <a:r>
              <a:rPr lang="fr-FR" sz="900" b="1" spc="-40" dirty="0">
                <a:solidFill>
                  <a:srgbClr val="2CA1BE"/>
                </a:solidFill>
                <a:latin typeface="Lucida Grande"/>
                <a:cs typeface="Lucida Grande"/>
              </a:rPr>
              <a:t>Active </a:t>
            </a:r>
            <a:r>
              <a:rPr lang="fr-FR" sz="900" spc="-10" dirty="0">
                <a:latin typeface="Lucida Grande"/>
                <a:cs typeface="Lucida Grande"/>
              </a:rPr>
              <a:t>le </a:t>
            </a:r>
            <a:r>
              <a:rPr lang="fr-FR" sz="900" spc="-10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lang="fr-FR" sz="900" b="1" spc="-30" dirty="0">
                <a:solidFill>
                  <a:srgbClr val="2CA1BE"/>
                </a:solidFill>
                <a:latin typeface="Lucida Grande"/>
                <a:cs typeface="Lucida Grande"/>
              </a:rPr>
              <a:t>pointeur </a:t>
            </a:r>
            <a:r>
              <a:rPr lang="fr-FR" sz="900" spc="-5" dirty="0">
                <a:latin typeface="Lucida Grande"/>
                <a:cs typeface="Lucida Grande"/>
              </a:rPr>
              <a:t>de </a:t>
            </a:r>
            <a:r>
              <a:rPr lang="fr-FR" sz="900" dirty="0">
                <a:latin typeface="Lucida Grande"/>
                <a:cs typeface="Lucida Grande"/>
              </a:rPr>
              <a:t>la </a:t>
            </a:r>
            <a:r>
              <a:rPr lang="fr-FR" sz="900" spc="-5" dirty="0">
                <a:latin typeface="Lucida Grande"/>
                <a:cs typeface="Lucida Grande"/>
              </a:rPr>
              <a:t>carte lorsqu’on appuie</a:t>
            </a:r>
            <a:r>
              <a:rPr lang="fr-FR" sz="900" dirty="0">
                <a:latin typeface="Lucida Grande"/>
                <a:cs typeface="Lucida Grande"/>
              </a:rPr>
              <a:t> </a:t>
            </a:r>
            <a:r>
              <a:rPr lang="fr-FR" sz="900" spc="-5" dirty="0">
                <a:latin typeface="Lucida Grande"/>
                <a:cs typeface="Lucida Grande"/>
              </a:rPr>
              <a:t>dessus.</a:t>
            </a:r>
          </a:p>
          <a:p>
            <a:pPr marL="268605" marR="5080" indent="-256540" algn="just">
              <a:spcBef>
                <a:spcPts val="104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r>
              <a:rPr lang="fr-FR" sz="900" b="1" spc="-25" dirty="0">
                <a:solidFill>
                  <a:srgbClr val="2CA1BE"/>
                </a:solidFill>
                <a:latin typeface="Lucida Grande"/>
                <a:cs typeface="Lucida Grande"/>
              </a:rPr>
              <a:t>6 </a:t>
            </a:r>
            <a:r>
              <a:rPr lang="fr-FR" sz="900" dirty="0">
                <a:latin typeface="Lucida Grande"/>
                <a:cs typeface="Lucida Grande"/>
              </a:rPr>
              <a:t>: </a:t>
            </a:r>
            <a:r>
              <a:rPr lang="fr-FR" sz="900" spc="-5" dirty="0">
                <a:latin typeface="Lucida Grande"/>
                <a:cs typeface="Lucida Grande"/>
              </a:rPr>
              <a:t>Affiche </a:t>
            </a:r>
            <a:r>
              <a:rPr lang="fr-FR" sz="900" dirty="0">
                <a:latin typeface="Lucida Grande"/>
                <a:cs typeface="Lucida Grande"/>
              </a:rPr>
              <a:t>une </a:t>
            </a:r>
            <a:r>
              <a:rPr lang="fr-FR" sz="900" b="1" spc="-35" dirty="0">
                <a:solidFill>
                  <a:srgbClr val="2CA1BE"/>
                </a:solidFill>
                <a:latin typeface="Lucida Grande"/>
                <a:cs typeface="Lucida Grande"/>
              </a:rPr>
              <a:t>liste d'options </a:t>
            </a:r>
            <a:r>
              <a:rPr lang="fr-FR" sz="900" b="1" spc="-25" dirty="0">
                <a:solidFill>
                  <a:srgbClr val="2CA1BE"/>
                </a:solidFill>
                <a:latin typeface="Lucida Grande"/>
                <a:cs typeface="Lucida Grande"/>
              </a:rPr>
              <a:t>contextuelles</a:t>
            </a:r>
            <a:r>
              <a:rPr lang="fr-FR" sz="900" spc="-25" dirty="0">
                <a:latin typeface="Lucida Grande"/>
                <a:cs typeface="Lucida Grande"/>
              </a:rPr>
              <a:t>. </a:t>
            </a:r>
            <a:r>
              <a:rPr lang="fr-FR" sz="900" spc="-5" dirty="0">
                <a:latin typeface="Lucida Grande"/>
                <a:cs typeface="Lucida Grande"/>
              </a:rPr>
              <a:t>Cette liste permet </a:t>
            </a:r>
            <a:r>
              <a:rPr lang="fr-FR" sz="900" dirty="0">
                <a:latin typeface="Lucida Grande"/>
                <a:cs typeface="Lucida Grande"/>
              </a:rPr>
              <a:t>à  </a:t>
            </a:r>
            <a:r>
              <a:rPr lang="fr-FR" sz="900" spc="-5" dirty="0">
                <a:latin typeface="Lucida Grande"/>
                <a:cs typeface="Lucida Grande"/>
              </a:rPr>
              <a:t>l'utilisateur d'accéder </a:t>
            </a:r>
            <a:r>
              <a:rPr lang="fr-FR" sz="900" dirty="0">
                <a:latin typeface="Lucida Grande"/>
                <a:cs typeface="Lucida Grande"/>
              </a:rPr>
              <a:t>à </a:t>
            </a:r>
            <a:r>
              <a:rPr lang="fr-FR" sz="900" spc="-10" dirty="0">
                <a:latin typeface="Lucida Grande"/>
                <a:cs typeface="Lucida Grande"/>
              </a:rPr>
              <a:t>des </a:t>
            </a:r>
            <a:r>
              <a:rPr lang="fr-FR" sz="900" b="1" spc="-35" dirty="0">
                <a:solidFill>
                  <a:srgbClr val="2CA1BE"/>
                </a:solidFill>
                <a:latin typeface="Lucida Grande"/>
                <a:cs typeface="Lucida Grande"/>
              </a:rPr>
              <a:t>fonctionnalités </a:t>
            </a:r>
            <a:r>
              <a:rPr lang="fr-FR" sz="900" b="1" spc="-40" dirty="0">
                <a:solidFill>
                  <a:srgbClr val="2CA1BE"/>
                </a:solidFill>
                <a:latin typeface="Lucida Grande"/>
                <a:cs typeface="Lucida Grande"/>
              </a:rPr>
              <a:t>supplémentaires </a:t>
            </a:r>
            <a:r>
              <a:rPr lang="fr-FR" sz="900" spc="-5" dirty="0">
                <a:latin typeface="Lucida Grande"/>
                <a:cs typeface="Lucida Grande"/>
              </a:rPr>
              <a:t>ou de </a:t>
            </a:r>
            <a:r>
              <a:rPr lang="fr-FR" sz="9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lang="fr-FR" sz="900" b="1" spc="-35" dirty="0">
                <a:solidFill>
                  <a:srgbClr val="2CA1BE"/>
                </a:solidFill>
                <a:latin typeface="Lucida Grande"/>
                <a:cs typeface="Lucida Grande"/>
              </a:rPr>
              <a:t>modifier </a:t>
            </a:r>
            <a:r>
              <a:rPr lang="fr-FR" sz="900" b="1" spc="-30" dirty="0">
                <a:solidFill>
                  <a:srgbClr val="2CA1BE"/>
                </a:solidFill>
                <a:latin typeface="Lucida Grande"/>
                <a:cs typeface="Lucida Grande"/>
              </a:rPr>
              <a:t>les </a:t>
            </a:r>
            <a:r>
              <a:rPr lang="fr-FR" sz="900" b="1" spc="-35" dirty="0">
                <a:solidFill>
                  <a:srgbClr val="2CA1BE"/>
                </a:solidFill>
                <a:latin typeface="Lucida Grande"/>
                <a:cs typeface="Lucida Grande"/>
              </a:rPr>
              <a:t>paramètres </a:t>
            </a:r>
            <a:r>
              <a:rPr lang="fr-FR" sz="900" dirty="0">
                <a:latin typeface="Lucida Grande"/>
                <a:cs typeface="Lucida Grande"/>
              </a:rPr>
              <a:t>liés à </a:t>
            </a:r>
            <a:r>
              <a:rPr lang="fr-FR" sz="900" spc="-5" dirty="0">
                <a:latin typeface="Lucida Grande"/>
                <a:cs typeface="Lucida Grande"/>
              </a:rPr>
              <a:t>certaines</a:t>
            </a:r>
            <a:r>
              <a:rPr lang="fr-FR" sz="900" spc="-15" dirty="0">
                <a:latin typeface="Lucida Grande"/>
                <a:cs typeface="Lucida Grande"/>
              </a:rPr>
              <a:t> </a:t>
            </a:r>
            <a:r>
              <a:rPr lang="fr-FR" sz="900" spc="-5" dirty="0">
                <a:latin typeface="Lucida Grande"/>
                <a:cs typeface="Lucida Grande"/>
              </a:rPr>
              <a:t>pages.</a:t>
            </a:r>
          </a:p>
          <a:p>
            <a:pPr marL="268605" marR="5080" indent="-256540" algn="just">
              <a:spcBef>
                <a:spcPts val="104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r>
              <a:rPr lang="fr-FR" sz="900" b="1" spc="-25" dirty="0">
                <a:solidFill>
                  <a:srgbClr val="2CA1BE"/>
                </a:solidFill>
                <a:latin typeface="Lucida Grande"/>
                <a:cs typeface="Lucida Grande"/>
              </a:rPr>
              <a:t>7 </a:t>
            </a:r>
            <a:r>
              <a:rPr lang="fr-FR" sz="900" dirty="0">
                <a:latin typeface="Lucida Grande"/>
                <a:cs typeface="Lucida Grande"/>
              </a:rPr>
              <a:t>: </a:t>
            </a:r>
            <a:r>
              <a:rPr lang="fr-FR" sz="900" spc="-5" dirty="0">
                <a:latin typeface="Lucida Grande"/>
                <a:cs typeface="Lucida Grande"/>
              </a:rPr>
              <a:t>Choisir </a:t>
            </a:r>
            <a:r>
              <a:rPr lang="fr-FR" sz="900" dirty="0">
                <a:latin typeface="Lucida Grande"/>
                <a:cs typeface="Lucida Grande"/>
              </a:rPr>
              <a:t>les </a:t>
            </a:r>
            <a:r>
              <a:rPr lang="fr-FR" sz="900" b="1" spc="-35" dirty="0">
                <a:solidFill>
                  <a:srgbClr val="2CA1BE"/>
                </a:solidFill>
                <a:latin typeface="Lucida Grande"/>
                <a:cs typeface="Lucida Grande"/>
              </a:rPr>
              <a:t>approches</a:t>
            </a:r>
            <a:r>
              <a:rPr lang="fr-FR" sz="900" spc="-35" dirty="0">
                <a:latin typeface="Lucida Grande"/>
                <a:cs typeface="Lucida Grande"/>
              </a:rPr>
              <a:t>, </a:t>
            </a:r>
            <a:r>
              <a:rPr lang="fr-FR" sz="900" spc="-5" dirty="0">
                <a:latin typeface="Lucida Grande"/>
                <a:cs typeface="Lucida Grande"/>
              </a:rPr>
              <a:t>les </a:t>
            </a:r>
            <a:r>
              <a:rPr lang="fr-FR" sz="900" b="1" spc="-40" dirty="0">
                <a:solidFill>
                  <a:srgbClr val="2CA1BE"/>
                </a:solidFill>
                <a:latin typeface="Lucida Grande"/>
                <a:cs typeface="Lucida Grande"/>
              </a:rPr>
              <a:t>départs </a:t>
            </a:r>
            <a:r>
              <a:rPr lang="fr-FR" sz="900" dirty="0">
                <a:latin typeface="Lucida Grande"/>
                <a:cs typeface="Lucida Grande"/>
              </a:rPr>
              <a:t>et les </a:t>
            </a:r>
            <a:r>
              <a:rPr lang="fr-FR" sz="900" b="1" spc="-45" dirty="0">
                <a:solidFill>
                  <a:srgbClr val="2CA1BE"/>
                </a:solidFill>
                <a:latin typeface="Lucida Grande"/>
                <a:cs typeface="Lucida Grande"/>
              </a:rPr>
              <a:t>arrivées </a:t>
            </a:r>
            <a:r>
              <a:rPr lang="fr-FR" sz="900" spc="-10" dirty="0">
                <a:latin typeface="Lucida Grande"/>
                <a:cs typeface="Lucida Grande"/>
              </a:rPr>
              <a:t>du </a:t>
            </a:r>
            <a:r>
              <a:rPr lang="fr-FR" sz="900" b="1" spc="-40" dirty="0">
                <a:solidFill>
                  <a:srgbClr val="2CA1BE"/>
                </a:solidFill>
                <a:latin typeface="Lucida Grande"/>
                <a:cs typeface="Lucida Grande"/>
              </a:rPr>
              <a:t>plan </a:t>
            </a:r>
            <a:r>
              <a:rPr lang="fr-FR" sz="900" b="1" spc="-35" dirty="0">
                <a:solidFill>
                  <a:srgbClr val="2CA1BE"/>
                </a:solidFill>
                <a:latin typeface="Lucida Grande"/>
                <a:cs typeface="Lucida Grande"/>
              </a:rPr>
              <a:t>de vol</a:t>
            </a:r>
            <a:r>
              <a:rPr lang="fr-FR" sz="900" spc="-35" dirty="0">
                <a:latin typeface="Lucida Grande"/>
                <a:cs typeface="Lucida Grande"/>
              </a:rPr>
              <a:t>. </a:t>
            </a:r>
            <a:r>
              <a:rPr lang="fr-FR" sz="900" spc="-5" dirty="0">
                <a:latin typeface="Lucida Grande"/>
                <a:cs typeface="Lucida Grande"/>
              </a:rPr>
              <a:t>Si  </a:t>
            </a:r>
            <a:r>
              <a:rPr lang="fr-FR" sz="900" dirty="0">
                <a:latin typeface="Lucida Grande"/>
                <a:cs typeface="Lucida Grande"/>
              </a:rPr>
              <a:t>un </a:t>
            </a:r>
            <a:r>
              <a:rPr lang="fr-FR" sz="900" b="1" spc="-35" dirty="0">
                <a:solidFill>
                  <a:srgbClr val="2CA1BE"/>
                </a:solidFill>
                <a:latin typeface="Lucida Grande"/>
                <a:cs typeface="Lucida Grande"/>
              </a:rPr>
              <a:t>plan de </a:t>
            </a:r>
            <a:r>
              <a:rPr lang="fr-FR" sz="900" b="1" spc="-45" dirty="0">
                <a:solidFill>
                  <a:srgbClr val="2CA1BE"/>
                </a:solidFill>
                <a:latin typeface="Lucida Grande"/>
                <a:cs typeface="Lucida Grande"/>
              </a:rPr>
              <a:t>vol </a:t>
            </a:r>
            <a:r>
              <a:rPr lang="fr-FR" sz="900" b="1" spc="-40" dirty="0">
                <a:solidFill>
                  <a:srgbClr val="2CA1BE"/>
                </a:solidFill>
                <a:latin typeface="Lucida Grande"/>
                <a:cs typeface="Lucida Grande"/>
              </a:rPr>
              <a:t>est </a:t>
            </a:r>
            <a:r>
              <a:rPr lang="fr-FR" sz="900" b="1" spc="-30" dirty="0">
                <a:solidFill>
                  <a:srgbClr val="2CA1BE"/>
                </a:solidFill>
                <a:latin typeface="Lucida Grande"/>
                <a:cs typeface="Lucida Grande"/>
              </a:rPr>
              <a:t>utilisé</a:t>
            </a:r>
            <a:r>
              <a:rPr lang="fr-FR" sz="900" spc="-30" dirty="0">
                <a:latin typeface="Lucida Grande"/>
                <a:cs typeface="Lucida Grande"/>
              </a:rPr>
              <a:t>, </a:t>
            </a:r>
            <a:r>
              <a:rPr lang="fr-FR" sz="900" dirty="0">
                <a:latin typeface="Lucida Grande"/>
                <a:cs typeface="Lucida Grande"/>
              </a:rPr>
              <a:t>les </a:t>
            </a:r>
            <a:r>
              <a:rPr lang="fr-FR" sz="900" b="1" spc="-40" dirty="0">
                <a:solidFill>
                  <a:srgbClr val="2CA1BE"/>
                </a:solidFill>
                <a:latin typeface="Lucida Grande"/>
                <a:cs typeface="Lucida Grande"/>
              </a:rPr>
              <a:t>procédures disponibles </a:t>
            </a:r>
            <a:r>
              <a:rPr lang="fr-FR" sz="900" spc="-5" dirty="0">
                <a:latin typeface="Lucida Grande"/>
                <a:cs typeface="Lucida Grande"/>
              </a:rPr>
              <a:t>pour l'aéroport  de départ </a:t>
            </a:r>
            <a:r>
              <a:rPr lang="fr-FR" sz="900" dirty="0">
                <a:latin typeface="Lucida Grande"/>
                <a:cs typeface="Lucida Grande"/>
              </a:rPr>
              <a:t>et / </a:t>
            </a:r>
            <a:r>
              <a:rPr lang="fr-FR" sz="900" spc="-5" dirty="0">
                <a:latin typeface="Lucida Grande"/>
                <a:cs typeface="Lucida Grande"/>
              </a:rPr>
              <a:t>ou d'arrivée </a:t>
            </a:r>
            <a:r>
              <a:rPr lang="fr-FR" sz="900" b="1" spc="-40" dirty="0">
                <a:solidFill>
                  <a:srgbClr val="2CA1BE"/>
                </a:solidFill>
                <a:latin typeface="Lucida Grande"/>
                <a:cs typeface="Lucida Grande"/>
              </a:rPr>
              <a:t>sont </a:t>
            </a:r>
            <a:r>
              <a:rPr lang="fr-FR" sz="900" b="1" spc="-35" dirty="0">
                <a:solidFill>
                  <a:srgbClr val="2CA1BE"/>
                </a:solidFill>
                <a:latin typeface="Lucida Grande"/>
                <a:cs typeface="Lucida Grande"/>
              </a:rPr>
              <a:t>automatiquement suggérées</a:t>
            </a:r>
            <a:r>
              <a:rPr lang="fr-FR" sz="900" spc="-35" dirty="0">
                <a:latin typeface="Lucida Grande"/>
                <a:cs typeface="Lucida Grande"/>
              </a:rPr>
              <a:t>. </a:t>
            </a:r>
            <a:r>
              <a:rPr lang="fr-FR" sz="900" spc="-5" dirty="0">
                <a:latin typeface="Lucida Grande"/>
                <a:cs typeface="Lucida Grande"/>
              </a:rPr>
              <a:t>Si aucun  plan de </a:t>
            </a:r>
            <a:r>
              <a:rPr lang="fr-FR" sz="900" dirty="0">
                <a:latin typeface="Lucida Grande"/>
                <a:cs typeface="Lucida Grande"/>
              </a:rPr>
              <a:t>vol n'est </a:t>
            </a:r>
            <a:r>
              <a:rPr lang="fr-FR" sz="900" spc="-5" dirty="0">
                <a:latin typeface="Lucida Grande"/>
                <a:cs typeface="Lucida Grande"/>
              </a:rPr>
              <a:t>utilisé, l'aéroport </a:t>
            </a:r>
            <a:r>
              <a:rPr lang="fr-FR" sz="900" dirty="0">
                <a:latin typeface="Lucida Grande"/>
                <a:cs typeface="Lucida Grande"/>
              </a:rPr>
              <a:t>et la </a:t>
            </a:r>
            <a:r>
              <a:rPr lang="fr-FR" sz="900" spc="-5" dirty="0">
                <a:latin typeface="Lucida Grande"/>
                <a:cs typeface="Lucida Grande"/>
              </a:rPr>
              <a:t>procédure souhaités peuvent  </a:t>
            </a:r>
            <a:r>
              <a:rPr lang="fr-FR" sz="900" dirty="0">
                <a:latin typeface="Lucida Grande"/>
                <a:cs typeface="Lucida Grande"/>
              </a:rPr>
              <a:t>être </a:t>
            </a:r>
            <a:r>
              <a:rPr lang="fr-FR" sz="900" spc="-5" dirty="0">
                <a:latin typeface="Lucida Grande"/>
                <a:cs typeface="Lucida Grande"/>
              </a:rPr>
              <a:t>sélectionnés. </a:t>
            </a:r>
            <a:r>
              <a:rPr lang="fr-FR" sz="900" dirty="0">
                <a:latin typeface="Lucida Grande"/>
                <a:cs typeface="Lucida Grande"/>
              </a:rPr>
              <a:t>Cette </a:t>
            </a:r>
            <a:r>
              <a:rPr lang="fr-FR" sz="900" spc="-5" dirty="0">
                <a:latin typeface="Lucida Grande"/>
                <a:cs typeface="Lucida Grande"/>
              </a:rPr>
              <a:t>touche sélectionne </a:t>
            </a:r>
            <a:r>
              <a:rPr lang="fr-FR" sz="900" dirty="0">
                <a:latin typeface="Lucida Grande"/>
                <a:cs typeface="Lucida Grande"/>
              </a:rPr>
              <a:t>les </a:t>
            </a:r>
            <a:r>
              <a:rPr lang="fr-FR" sz="900" spc="-5" dirty="0">
                <a:latin typeface="Lucida Grande"/>
                <a:cs typeface="Lucida Grande"/>
              </a:rPr>
              <a:t>procédures de départ  IFR (DP), </a:t>
            </a:r>
            <a:r>
              <a:rPr lang="fr-FR" sz="900" dirty="0">
                <a:latin typeface="Lucida Grande"/>
                <a:cs typeface="Lucida Grande"/>
              </a:rPr>
              <a:t>les </a:t>
            </a:r>
            <a:r>
              <a:rPr lang="fr-FR" sz="900" spc="-5" dirty="0">
                <a:latin typeface="Lucida Grande"/>
                <a:cs typeface="Lucida Grande"/>
              </a:rPr>
              <a:t>procédures d'arrivée (STAR) </a:t>
            </a:r>
            <a:r>
              <a:rPr lang="fr-FR" sz="900" dirty="0">
                <a:latin typeface="Lucida Grande"/>
                <a:cs typeface="Lucida Grande"/>
              </a:rPr>
              <a:t>et les </a:t>
            </a:r>
            <a:r>
              <a:rPr lang="fr-FR" sz="900" spc="-5" dirty="0">
                <a:latin typeface="Lucida Grande"/>
                <a:cs typeface="Lucida Grande"/>
              </a:rPr>
              <a:t>approches (IAP) </a:t>
            </a:r>
            <a:r>
              <a:rPr lang="fr-FR" sz="900" dirty="0">
                <a:latin typeface="Lucida Grande"/>
                <a:cs typeface="Lucida Grande"/>
              </a:rPr>
              <a:t>dans la  </a:t>
            </a:r>
            <a:r>
              <a:rPr lang="fr-FR" sz="900" spc="-5" dirty="0">
                <a:latin typeface="Lucida Grande"/>
                <a:cs typeface="Lucida Grande"/>
              </a:rPr>
              <a:t>base de données </a:t>
            </a:r>
            <a:r>
              <a:rPr lang="fr-FR" sz="900" dirty="0">
                <a:latin typeface="Lucida Grande"/>
                <a:cs typeface="Lucida Grande"/>
              </a:rPr>
              <a:t>et les </a:t>
            </a:r>
            <a:r>
              <a:rPr lang="fr-FR" sz="900" spc="-5" dirty="0">
                <a:latin typeface="Lucida Grande"/>
                <a:cs typeface="Lucida Grande"/>
              </a:rPr>
              <a:t>charge dans </a:t>
            </a:r>
            <a:r>
              <a:rPr lang="fr-FR" sz="900" dirty="0">
                <a:latin typeface="Lucida Grande"/>
                <a:cs typeface="Lucida Grande"/>
              </a:rPr>
              <a:t>le </a:t>
            </a:r>
            <a:r>
              <a:rPr lang="fr-FR" sz="900" spc="-5" dirty="0">
                <a:latin typeface="Lucida Grande"/>
                <a:cs typeface="Lucida Grande"/>
              </a:rPr>
              <a:t>plan de </a:t>
            </a:r>
            <a:r>
              <a:rPr lang="fr-FR" sz="900" dirty="0">
                <a:latin typeface="Lucida Grande"/>
                <a:cs typeface="Lucida Grande"/>
              </a:rPr>
              <a:t>vol</a:t>
            </a:r>
            <a:r>
              <a:rPr lang="fr-FR" sz="900" spc="35" dirty="0">
                <a:latin typeface="Lucida Grande"/>
                <a:cs typeface="Lucida Grande"/>
              </a:rPr>
              <a:t> </a:t>
            </a:r>
            <a:r>
              <a:rPr lang="fr-FR" sz="900" spc="-5" dirty="0">
                <a:latin typeface="Lucida Grande"/>
                <a:cs typeface="Lucida Grande"/>
              </a:rPr>
              <a:t>actif.</a:t>
            </a:r>
          </a:p>
          <a:p>
            <a:pPr marL="268605" marR="5080" indent="-256540" algn="just">
              <a:spcBef>
                <a:spcPts val="104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r>
              <a:rPr lang="fr-FR" sz="800" b="1" spc="-25" dirty="0">
                <a:solidFill>
                  <a:srgbClr val="2CA1BE"/>
                </a:solidFill>
                <a:latin typeface="Lucida Grande"/>
                <a:cs typeface="Lucida Grande"/>
              </a:rPr>
              <a:t>8 </a:t>
            </a:r>
            <a:r>
              <a:rPr lang="fr-FR" sz="800" spc="-5" dirty="0">
                <a:latin typeface="Lucida Grande"/>
                <a:cs typeface="Lucida Grande"/>
              </a:rPr>
              <a:t>: </a:t>
            </a:r>
            <a:r>
              <a:rPr lang="fr-FR" sz="800" b="1" spc="-25" dirty="0">
                <a:solidFill>
                  <a:srgbClr val="2CA1BE"/>
                </a:solidFill>
                <a:latin typeface="Lucida Grande"/>
                <a:cs typeface="Lucida Grande"/>
              </a:rPr>
              <a:t>Accepte </a:t>
            </a:r>
            <a:r>
              <a:rPr lang="fr-FR" sz="800" spc="-5" dirty="0">
                <a:latin typeface="Lucida Grande"/>
                <a:cs typeface="Lucida Grande"/>
              </a:rPr>
              <a:t>une </a:t>
            </a:r>
            <a:r>
              <a:rPr lang="fr-FR" sz="800" b="1" spc="-25" dirty="0">
                <a:solidFill>
                  <a:srgbClr val="2CA1BE"/>
                </a:solidFill>
                <a:latin typeface="Lucida Grande"/>
                <a:cs typeface="Lucida Grande"/>
              </a:rPr>
              <a:t>sélection </a:t>
            </a:r>
            <a:r>
              <a:rPr lang="fr-FR" sz="800" dirty="0">
                <a:latin typeface="Lucida Grande"/>
                <a:cs typeface="Lucida Grande"/>
              </a:rPr>
              <a:t>de </a:t>
            </a:r>
            <a:r>
              <a:rPr lang="fr-FR" sz="800" spc="-10" dirty="0">
                <a:latin typeface="Lucida Grande"/>
                <a:cs typeface="Lucida Grande"/>
              </a:rPr>
              <a:t>menu </a:t>
            </a:r>
            <a:r>
              <a:rPr lang="fr-FR" sz="800" b="1" spc="-25" dirty="0">
                <a:solidFill>
                  <a:srgbClr val="2CA1BE"/>
                </a:solidFill>
                <a:latin typeface="Lucida Grande"/>
                <a:cs typeface="Lucida Grande"/>
              </a:rPr>
              <a:t>ou une </a:t>
            </a:r>
            <a:r>
              <a:rPr lang="fr-FR" sz="800" b="1" spc="-30" dirty="0">
                <a:solidFill>
                  <a:srgbClr val="2CA1BE"/>
                </a:solidFill>
                <a:latin typeface="Lucida Grande"/>
                <a:cs typeface="Lucida Grande"/>
              </a:rPr>
              <a:t>entrée </a:t>
            </a:r>
            <a:r>
              <a:rPr lang="fr-FR" sz="800" dirty="0">
                <a:latin typeface="Lucida Grande"/>
                <a:cs typeface="Lucida Grande"/>
              </a:rPr>
              <a:t>de </a:t>
            </a:r>
            <a:r>
              <a:rPr lang="fr-FR" sz="800" spc="-5" dirty="0">
                <a:latin typeface="Lucida Grande"/>
                <a:cs typeface="Lucida Grande"/>
              </a:rPr>
              <a:t>données. Ce bouton est </a:t>
            </a:r>
            <a:r>
              <a:rPr lang="fr-FR" sz="800" b="1" spc="-30" dirty="0">
                <a:solidFill>
                  <a:srgbClr val="2CA1BE"/>
                </a:solidFill>
                <a:latin typeface="Lucida Grande"/>
                <a:cs typeface="Lucida Grande"/>
              </a:rPr>
              <a:t>utilisé pour  approuver </a:t>
            </a:r>
            <a:r>
              <a:rPr lang="fr-FR" sz="800" spc="-5" dirty="0">
                <a:latin typeface="Lucida Grande"/>
                <a:cs typeface="Lucida Grande"/>
              </a:rPr>
              <a:t>une opération </a:t>
            </a:r>
            <a:r>
              <a:rPr lang="fr-FR" sz="800" b="1" spc="-20" dirty="0">
                <a:solidFill>
                  <a:srgbClr val="2CA1BE"/>
                </a:solidFill>
                <a:latin typeface="Lucida Grande"/>
                <a:cs typeface="Lucida Grande"/>
              </a:rPr>
              <a:t>ou </a:t>
            </a:r>
            <a:r>
              <a:rPr lang="fr-FR" sz="800" b="1" spc="-25" dirty="0">
                <a:solidFill>
                  <a:srgbClr val="2CA1BE"/>
                </a:solidFill>
                <a:latin typeface="Lucida Grande"/>
                <a:cs typeface="Lucida Grande"/>
              </a:rPr>
              <a:t>compléter </a:t>
            </a:r>
            <a:r>
              <a:rPr lang="fr-FR" sz="800" spc="-5" dirty="0">
                <a:latin typeface="Lucida Grande"/>
                <a:cs typeface="Lucida Grande"/>
              </a:rPr>
              <a:t>la saisie </a:t>
            </a:r>
            <a:r>
              <a:rPr lang="fr-FR" sz="800" dirty="0">
                <a:latin typeface="Lucida Grande"/>
                <a:cs typeface="Lucida Grande"/>
              </a:rPr>
              <a:t>de </a:t>
            </a:r>
            <a:r>
              <a:rPr lang="fr-FR" sz="800" spc="-5" dirty="0">
                <a:latin typeface="Lucida Grande"/>
                <a:cs typeface="Lucida Grande"/>
              </a:rPr>
              <a:t>données.</a:t>
            </a:r>
          </a:p>
          <a:p>
            <a:pPr marL="268605" marR="5080" indent="-256540" algn="just">
              <a:spcBef>
                <a:spcPts val="104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r>
              <a:rPr lang="fr-FR" sz="800" b="1" spc="-25" dirty="0">
                <a:solidFill>
                  <a:srgbClr val="2CA1BE"/>
                </a:solidFill>
                <a:latin typeface="Lucida Grande"/>
                <a:cs typeface="Lucida Grande"/>
              </a:rPr>
              <a:t>9 </a:t>
            </a:r>
            <a:r>
              <a:rPr lang="fr-FR" sz="800" dirty="0">
                <a:latin typeface="Lucida Grande"/>
                <a:cs typeface="Lucida Grande"/>
              </a:rPr>
              <a:t>: </a:t>
            </a:r>
            <a:r>
              <a:rPr lang="fr-FR" sz="800" spc="-5" dirty="0">
                <a:latin typeface="Lucida Grande"/>
                <a:cs typeface="Lucida Grande"/>
              </a:rPr>
              <a:t>La </a:t>
            </a:r>
            <a:r>
              <a:rPr lang="fr-FR" sz="800" b="1" spc="-35" dirty="0">
                <a:solidFill>
                  <a:srgbClr val="2CA1BE"/>
                </a:solidFill>
                <a:latin typeface="Lucida Grande"/>
                <a:cs typeface="Lucida Grande"/>
              </a:rPr>
              <a:t>molette </a:t>
            </a:r>
            <a:r>
              <a:rPr lang="fr-FR" sz="800" spc="-10" dirty="0">
                <a:latin typeface="Lucida Grande"/>
                <a:cs typeface="Lucida Grande"/>
              </a:rPr>
              <a:t>permet </a:t>
            </a:r>
            <a:r>
              <a:rPr lang="fr-FR" sz="800" spc="-30" dirty="0">
                <a:latin typeface="Lucida Grande"/>
                <a:cs typeface="Lucida Grande"/>
              </a:rPr>
              <a:t>d’</a:t>
            </a:r>
            <a:r>
              <a:rPr lang="fr-FR" sz="800" b="1" spc="-30" dirty="0">
                <a:solidFill>
                  <a:srgbClr val="2CA1BE"/>
                </a:solidFill>
                <a:latin typeface="Lucida Grande"/>
                <a:cs typeface="Lucida Grande"/>
              </a:rPr>
              <a:t>entrer </a:t>
            </a:r>
            <a:r>
              <a:rPr lang="fr-FR" sz="800" spc="-5" dirty="0">
                <a:latin typeface="Lucida Grande"/>
                <a:cs typeface="Lucida Grande"/>
              </a:rPr>
              <a:t>dans </a:t>
            </a:r>
            <a:r>
              <a:rPr lang="fr-FR" sz="800" dirty="0">
                <a:latin typeface="Lucida Grande"/>
                <a:cs typeface="Lucida Grande"/>
              </a:rPr>
              <a:t>un </a:t>
            </a:r>
            <a:r>
              <a:rPr lang="fr-FR" sz="800" spc="-5" dirty="0">
                <a:latin typeface="Lucida Grande"/>
                <a:cs typeface="Lucida Grande"/>
              </a:rPr>
              <a:t>menu, de </a:t>
            </a:r>
            <a:r>
              <a:rPr lang="fr-FR" sz="800" b="1" spc="-40" dirty="0">
                <a:solidFill>
                  <a:srgbClr val="2CA1BE"/>
                </a:solidFill>
                <a:latin typeface="Lucida Grande"/>
                <a:cs typeface="Lucida Grande"/>
              </a:rPr>
              <a:t>scroller </a:t>
            </a:r>
            <a:r>
              <a:rPr lang="fr-FR" sz="800" dirty="0">
                <a:latin typeface="Lucida Grande"/>
                <a:cs typeface="Lucida Grande"/>
              </a:rPr>
              <a:t>et </a:t>
            </a:r>
            <a:r>
              <a:rPr lang="fr-FR" sz="800" spc="-20" dirty="0">
                <a:latin typeface="Lucida Grande"/>
                <a:cs typeface="Lucida Grande"/>
              </a:rPr>
              <a:t>de </a:t>
            </a:r>
            <a:r>
              <a:rPr lang="fr-FR" sz="800" spc="-20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lang="fr-FR" sz="800" b="1" spc="-35" dirty="0">
                <a:solidFill>
                  <a:srgbClr val="2CA1BE"/>
                </a:solidFill>
                <a:latin typeface="Lucida Grande"/>
                <a:cs typeface="Lucida Grande"/>
              </a:rPr>
              <a:t>sélectionner </a:t>
            </a:r>
            <a:r>
              <a:rPr lang="fr-FR" sz="800" dirty="0">
                <a:latin typeface="Lucida Grande"/>
                <a:cs typeface="Lucida Grande"/>
              </a:rPr>
              <a:t>un contenu. </a:t>
            </a:r>
            <a:r>
              <a:rPr lang="fr-FR" sz="800" spc="-10" dirty="0">
                <a:latin typeface="Lucida Grande"/>
                <a:cs typeface="Lucida Grande"/>
              </a:rPr>
              <a:t>La </a:t>
            </a:r>
            <a:r>
              <a:rPr lang="fr-FR" sz="800" b="1" spc="-35" dirty="0">
                <a:solidFill>
                  <a:srgbClr val="2CA1BE"/>
                </a:solidFill>
                <a:latin typeface="Lucida Grande"/>
                <a:cs typeface="Lucida Grande"/>
              </a:rPr>
              <a:t>grande molette </a:t>
            </a:r>
            <a:r>
              <a:rPr lang="fr-FR" sz="800" spc="-5" dirty="0">
                <a:latin typeface="Lucida Grande"/>
                <a:cs typeface="Lucida Grande"/>
              </a:rPr>
              <a:t>fait défiler </a:t>
            </a:r>
            <a:r>
              <a:rPr lang="fr-FR" sz="800" dirty="0">
                <a:latin typeface="Lucida Grande"/>
                <a:cs typeface="Lucida Grande"/>
              </a:rPr>
              <a:t>les </a:t>
            </a:r>
            <a:r>
              <a:rPr lang="fr-FR" sz="800" b="1" spc="-35" dirty="0">
                <a:solidFill>
                  <a:srgbClr val="2CA1BE"/>
                </a:solidFill>
                <a:latin typeface="Lucida Grande"/>
                <a:cs typeface="Lucida Grande"/>
              </a:rPr>
              <a:t>chapitres </a:t>
            </a:r>
            <a:r>
              <a:rPr lang="fr-FR" sz="800" b="1" spc="-35" dirty="0">
                <a:latin typeface="Lucida Grande"/>
                <a:cs typeface="Lucida Grande"/>
              </a:rPr>
              <a:t> </a:t>
            </a:r>
            <a:r>
              <a:rPr lang="fr-FR" sz="800" dirty="0">
                <a:latin typeface="Lucida Grande"/>
                <a:cs typeface="Lucida Grande"/>
              </a:rPr>
              <a:t>et la </a:t>
            </a:r>
            <a:r>
              <a:rPr lang="fr-FR" sz="800" b="1" spc="-25" dirty="0">
                <a:solidFill>
                  <a:srgbClr val="2CA1BE"/>
                </a:solidFill>
                <a:latin typeface="Lucida Grande"/>
                <a:cs typeface="Lucida Grande"/>
              </a:rPr>
              <a:t>petite </a:t>
            </a:r>
            <a:r>
              <a:rPr lang="fr-FR" sz="800" dirty="0">
                <a:latin typeface="Lucida Grande"/>
                <a:cs typeface="Lucida Grande"/>
              </a:rPr>
              <a:t>les </a:t>
            </a:r>
            <a:r>
              <a:rPr lang="fr-FR" sz="800" b="1" spc="-35" dirty="0">
                <a:solidFill>
                  <a:srgbClr val="2CA1BE"/>
                </a:solidFill>
                <a:latin typeface="Lucida Grande"/>
                <a:cs typeface="Lucida Grande"/>
              </a:rPr>
              <a:t>pages </a:t>
            </a:r>
            <a:r>
              <a:rPr lang="fr-FR" sz="800" spc="-5" dirty="0">
                <a:latin typeface="Lucida Grande"/>
                <a:cs typeface="Lucida Grande"/>
              </a:rPr>
              <a:t>associées </a:t>
            </a:r>
            <a:r>
              <a:rPr lang="fr-FR" sz="800" dirty="0">
                <a:latin typeface="Lucida Grande"/>
                <a:cs typeface="Lucida Grande"/>
              </a:rPr>
              <a:t>à </a:t>
            </a:r>
            <a:r>
              <a:rPr lang="fr-FR" sz="800" spc="-5" dirty="0">
                <a:latin typeface="Lucida Grande"/>
                <a:cs typeface="Lucida Grande"/>
              </a:rPr>
              <a:t>ce</a:t>
            </a:r>
            <a:r>
              <a:rPr lang="fr-FR" sz="800" spc="15" dirty="0">
                <a:latin typeface="Lucida Grande"/>
                <a:cs typeface="Lucida Grande"/>
              </a:rPr>
              <a:t> </a:t>
            </a:r>
            <a:r>
              <a:rPr lang="fr-FR" sz="800" spc="-5" dirty="0">
                <a:latin typeface="Lucida Grande"/>
                <a:cs typeface="Lucida Grande"/>
              </a:rPr>
              <a:t>chapitre.</a:t>
            </a:r>
            <a:endParaRPr lang="fr-FR" sz="800" dirty="0">
              <a:latin typeface="Lucida Grande"/>
              <a:cs typeface="Lucida Grande"/>
            </a:endParaRPr>
          </a:p>
          <a:p>
            <a:pPr marL="268605" marR="5080" indent="-256540" algn="just">
              <a:spcBef>
                <a:spcPts val="104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endParaRPr lang="fr-FR" sz="800" dirty="0">
              <a:latin typeface="Lucida Grande"/>
              <a:cs typeface="Lucida Grande"/>
            </a:endParaRPr>
          </a:p>
          <a:p>
            <a:pPr marL="268605" marR="5080" indent="-256540" algn="just">
              <a:spcBef>
                <a:spcPts val="104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endParaRPr lang="fr-FR" sz="900" dirty="0">
              <a:latin typeface="Lucida Grande"/>
              <a:cs typeface="Lucida Grande"/>
            </a:endParaRPr>
          </a:p>
          <a:p>
            <a:pPr marL="268605" marR="5080" indent="-256540" algn="just">
              <a:spcBef>
                <a:spcPts val="104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endParaRPr lang="fr-FR" sz="900" dirty="0">
              <a:latin typeface="Lucida Grande"/>
              <a:cs typeface="Lucida Grande"/>
            </a:endParaRPr>
          </a:p>
          <a:p>
            <a:pPr marL="268605" marR="5080" indent="-256540" algn="just">
              <a:spcBef>
                <a:spcPts val="104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endParaRPr lang="fr-FR" sz="900" dirty="0">
              <a:latin typeface="Lucida Grande"/>
              <a:cs typeface="Lucida Grande"/>
            </a:endParaRPr>
          </a:p>
          <a:p>
            <a:pPr marL="268605" marR="5080" indent="-256540" algn="just">
              <a:spcBef>
                <a:spcPts val="104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endParaRPr lang="fr-FR" sz="900" dirty="0">
              <a:latin typeface="Lucida Grande"/>
              <a:cs typeface="Lucida Grande"/>
            </a:endParaRPr>
          </a:p>
          <a:p>
            <a:pPr marL="268605" marR="5080" indent="-256540" algn="just">
              <a:spcBef>
                <a:spcPts val="104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endParaRPr lang="fr-FR" sz="900" dirty="0">
              <a:latin typeface="Lucida Grande"/>
              <a:cs typeface="Lucida Grande"/>
            </a:endParaRPr>
          </a:p>
          <a:p>
            <a:pPr marL="268605" marR="5080" indent="-256540" algn="just">
              <a:lnSpc>
                <a:spcPct val="100000"/>
              </a:lnSpc>
              <a:spcBef>
                <a:spcPts val="104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endParaRPr sz="900" dirty="0">
              <a:latin typeface="Lucida Grande"/>
              <a:cs typeface="Lucida Grande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5FD66FCD-4782-8C4D-B7EE-19A14BF49D45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</a:t>
            </a:r>
            <a:r>
              <a:rPr sz="1000" b="1" u="sng" spc="-5" dirty="0">
                <a:solidFill>
                  <a:srgbClr val="2CA1BE"/>
                </a:solidFill>
                <a:latin typeface="Lucida Grande"/>
                <a:cs typeface="Lucida Grande"/>
              </a:rPr>
              <a:t>[I]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5" dirty="0">
                <a:solidFill>
                  <a:srgbClr val="2CA1BE"/>
                </a:solidFill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III</a:t>
            </a:r>
            <a:r>
              <a:rPr sz="1000" spc="-10" dirty="0">
                <a:latin typeface="Lucida Grande"/>
                <a:cs typeface="Lucida Grande"/>
              </a:rPr>
              <a:t>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393140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803402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114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PRIMARY </a:t>
            </a:r>
            <a:r>
              <a:rPr sz="2100" b="1" u="heavy" spc="-9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FLIGHT </a:t>
            </a:r>
            <a:r>
              <a:rPr sz="2100" b="1" u="heavy" spc="-10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DISPLAY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5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L’interface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matérielle du </a:t>
            </a:r>
            <a:r>
              <a:rPr sz="2100" b="1" u="heavy" spc="-9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PFD</a:t>
            </a:r>
            <a:r>
              <a:rPr sz="2100" b="1" u="heavy" spc="-6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(1/2)</a:t>
            </a:r>
            <a:endParaRPr sz="2100">
              <a:latin typeface="Lucida Grande"/>
              <a:cs typeface="Lucida Grand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09480E56-C5A2-C646-A169-D79A2AA17A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756" y="1393443"/>
            <a:ext cx="1525164" cy="5257800"/>
          </a:xfrm>
          <a:prstGeom prst="rect">
            <a:avLst/>
          </a:prstGeom>
        </p:spPr>
      </p:pic>
      <p:sp>
        <p:nvSpPr>
          <p:cNvPr id="15" name="object 6">
            <a:extLst>
              <a:ext uri="{FF2B5EF4-FFF2-40B4-BE49-F238E27FC236}">
                <a16:creationId xmlns:a16="http://schemas.microsoft.com/office/drawing/2014/main" id="{455349C4-AF7B-6640-8023-6AA26F776D48}"/>
              </a:ext>
            </a:extLst>
          </p:cNvPr>
          <p:cNvSpPr txBox="1"/>
          <p:nvPr/>
        </p:nvSpPr>
        <p:spPr>
          <a:xfrm>
            <a:off x="457200" y="1752600"/>
            <a:ext cx="6059932" cy="32675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8605" marR="45085" indent="-256540" algn="just">
              <a:lnSpc>
                <a:spcPct val="100000"/>
              </a:lnSpc>
              <a:spcBef>
                <a:spcPts val="67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r>
              <a:rPr lang="fr-FR" sz="900" b="1" spc="-25" dirty="0">
                <a:solidFill>
                  <a:srgbClr val="2CA1BE"/>
                </a:solidFill>
                <a:latin typeface="Lucida Grande"/>
                <a:cs typeface="Lucida Grande"/>
              </a:rPr>
              <a:t>10 </a:t>
            </a:r>
            <a:r>
              <a:rPr lang="fr-FR" sz="900" dirty="0">
                <a:latin typeface="Lucida Grande"/>
                <a:cs typeface="Lucida Grande"/>
              </a:rPr>
              <a:t>: </a:t>
            </a:r>
            <a:r>
              <a:rPr lang="fr-FR" sz="900" b="1" spc="-30" dirty="0">
                <a:solidFill>
                  <a:srgbClr val="2CA1BE"/>
                </a:solidFill>
                <a:latin typeface="Lucida Grande"/>
                <a:cs typeface="Lucida Grande"/>
              </a:rPr>
              <a:t>Efface</a:t>
            </a:r>
            <a:r>
              <a:rPr lang="fr-FR" sz="900" spc="-30" dirty="0">
                <a:latin typeface="Lucida Grande"/>
                <a:cs typeface="Lucida Grande"/>
              </a:rPr>
              <a:t>, </a:t>
            </a:r>
            <a:r>
              <a:rPr lang="fr-FR" sz="900" b="1" spc="-35" dirty="0">
                <a:solidFill>
                  <a:srgbClr val="2CA1BE"/>
                </a:solidFill>
                <a:latin typeface="Lucida Grande"/>
                <a:cs typeface="Lucida Grande"/>
              </a:rPr>
              <a:t>annule </a:t>
            </a:r>
            <a:r>
              <a:rPr lang="fr-FR" sz="900" spc="-5" dirty="0">
                <a:latin typeface="Lucida Grande"/>
                <a:cs typeface="Lucida Grande"/>
              </a:rPr>
              <a:t>une entrée </a:t>
            </a:r>
            <a:r>
              <a:rPr lang="fr-FR" sz="900" spc="-10" dirty="0">
                <a:latin typeface="Lucida Grande"/>
                <a:cs typeface="Lucida Grande"/>
              </a:rPr>
              <a:t>ou </a:t>
            </a:r>
            <a:r>
              <a:rPr lang="fr-FR" sz="900" b="1" spc="-40" dirty="0">
                <a:solidFill>
                  <a:srgbClr val="2CA1BE"/>
                </a:solidFill>
                <a:latin typeface="Lucida Grande"/>
                <a:cs typeface="Lucida Grande"/>
              </a:rPr>
              <a:t>supprime </a:t>
            </a:r>
            <a:r>
              <a:rPr lang="fr-FR" sz="900" spc="-5" dirty="0">
                <a:latin typeface="Lucida Grande"/>
                <a:cs typeface="Lucida Grande"/>
              </a:rPr>
              <a:t>des menus. Sur </a:t>
            </a:r>
            <a:r>
              <a:rPr lang="fr-FR" sz="900" dirty="0">
                <a:latin typeface="Lucida Grande"/>
                <a:cs typeface="Lucida Grande"/>
              </a:rPr>
              <a:t>le </a:t>
            </a:r>
            <a:r>
              <a:rPr lang="fr-FR" sz="900" spc="-5" dirty="0">
                <a:latin typeface="Lucida Grande"/>
                <a:cs typeface="Lucida Grande"/>
              </a:rPr>
              <a:t>MFD,  pour revenir </a:t>
            </a:r>
            <a:r>
              <a:rPr lang="fr-FR" sz="900" dirty="0">
                <a:latin typeface="Lucida Grande"/>
                <a:cs typeface="Lucida Grande"/>
              </a:rPr>
              <a:t>à la </a:t>
            </a:r>
            <a:r>
              <a:rPr lang="fr-FR" sz="900" spc="-5" dirty="0">
                <a:latin typeface="Lucida Grande"/>
                <a:cs typeface="Lucida Grande"/>
              </a:rPr>
              <a:t>carte de navigation, </a:t>
            </a:r>
            <a:r>
              <a:rPr lang="fr-FR" sz="900" b="1" spc="-35" dirty="0">
                <a:solidFill>
                  <a:srgbClr val="2CA1BE"/>
                </a:solidFill>
                <a:latin typeface="Lucida Grande"/>
                <a:cs typeface="Lucida Grande"/>
              </a:rPr>
              <a:t>maintenir </a:t>
            </a:r>
            <a:r>
              <a:rPr lang="fr-FR" sz="900" b="1" spc="-25" dirty="0">
                <a:solidFill>
                  <a:srgbClr val="2CA1BE"/>
                </a:solidFill>
                <a:latin typeface="Lucida Grande"/>
                <a:cs typeface="Lucida Grande"/>
              </a:rPr>
              <a:t>la </a:t>
            </a:r>
            <a:r>
              <a:rPr lang="fr-FR" sz="900" b="1" spc="-30" dirty="0">
                <a:solidFill>
                  <a:srgbClr val="2CA1BE"/>
                </a:solidFill>
                <a:latin typeface="Lucida Grande"/>
                <a:cs typeface="Lucida Grande"/>
              </a:rPr>
              <a:t>touche </a:t>
            </a:r>
            <a:r>
              <a:rPr lang="fr-FR" sz="900" b="1" spc="-40" dirty="0">
                <a:solidFill>
                  <a:srgbClr val="2CA1BE"/>
                </a:solidFill>
                <a:latin typeface="Lucida Grande"/>
                <a:cs typeface="Lucida Grande"/>
              </a:rPr>
              <a:t>CLR  </a:t>
            </a:r>
            <a:r>
              <a:rPr lang="fr-FR" sz="900" b="1" spc="-25" dirty="0">
                <a:solidFill>
                  <a:srgbClr val="2CA1BE"/>
                </a:solidFill>
                <a:latin typeface="Lucida Grande"/>
                <a:cs typeface="Lucida Grande"/>
              </a:rPr>
              <a:t>enfoncée</a:t>
            </a:r>
            <a:r>
              <a:rPr lang="fr-FR" sz="900" spc="-25" dirty="0">
                <a:latin typeface="Lucida Grande"/>
                <a:cs typeface="Lucida Grande"/>
              </a:rPr>
              <a:t>.</a:t>
            </a:r>
          </a:p>
          <a:p>
            <a:pPr marL="268605" marR="45085" indent="-256540" algn="just">
              <a:spcBef>
                <a:spcPts val="67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r>
              <a:rPr lang="fr-FR" sz="900" b="1" spc="-25" dirty="0">
                <a:solidFill>
                  <a:srgbClr val="2CA1BE"/>
                </a:solidFill>
                <a:latin typeface="Lucida Grande"/>
                <a:cs typeface="Lucida Grande"/>
              </a:rPr>
              <a:t>11 </a:t>
            </a:r>
            <a:r>
              <a:rPr lang="fr-FR" sz="900" dirty="0">
                <a:latin typeface="Lucida Grande"/>
                <a:cs typeface="Lucida Grande"/>
              </a:rPr>
              <a:t>: </a:t>
            </a:r>
            <a:r>
              <a:rPr lang="fr-FR" sz="900" spc="-5" dirty="0">
                <a:latin typeface="Lucida Grande"/>
                <a:cs typeface="Lucida Grande"/>
              </a:rPr>
              <a:t>Affiche </a:t>
            </a:r>
            <a:r>
              <a:rPr lang="fr-FR" sz="900" dirty="0">
                <a:latin typeface="Lucida Grande"/>
                <a:cs typeface="Lucida Grande"/>
              </a:rPr>
              <a:t>la </a:t>
            </a:r>
            <a:r>
              <a:rPr lang="fr-FR" sz="900" spc="-5" dirty="0">
                <a:latin typeface="Lucida Grande"/>
                <a:cs typeface="Lucida Grande"/>
              </a:rPr>
              <a:t>page </a:t>
            </a:r>
            <a:r>
              <a:rPr lang="fr-FR" sz="900" spc="-10" dirty="0">
                <a:latin typeface="Lucida Grande"/>
                <a:cs typeface="Lucida Grande"/>
              </a:rPr>
              <a:t>de </a:t>
            </a:r>
            <a:r>
              <a:rPr lang="fr-FR" sz="900" b="1" spc="-40" dirty="0">
                <a:solidFill>
                  <a:srgbClr val="2CA1BE"/>
                </a:solidFill>
                <a:latin typeface="Lucida Grande"/>
                <a:cs typeface="Lucida Grande"/>
              </a:rPr>
              <a:t>plan </a:t>
            </a:r>
            <a:r>
              <a:rPr lang="fr-FR" sz="900" b="1" spc="-35" dirty="0">
                <a:solidFill>
                  <a:srgbClr val="2CA1BE"/>
                </a:solidFill>
                <a:latin typeface="Lucida Grande"/>
                <a:cs typeface="Lucida Grande"/>
              </a:rPr>
              <a:t>de </a:t>
            </a:r>
            <a:r>
              <a:rPr lang="fr-FR" sz="900" b="1" spc="-50" dirty="0">
                <a:solidFill>
                  <a:srgbClr val="2CA1BE"/>
                </a:solidFill>
                <a:latin typeface="Lucida Grande"/>
                <a:cs typeface="Lucida Grande"/>
              </a:rPr>
              <a:t>vol </a:t>
            </a:r>
            <a:r>
              <a:rPr lang="fr-FR" sz="900" b="1" spc="-35" dirty="0">
                <a:solidFill>
                  <a:srgbClr val="2CA1BE"/>
                </a:solidFill>
                <a:latin typeface="Lucida Grande"/>
                <a:cs typeface="Lucida Grande"/>
              </a:rPr>
              <a:t>actif </a:t>
            </a:r>
            <a:r>
              <a:rPr lang="fr-FR" sz="900" spc="-5" dirty="0">
                <a:latin typeface="Lucida Grande"/>
                <a:cs typeface="Lucida Grande"/>
              </a:rPr>
              <a:t>pour </a:t>
            </a:r>
            <a:r>
              <a:rPr lang="fr-FR" sz="900" dirty="0">
                <a:latin typeface="Lucida Grande"/>
                <a:cs typeface="Lucida Grande"/>
              </a:rPr>
              <a:t>la </a:t>
            </a:r>
            <a:r>
              <a:rPr lang="fr-FR" sz="900" spc="-5" dirty="0">
                <a:latin typeface="Lucida Grande"/>
                <a:cs typeface="Lucida Grande"/>
              </a:rPr>
              <a:t>création </a:t>
            </a:r>
            <a:r>
              <a:rPr lang="fr-FR" sz="900" dirty="0">
                <a:latin typeface="Lucida Grande"/>
                <a:cs typeface="Lucida Grande"/>
              </a:rPr>
              <a:t>et la  </a:t>
            </a:r>
            <a:r>
              <a:rPr lang="fr-FR" sz="900" spc="-5" dirty="0">
                <a:latin typeface="Lucida Grande"/>
                <a:cs typeface="Lucida Grande"/>
              </a:rPr>
              <a:t>modification </a:t>
            </a:r>
            <a:r>
              <a:rPr lang="fr-FR" sz="900" b="1" spc="-25" dirty="0">
                <a:solidFill>
                  <a:srgbClr val="2CA1BE"/>
                </a:solidFill>
                <a:latin typeface="Lucida Grande"/>
                <a:cs typeface="Lucida Grande"/>
              </a:rPr>
              <a:t>ou </a:t>
            </a:r>
            <a:r>
              <a:rPr lang="fr-FR" sz="900" spc="-5" dirty="0">
                <a:latin typeface="Lucida Grande"/>
                <a:cs typeface="Lucida Grande"/>
              </a:rPr>
              <a:t>pour accéder aux plans de </a:t>
            </a:r>
            <a:r>
              <a:rPr lang="fr-FR" sz="900" dirty="0">
                <a:latin typeface="Lucida Grande"/>
                <a:cs typeface="Lucida Grande"/>
              </a:rPr>
              <a:t>vol</a:t>
            </a:r>
            <a:r>
              <a:rPr lang="fr-FR" sz="900" spc="40" dirty="0">
                <a:latin typeface="Lucida Grande"/>
                <a:cs typeface="Lucida Grande"/>
              </a:rPr>
              <a:t> </a:t>
            </a:r>
            <a:r>
              <a:rPr lang="fr-FR" sz="900" b="1" spc="-30" dirty="0">
                <a:solidFill>
                  <a:srgbClr val="2CA1BE"/>
                </a:solidFill>
                <a:latin typeface="Lucida Grande"/>
                <a:cs typeface="Lucida Grande"/>
              </a:rPr>
              <a:t>stockés</a:t>
            </a:r>
            <a:r>
              <a:rPr lang="fr-FR" sz="900" spc="-30" dirty="0">
                <a:latin typeface="Lucida Grande"/>
                <a:cs typeface="Lucida Grande"/>
              </a:rPr>
              <a:t>.</a:t>
            </a:r>
            <a:endParaRPr lang="fr-FR" sz="900" dirty="0">
              <a:latin typeface="Lucida Grande"/>
              <a:cs typeface="Lucida Grande"/>
            </a:endParaRPr>
          </a:p>
          <a:p>
            <a:pPr marL="268605" marR="45085" indent="-256540" algn="just">
              <a:spcBef>
                <a:spcPts val="67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r>
              <a:rPr lang="fr-FR" sz="900" b="1" spc="-25" dirty="0">
                <a:solidFill>
                  <a:srgbClr val="2CA1BE"/>
                </a:solidFill>
                <a:latin typeface="Lucida Grande"/>
                <a:cs typeface="Lucida Grande"/>
              </a:rPr>
              <a:t>12 </a:t>
            </a:r>
            <a:r>
              <a:rPr lang="fr-FR" sz="900" dirty="0">
                <a:latin typeface="Lucida Grande"/>
                <a:cs typeface="Lucida Grande"/>
              </a:rPr>
              <a:t>: </a:t>
            </a:r>
            <a:r>
              <a:rPr lang="fr-FR" sz="900" spc="-5" dirty="0">
                <a:latin typeface="Lucida Grande"/>
                <a:cs typeface="Lucida Grande"/>
              </a:rPr>
              <a:t>Permet </a:t>
            </a:r>
            <a:r>
              <a:rPr lang="fr-FR" sz="900" dirty="0">
                <a:latin typeface="Lucida Grande"/>
                <a:cs typeface="Lucida Grande"/>
              </a:rPr>
              <a:t>à </a:t>
            </a:r>
            <a:r>
              <a:rPr lang="fr-FR" sz="900" spc="-5" dirty="0">
                <a:latin typeface="Lucida Grande"/>
                <a:cs typeface="Lucida Grande"/>
              </a:rPr>
              <a:t>l'utilisateur de </a:t>
            </a:r>
            <a:r>
              <a:rPr lang="fr-FR" sz="900" dirty="0">
                <a:latin typeface="Lucida Grande"/>
                <a:cs typeface="Lucida Grande"/>
              </a:rPr>
              <a:t>saisir un </a:t>
            </a:r>
            <a:r>
              <a:rPr lang="fr-FR" sz="900" spc="-5" dirty="0">
                <a:latin typeface="Lucida Grande"/>
                <a:cs typeface="Lucida Grande"/>
              </a:rPr>
              <a:t>point de cheminement </a:t>
            </a:r>
            <a:r>
              <a:rPr lang="fr-FR" sz="900" dirty="0">
                <a:latin typeface="Lucida Grande"/>
                <a:cs typeface="Lucida Grande"/>
              </a:rPr>
              <a:t>et  </a:t>
            </a:r>
            <a:r>
              <a:rPr lang="fr-FR" sz="900" spc="-5" dirty="0">
                <a:latin typeface="Lucida Grande"/>
                <a:cs typeface="Lucida Grande"/>
              </a:rPr>
              <a:t>d'établir un </a:t>
            </a:r>
            <a:r>
              <a:rPr lang="fr-FR" sz="900" b="1" spc="-35" dirty="0">
                <a:solidFill>
                  <a:srgbClr val="2CA1BE"/>
                </a:solidFill>
                <a:latin typeface="Lucida Grande"/>
                <a:cs typeface="Lucida Grande"/>
              </a:rPr>
              <a:t>parcours direct </a:t>
            </a:r>
            <a:r>
              <a:rPr lang="fr-FR" sz="900" b="1" spc="-50" dirty="0">
                <a:solidFill>
                  <a:srgbClr val="2CA1BE"/>
                </a:solidFill>
                <a:latin typeface="Lucida Grande"/>
                <a:cs typeface="Lucida Grande"/>
              </a:rPr>
              <a:t>vers </a:t>
            </a:r>
            <a:r>
              <a:rPr lang="fr-FR" sz="900" b="1" spc="-35" dirty="0">
                <a:solidFill>
                  <a:srgbClr val="2CA1BE"/>
                </a:solidFill>
                <a:latin typeface="Lucida Grande"/>
                <a:cs typeface="Lucida Grande"/>
              </a:rPr>
              <a:t>la destination sélectionnée </a:t>
            </a:r>
            <a:r>
              <a:rPr lang="fr-FR" sz="900" spc="-5" dirty="0">
                <a:latin typeface="Lucida Grande"/>
                <a:cs typeface="Lucida Grande"/>
              </a:rPr>
              <a:t>(spécifié  par </a:t>
            </a:r>
            <a:r>
              <a:rPr lang="fr-FR" sz="900" spc="-30" dirty="0">
                <a:latin typeface="Lucida Grande"/>
                <a:cs typeface="Lucida Grande"/>
              </a:rPr>
              <a:t>l'</a:t>
            </a:r>
            <a:r>
              <a:rPr lang="fr-FR" sz="900" b="1" spc="-30" dirty="0">
                <a:solidFill>
                  <a:srgbClr val="2CA1BE"/>
                </a:solidFill>
                <a:latin typeface="Lucida Grande"/>
                <a:cs typeface="Lucida Grande"/>
              </a:rPr>
              <a:t>identifiant</a:t>
            </a:r>
            <a:r>
              <a:rPr lang="fr-FR" sz="900" spc="-30" dirty="0">
                <a:latin typeface="Lucida Grande"/>
                <a:cs typeface="Lucida Grande"/>
              </a:rPr>
              <a:t>, </a:t>
            </a:r>
            <a:r>
              <a:rPr lang="fr-FR" sz="900" spc="-5" dirty="0">
                <a:latin typeface="Lucida Grande"/>
                <a:cs typeface="Lucida Grande"/>
              </a:rPr>
              <a:t>choisi dans </a:t>
            </a:r>
            <a:r>
              <a:rPr lang="fr-FR" sz="900" dirty="0">
                <a:latin typeface="Lucida Grande"/>
                <a:cs typeface="Lucida Grande"/>
              </a:rPr>
              <a:t>le </a:t>
            </a:r>
            <a:r>
              <a:rPr lang="fr-FR" sz="900" b="1" spc="-35" dirty="0">
                <a:solidFill>
                  <a:srgbClr val="2CA1BE"/>
                </a:solidFill>
                <a:latin typeface="Lucida Grande"/>
                <a:cs typeface="Lucida Grande"/>
              </a:rPr>
              <a:t>plan de </a:t>
            </a:r>
            <a:r>
              <a:rPr lang="fr-FR" sz="900" b="1" spc="-45" dirty="0">
                <a:solidFill>
                  <a:srgbClr val="2CA1BE"/>
                </a:solidFill>
                <a:latin typeface="Lucida Grande"/>
                <a:cs typeface="Lucida Grande"/>
              </a:rPr>
              <a:t>vol </a:t>
            </a:r>
            <a:r>
              <a:rPr lang="fr-FR" sz="900" spc="-5" dirty="0">
                <a:latin typeface="Lucida Grande"/>
                <a:cs typeface="Lucida Grande"/>
              </a:rPr>
              <a:t>actif </a:t>
            </a:r>
            <a:r>
              <a:rPr lang="fr-FR" sz="900" spc="-10" dirty="0">
                <a:latin typeface="Lucida Grande"/>
                <a:cs typeface="Lucida Grande"/>
              </a:rPr>
              <a:t>ou </a:t>
            </a:r>
            <a:r>
              <a:rPr lang="fr-FR" sz="900" spc="-5" dirty="0">
                <a:latin typeface="Lucida Grande"/>
                <a:cs typeface="Lucida Grande"/>
              </a:rPr>
              <a:t>pris dans </a:t>
            </a:r>
            <a:r>
              <a:rPr lang="fr-FR" sz="900" dirty="0">
                <a:latin typeface="Lucida Grande"/>
                <a:cs typeface="Lucida Grande"/>
              </a:rPr>
              <a:t>la  </a:t>
            </a:r>
            <a:r>
              <a:rPr lang="fr-FR" sz="900" spc="-5" dirty="0">
                <a:latin typeface="Lucida Grande"/>
                <a:cs typeface="Lucida Grande"/>
              </a:rPr>
              <a:t>position du </a:t>
            </a:r>
            <a:r>
              <a:rPr lang="fr-FR" sz="900" b="1" spc="-30" dirty="0">
                <a:solidFill>
                  <a:srgbClr val="2CA1BE"/>
                </a:solidFill>
                <a:latin typeface="Lucida Grande"/>
                <a:cs typeface="Lucida Grande"/>
              </a:rPr>
              <a:t>pointeur </a:t>
            </a:r>
            <a:r>
              <a:rPr lang="fr-FR" sz="900" spc="-5" dirty="0">
                <a:latin typeface="Lucida Grande"/>
                <a:cs typeface="Lucida Grande"/>
              </a:rPr>
              <a:t>sur </a:t>
            </a:r>
            <a:r>
              <a:rPr lang="fr-FR" sz="900" dirty="0">
                <a:latin typeface="Lucida Grande"/>
                <a:cs typeface="Lucida Grande"/>
              </a:rPr>
              <a:t>la</a:t>
            </a:r>
            <a:r>
              <a:rPr lang="fr-FR" sz="900" spc="-5" dirty="0">
                <a:latin typeface="Lucida Grande"/>
                <a:cs typeface="Lucida Grande"/>
              </a:rPr>
              <a:t> carte).</a:t>
            </a:r>
            <a:endParaRPr lang="fr-FR" sz="900" dirty="0">
              <a:latin typeface="Lucida Grande"/>
              <a:cs typeface="Lucida Grande"/>
            </a:endParaRPr>
          </a:p>
          <a:p>
            <a:pPr marL="268605" marR="45085" indent="-256540" algn="just">
              <a:lnSpc>
                <a:spcPct val="100000"/>
              </a:lnSpc>
              <a:spcBef>
                <a:spcPts val="67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endParaRPr lang="fr-FR" sz="900" dirty="0">
              <a:latin typeface="Lucida Grande"/>
              <a:cs typeface="Lucida Grande"/>
            </a:endParaRPr>
          </a:p>
          <a:p>
            <a:pPr marL="268605" marR="5080" indent="-256540" algn="just">
              <a:spcBef>
                <a:spcPts val="104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endParaRPr lang="fr-FR" sz="800" dirty="0">
              <a:latin typeface="Lucida Grande"/>
              <a:cs typeface="Lucida Grande"/>
            </a:endParaRPr>
          </a:p>
          <a:p>
            <a:pPr marL="268605" marR="5080" indent="-256540" algn="just">
              <a:spcBef>
                <a:spcPts val="104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endParaRPr lang="fr-FR" sz="900" dirty="0">
              <a:latin typeface="Lucida Grande"/>
              <a:cs typeface="Lucida Grande"/>
            </a:endParaRPr>
          </a:p>
          <a:p>
            <a:pPr marL="268605" marR="5080" indent="-256540" algn="just">
              <a:spcBef>
                <a:spcPts val="104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endParaRPr lang="fr-FR" sz="900" dirty="0">
              <a:latin typeface="Lucida Grande"/>
              <a:cs typeface="Lucida Grande"/>
            </a:endParaRPr>
          </a:p>
          <a:p>
            <a:pPr marL="268605" marR="5080" indent="-256540" algn="just">
              <a:spcBef>
                <a:spcPts val="104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endParaRPr lang="fr-FR" sz="900" dirty="0">
              <a:latin typeface="Lucida Grande"/>
              <a:cs typeface="Lucida Grande"/>
            </a:endParaRPr>
          </a:p>
          <a:p>
            <a:pPr marL="268605" marR="5080" indent="-256540" algn="just">
              <a:spcBef>
                <a:spcPts val="104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endParaRPr lang="fr-FR" sz="900" dirty="0">
              <a:latin typeface="Lucida Grande"/>
              <a:cs typeface="Lucida Grande"/>
            </a:endParaRPr>
          </a:p>
          <a:p>
            <a:pPr marL="268605" marR="5080" indent="-256540" algn="just">
              <a:spcBef>
                <a:spcPts val="104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endParaRPr lang="fr-FR" sz="900" dirty="0">
              <a:latin typeface="Lucida Grande"/>
              <a:cs typeface="Lucida Grande"/>
            </a:endParaRPr>
          </a:p>
          <a:p>
            <a:pPr marL="268605" marR="5080" indent="-256540" algn="just">
              <a:lnSpc>
                <a:spcPct val="100000"/>
              </a:lnSpc>
              <a:spcBef>
                <a:spcPts val="104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endParaRPr sz="900" dirty="0">
              <a:latin typeface="Lucida Grande"/>
              <a:cs typeface="Lucida Grande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F303F2CC-E468-9E43-B748-925B6044FCBC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</a:t>
            </a:r>
            <a:r>
              <a:rPr sz="1000" b="1" u="sng" spc="-5" dirty="0">
                <a:solidFill>
                  <a:srgbClr val="2CA1BE"/>
                </a:solidFill>
                <a:latin typeface="Lucida Grande"/>
                <a:cs typeface="Lucida Grande"/>
              </a:rPr>
              <a:t>[I]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5" dirty="0">
                <a:solidFill>
                  <a:srgbClr val="2CA1BE"/>
                </a:solidFill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III</a:t>
            </a:r>
            <a:r>
              <a:rPr sz="1000" spc="-10" dirty="0">
                <a:latin typeface="Lucida Grande"/>
                <a:cs typeface="Lucida Grande"/>
              </a:rPr>
              <a:t>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97F5AD98-1311-054B-9954-F0F4423171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9776" y="1471109"/>
            <a:ext cx="4080544" cy="5123690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803402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114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PRIMARY </a:t>
            </a:r>
            <a:r>
              <a:rPr sz="2100" b="1" u="heavy" spc="-9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FLIGHT </a:t>
            </a:r>
            <a:r>
              <a:rPr sz="2100" b="1" u="heavy" spc="-10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DISPLAY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5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L’interface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matérielle du </a:t>
            </a:r>
            <a:r>
              <a:rPr sz="2100" b="1" u="heavy" spc="-9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PFD</a:t>
            </a:r>
            <a:r>
              <a:rPr sz="2100" b="1" u="heavy" spc="-6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(1/2)</a:t>
            </a:r>
            <a:endParaRPr sz="2100">
              <a:latin typeface="Lucida Grande"/>
              <a:cs typeface="Lucida Grande"/>
            </a:endParaRP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6747E4FE-4A0D-3147-A835-3E8BBFFF55D6}"/>
              </a:ext>
            </a:extLst>
          </p:cNvPr>
          <p:cNvSpPr txBox="1"/>
          <p:nvPr/>
        </p:nvSpPr>
        <p:spPr>
          <a:xfrm>
            <a:off x="483680" y="1670545"/>
            <a:ext cx="4267200" cy="3347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8605" marR="45085" indent="-256540" algn="just">
              <a:lnSpc>
                <a:spcPct val="100000"/>
              </a:lnSpc>
              <a:spcBef>
                <a:spcPts val="67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r>
              <a:rPr lang="fr-FR" sz="900" b="1" spc="-25" dirty="0">
                <a:solidFill>
                  <a:srgbClr val="2CA1BE"/>
                </a:solidFill>
                <a:latin typeface="Lucida Grande"/>
                <a:cs typeface="Lucida Grande"/>
              </a:rPr>
              <a:t>13 </a:t>
            </a:r>
            <a:r>
              <a:rPr lang="fr-FR" sz="900" dirty="0">
                <a:latin typeface="Lucida Grande"/>
                <a:cs typeface="Lucida Grande"/>
              </a:rPr>
              <a:t>: </a:t>
            </a:r>
            <a:r>
              <a:rPr lang="fr-FR" sz="900" b="1" spc="-30" dirty="0" err="1">
                <a:solidFill>
                  <a:srgbClr val="2CA1BE"/>
                </a:solidFill>
                <a:latin typeface="Lucida Grande"/>
                <a:cs typeface="Lucida Grande"/>
              </a:rPr>
              <a:t>Bezels</a:t>
            </a:r>
            <a:r>
              <a:rPr lang="fr-FR" sz="900" b="1" spc="-30" dirty="0">
                <a:solidFill>
                  <a:srgbClr val="2CA1BE"/>
                </a:solidFill>
                <a:latin typeface="Lucida Grande"/>
                <a:cs typeface="Lucida Grande"/>
              </a:rPr>
              <a:t> Keys </a:t>
            </a:r>
            <a:r>
              <a:rPr lang="fr-FR" sz="900" spc="-30" dirty="0">
                <a:latin typeface="Lucida Grande"/>
                <a:cs typeface="Lucida Grande"/>
              </a:rPr>
              <a:t>permet d’accéder à des sous menus</a:t>
            </a:r>
            <a:endParaRPr lang="fr-FR" sz="900" spc="-25" dirty="0">
              <a:latin typeface="Lucida Grande"/>
              <a:cs typeface="Lucida Grande"/>
            </a:endParaRPr>
          </a:p>
          <a:p>
            <a:pPr marL="268605" marR="45720" indent="-256540" algn="just">
              <a:lnSpc>
                <a:spcPct val="100000"/>
              </a:lnSpc>
              <a:spcBef>
                <a:spcPts val="1190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r>
              <a:rPr lang="fr-FR" sz="900" b="1" spc="-25" dirty="0">
                <a:solidFill>
                  <a:srgbClr val="2CA1BE"/>
                </a:solidFill>
                <a:latin typeface="Lucida Grande"/>
                <a:cs typeface="Lucida Grande"/>
              </a:rPr>
              <a:t>14 </a:t>
            </a:r>
            <a:r>
              <a:rPr lang="fr-FR" sz="900" dirty="0">
                <a:latin typeface="Lucida Grande"/>
                <a:cs typeface="Lucida Grande"/>
              </a:rPr>
              <a:t>: </a:t>
            </a:r>
            <a:r>
              <a:rPr lang="fr-FR" sz="900" b="1" spc="-35" dirty="0">
                <a:solidFill>
                  <a:srgbClr val="2CA1BE"/>
                </a:solidFill>
                <a:latin typeface="Lucida Grande"/>
                <a:cs typeface="Lucida Grande"/>
              </a:rPr>
              <a:t>Ajuste </a:t>
            </a:r>
            <a:r>
              <a:rPr lang="fr-FR" sz="900" b="1" spc="-40" dirty="0">
                <a:solidFill>
                  <a:srgbClr val="2CA1BE"/>
                </a:solidFill>
                <a:latin typeface="Lucida Grande"/>
                <a:cs typeface="Lucida Grande"/>
              </a:rPr>
              <a:t>les </a:t>
            </a:r>
            <a:r>
              <a:rPr lang="fr-FR" sz="900" b="1" spc="-35" dirty="0">
                <a:solidFill>
                  <a:srgbClr val="2CA1BE"/>
                </a:solidFill>
                <a:latin typeface="Lucida Grande"/>
                <a:cs typeface="Lucida Grande"/>
              </a:rPr>
              <a:t>fréquences </a:t>
            </a:r>
            <a:r>
              <a:rPr lang="fr-FR" sz="900" spc="-10" dirty="0">
                <a:latin typeface="Lucida Grande"/>
                <a:cs typeface="Lucida Grande"/>
              </a:rPr>
              <a:t>de </a:t>
            </a:r>
            <a:r>
              <a:rPr lang="fr-FR" sz="900" spc="-5" dirty="0">
                <a:latin typeface="Lucida Grande"/>
                <a:cs typeface="Lucida Grande"/>
              </a:rPr>
              <a:t>veille du récepteur </a:t>
            </a:r>
            <a:r>
              <a:rPr lang="fr-FR" sz="900" b="1" spc="-40" dirty="0">
                <a:solidFill>
                  <a:srgbClr val="2CA1BE"/>
                </a:solidFill>
                <a:latin typeface="Lucida Grande"/>
                <a:cs typeface="Lucida Grande"/>
              </a:rPr>
              <a:t>NAV </a:t>
            </a:r>
            <a:r>
              <a:rPr lang="fr-FR" sz="900" spc="-40" dirty="0">
                <a:latin typeface="Lucida Grande"/>
                <a:cs typeface="Lucida Grande"/>
              </a:rPr>
              <a:t>(</a:t>
            </a:r>
            <a:r>
              <a:rPr lang="fr-FR" sz="900" b="1" spc="-40" dirty="0">
                <a:solidFill>
                  <a:srgbClr val="2CA1BE"/>
                </a:solidFill>
                <a:latin typeface="Lucida Grande"/>
                <a:cs typeface="Lucida Grande"/>
              </a:rPr>
              <a:t>grosse </a:t>
            </a:r>
            <a:r>
              <a:rPr lang="fr-FR" sz="900" spc="-5" dirty="0">
                <a:latin typeface="Lucida Grande"/>
                <a:cs typeface="Lucida Grande"/>
              </a:rPr>
              <a:t>molette  pour </a:t>
            </a:r>
            <a:r>
              <a:rPr lang="fr-FR" sz="900" b="1" spc="-35" dirty="0">
                <a:solidFill>
                  <a:srgbClr val="2CA1BE"/>
                </a:solidFill>
                <a:latin typeface="Lucida Grande"/>
                <a:cs typeface="Lucida Grande"/>
              </a:rPr>
              <a:t>MHz </a:t>
            </a:r>
            <a:r>
              <a:rPr lang="fr-FR" sz="900" dirty="0">
                <a:latin typeface="Lucida Grande"/>
                <a:cs typeface="Lucida Grande"/>
              </a:rPr>
              <a:t>; </a:t>
            </a:r>
            <a:r>
              <a:rPr lang="fr-FR" sz="900" b="1" spc="-35" dirty="0">
                <a:solidFill>
                  <a:srgbClr val="2CA1BE"/>
                </a:solidFill>
                <a:latin typeface="Lucida Grande"/>
                <a:cs typeface="Lucida Grande"/>
              </a:rPr>
              <a:t>petite </a:t>
            </a:r>
            <a:r>
              <a:rPr lang="fr-FR" sz="900" spc="-5" dirty="0">
                <a:latin typeface="Lucida Grande"/>
                <a:cs typeface="Lucida Grande"/>
              </a:rPr>
              <a:t>pour </a:t>
            </a:r>
            <a:r>
              <a:rPr lang="fr-FR" sz="900" b="1" spc="-25" dirty="0">
                <a:solidFill>
                  <a:srgbClr val="2CA1BE"/>
                </a:solidFill>
                <a:latin typeface="Lucida Grande"/>
                <a:cs typeface="Lucida Grande"/>
              </a:rPr>
              <a:t>kHz</a:t>
            </a:r>
            <a:r>
              <a:rPr lang="fr-FR" sz="900" spc="-25" dirty="0">
                <a:latin typeface="Lucida Grande"/>
                <a:cs typeface="Lucida Grande"/>
              </a:rPr>
              <a:t>). </a:t>
            </a:r>
            <a:r>
              <a:rPr lang="fr-FR" sz="900" b="1" spc="-35" dirty="0">
                <a:solidFill>
                  <a:srgbClr val="2CA1BE"/>
                </a:solidFill>
                <a:latin typeface="Lucida Grande"/>
                <a:cs typeface="Lucida Grande"/>
              </a:rPr>
              <a:t>Appuyez </a:t>
            </a:r>
            <a:r>
              <a:rPr lang="fr-FR" sz="900" spc="-5" dirty="0">
                <a:latin typeface="Lucida Grande"/>
                <a:cs typeface="Lucida Grande"/>
              </a:rPr>
              <a:t>dessus pour </a:t>
            </a:r>
            <a:r>
              <a:rPr lang="fr-FR" sz="900" b="1" spc="-35" dirty="0">
                <a:solidFill>
                  <a:srgbClr val="2CA1BE"/>
                </a:solidFill>
                <a:latin typeface="Lucida Grande"/>
                <a:cs typeface="Lucida Grande"/>
              </a:rPr>
              <a:t>déplacer la </a:t>
            </a:r>
            <a:r>
              <a:rPr lang="fr-FR" sz="900" b="1" spc="-30" dirty="0">
                <a:solidFill>
                  <a:srgbClr val="2CA1BE"/>
                </a:solidFill>
                <a:latin typeface="Lucida Grande"/>
                <a:cs typeface="Lucida Grande"/>
              </a:rPr>
              <a:t>boîte  de </a:t>
            </a:r>
            <a:r>
              <a:rPr lang="fr-FR" sz="900" b="1" spc="-35" dirty="0">
                <a:solidFill>
                  <a:srgbClr val="2CA1BE"/>
                </a:solidFill>
                <a:latin typeface="Lucida Grande"/>
                <a:cs typeface="Lucida Grande"/>
              </a:rPr>
              <a:t>synchronisation </a:t>
            </a:r>
            <a:r>
              <a:rPr lang="fr-FR" sz="900" dirty="0">
                <a:latin typeface="Lucida Grande"/>
                <a:cs typeface="Lucida Grande"/>
              </a:rPr>
              <a:t>entre </a:t>
            </a:r>
            <a:r>
              <a:rPr lang="fr-FR" sz="900" spc="-5" dirty="0">
                <a:latin typeface="Lucida Grande"/>
                <a:cs typeface="Lucida Grande"/>
              </a:rPr>
              <a:t>NAV1 </a:t>
            </a:r>
            <a:r>
              <a:rPr lang="fr-FR" sz="900" dirty="0">
                <a:latin typeface="Lucida Grande"/>
                <a:cs typeface="Lucida Grande"/>
              </a:rPr>
              <a:t>et</a:t>
            </a:r>
            <a:r>
              <a:rPr lang="fr-FR" sz="900" spc="-5" dirty="0">
                <a:latin typeface="Lucida Grande"/>
                <a:cs typeface="Lucida Grande"/>
              </a:rPr>
              <a:t> NAV2.</a:t>
            </a:r>
          </a:p>
          <a:p>
            <a:pPr marL="268605" indent="-256540">
              <a:lnSpc>
                <a:spcPct val="100000"/>
              </a:lnSpc>
              <a:spcBef>
                <a:spcPts val="940"/>
              </a:spcBef>
              <a:buSzPct val="66666"/>
              <a:buFont typeface="Wingdings 3"/>
              <a:buChar char=""/>
              <a:tabLst>
                <a:tab pos="268605" algn="l"/>
                <a:tab pos="269240" algn="l"/>
              </a:tabLst>
            </a:pPr>
            <a:r>
              <a:rPr lang="fr-FR" sz="900" b="1" spc="-25" dirty="0">
                <a:solidFill>
                  <a:srgbClr val="2CA1BE"/>
                </a:solidFill>
                <a:latin typeface="Lucida Grande"/>
                <a:cs typeface="Lucida Grande"/>
              </a:rPr>
              <a:t>14 </a:t>
            </a:r>
            <a:r>
              <a:rPr lang="fr-FR" sz="900" dirty="0">
                <a:latin typeface="Lucida Grande"/>
                <a:cs typeface="Lucida Grande"/>
              </a:rPr>
              <a:t>: </a:t>
            </a:r>
            <a:r>
              <a:rPr lang="fr-FR" sz="900" spc="-5" dirty="0">
                <a:latin typeface="Lucida Grande"/>
                <a:cs typeface="Lucida Grande"/>
              </a:rPr>
              <a:t>Transfère </a:t>
            </a:r>
            <a:r>
              <a:rPr lang="fr-FR" sz="900" dirty="0">
                <a:latin typeface="Lucida Grande"/>
                <a:cs typeface="Lucida Grande"/>
              </a:rPr>
              <a:t>les </a:t>
            </a:r>
            <a:r>
              <a:rPr lang="fr-FR" sz="900" spc="-5" dirty="0">
                <a:latin typeface="Lucida Grande"/>
                <a:cs typeface="Lucida Grande"/>
              </a:rPr>
              <a:t>fréquences </a:t>
            </a:r>
            <a:r>
              <a:rPr lang="fr-FR" sz="900" b="1" spc="-35" dirty="0">
                <a:solidFill>
                  <a:srgbClr val="2CA1BE"/>
                </a:solidFill>
                <a:latin typeface="Lucida Grande"/>
                <a:cs typeface="Lucida Grande"/>
              </a:rPr>
              <a:t>NAV </a:t>
            </a:r>
            <a:r>
              <a:rPr lang="fr-FR" sz="900" dirty="0">
                <a:latin typeface="Lucida Grande"/>
                <a:cs typeface="Lucida Grande"/>
              </a:rPr>
              <a:t>en </a:t>
            </a:r>
            <a:r>
              <a:rPr lang="fr-FR" sz="900" b="1" spc="-35" dirty="0">
                <a:solidFill>
                  <a:srgbClr val="2CA1BE"/>
                </a:solidFill>
                <a:latin typeface="Lucida Grande"/>
                <a:cs typeface="Lucida Grande"/>
              </a:rPr>
              <a:t>veille </a:t>
            </a:r>
            <a:r>
              <a:rPr lang="fr-FR" sz="900" dirty="0">
                <a:latin typeface="Lucida Grande"/>
                <a:cs typeface="Lucida Grande"/>
              </a:rPr>
              <a:t>et </a:t>
            </a:r>
            <a:r>
              <a:rPr lang="fr-FR" sz="900" b="1" spc="-30" dirty="0">
                <a:solidFill>
                  <a:srgbClr val="2CA1BE"/>
                </a:solidFill>
                <a:latin typeface="Lucida Grande"/>
                <a:cs typeface="Lucida Grande"/>
              </a:rPr>
              <a:t>actives</a:t>
            </a:r>
            <a:r>
              <a:rPr lang="fr-FR" sz="900" spc="-30" dirty="0">
                <a:latin typeface="Lucida Grande"/>
                <a:cs typeface="Lucida Grande"/>
              </a:rPr>
              <a:t>.</a:t>
            </a:r>
            <a:endParaRPr lang="fr-FR" sz="900" dirty="0">
              <a:latin typeface="Lucida Grande"/>
              <a:cs typeface="Lucida Grande"/>
            </a:endParaRPr>
          </a:p>
          <a:p>
            <a:pPr marL="268605" marR="45720" indent="-256540" algn="just">
              <a:lnSpc>
                <a:spcPct val="100000"/>
              </a:lnSpc>
              <a:spcBef>
                <a:spcPts val="1190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endParaRPr lang="fr-FR" sz="900" dirty="0">
              <a:latin typeface="Lucida Grande"/>
              <a:cs typeface="Lucida Grande"/>
            </a:endParaRPr>
          </a:p>
          <a:p>
            <a:pPr marL="268605" marR="45085" indent="-256540" algn="just">
              <a:lnSpc>
                <a:spcPct val="100000"/>
              </a:lnSpc>
              <a:spcBef>
                <a:spcPts val="67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endParaRPr lang="fr-FR" sz="900" dirty="0">
              <a:latin typeface="Lucida Grande"/>
              <a:cs typeface="Lucida Grande"/>
            </a:endParaRPr>
          </a:p>
          <a:p>
            <a:pPr marL="268605" marR="5080" indent="-256540" algn="just">
              <a:spcBef>
                <a:spcPts val="104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endParaRPr lang="fr-FR" sz="800" dirty="0">
              <a:latin typeface="Lucida Grande"/>
              <a:cs typeface="Lucida Grande"/>
            </a:endParaRPr>
          </a:p>
          <a:p>
            <a:pPr marL="268605" marR="5080" indent="-256540" algn="just">
              <a:spcBef>
                <a:spcPts val="104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endParaRPr lang="fr-FR" sz="900" dirty="0">
              <a:latin typeface="Lucida Grande"/>
              <a:cs typeface="Lucida Grande"/>
            </a:endParaRPr>
          </a:p>
          <a:p>
            <a:pPr marL="268605" marR="5080" indent="-256540" algn="just">
              <a:spcBef>
                <a:spcPts val="104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endParaRPr lang="fr-FR" sz="900" dirty="0">
              <a:latin typeface="Lucida Grande"/>
              <a:cs typeface="Lucida Grande"/>
            </a:endParaRPr>
          </a:p>
          <a:p>
            <a:pPr marL="268605" marR="5080" indent="-256540" algn="just">
              <a:spcBef>
                <a:spcPts val="104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endParaRPr lang="fr-FR" sz="900" dirty="0">
              <a:latin typeface="Lucida Grande"/>
              <a:cs typeface="Lucida Grande"/>
            </a:endParaRPr>
          </a:p>
          <a:p>
            <a:pPr marL="268605" marR="5080" indent="-256540" algn="just">
              <a:spcBef>
                <a:spcPts val="104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endParaRPr lang="fr-FR" sz="900" dirty="0">
              <a:latin typeface="Lucida Grande"/>
              <a:cs typeface="Lucida Grande"/>
            </a:endParaRPr>
          </a:p>
          <a:p>
            <a:pPr marL="268605" marR="5080" indent="-256540" algn="just">
              <a:spcBef>
                <a:spcPts val="104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endParaRPr lang="fr-FR" sz="900" dirty="0">
              <a:latin typeface="Lucida Grande"/>
              <a:cs typeface="Lucida Grande"/>
            </a:endParaRPr>
          </a:p>
          <a:p>
            <a:pPr marL="268605" marR="5080" indent="-256540" algn="just">
              <a:lnSpc>
                <a:spcPct val="100000"/>
              </a:lnSpc>
              <a:spcBef>
                <a:spcPts val="104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endParaRPr sz="900" dirty="0">
              <a:latin typeface="Lucida Grande"/>
              <a:cs typeface="Lucida Grande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18CA28DE-B401-6E4C-8228-7E2C2DE57F29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</a:t>
            </a:r>
            <a:r>
              <a:rPr sz="1000" b="1" u="sng" spc="-5" dirty="0">
                <a:solidFill>
                  <a:srgbClr val="2CA1BE"/>
                </a:solidFill>
                <a:latin typeface="Lucida Grande"/>
                <a:cs typeface="Lucida Grande"/>
              </a:rPr>
              <a:t>[I]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5" dirty="0">
                <a:solidFill>
                  <a:srgbClr val="2CA1BE"/>
                </a:solidFill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III</a:t>
            </a:r>
            <a:r>
              <a:rPr sz="1000" spc="-10" dirty="0">
                <a:latin typeface="Lucida Grande"/>
                <a:cs typeface="Lucida Grande"/>
              </a:rPr>
              <a:t>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7900034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114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PRIMARY </a:t>
            </a:r>
            <a:r>
              <a:rPr sz="2100" b="1" u="heavy" spc="-9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FLIGHT </a:t>
            </a:r>
            <a:r>
              <a:rPr sz="2100" b="1" u="heavy" spc="-10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DISPLAY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5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L’interface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logicielle du </a:t>
            </a:r>
            <a:r>
              <a:rPr sz="2100" b="1" u="heavy" spc="-9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PFD</a:t>
            </a:r>
            <a:r>
              <a:rPr sz="2100" b="1" u="heavy" spc="-3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(2/2)</a:t>
            </a:r>
            <a:endParaRPr sz="2100">
              <a:latin typeface="Lucida Grande"/>
              <a:cs typeface="Lucida Grand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998976" y="1580388"/>
            <a:ext cx="5073650" cy="1793875"/>
            <a:chOff x="3998976" y="1580388"/>
            <a:chExt cx="5073650" cy="1793875"/>
          </a:xfrm>
        </p:grpSpPr>
        <p:sp>
          <p:nvSpPr>
            <p:cNvPr id="7" name="object 7"/>
            <p:cNvSpPr/>
            <p:nvPr/>
          </p:nvSpPr>
          <p:spPr>
            <a:xfrm>
              <a:off x="3998976" y="1580388"/>
              <a:ext cx="5073396" cy="17937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580888" y="2787396"/>
              <a:ext cx="359663" cy="5044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653277" y="2821686"/>
              <a:ext cx="215265" cy="360045"/>
            </a:xfrm>
            <a:custGeom>
              <a:avLst/>
              <a:gdLst/>
              <a:ahLst/>
              <a:cxnLst/>
              <a:rect l="l" t="t" r="r" b="b"/>
              <a:pathLst>
                <a:path w="215264" h="360044">
                  <a:moveTo>
                    <a:pt x="0" y="359663"/>
                  </a:moveTo>
                  <a:lnTo>
                    <a:pt x="214884" y="359663"/>
                  </a:lnTo>
                  <a:lnTo>
                    <a:pt x="214884" y="0"/>
                  </a:lnTo>
                  <a:lnTo>
                    <a:pt x="0" y="0"/>
                  </a:lnTo>
                  <a:lnTo>
                    <a:pt x="0" y="359663"/>
                  </a:lnTo>
                  <a:close/>
                </a:path>
              </a:pathLst>
            </a:custGeom>
            <a:ln w="38100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12572" y="1551559"/>
            <a:ext cx="3698875" cy="42392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95"/>
              </a:spcBef>
              <a:buSzPct val="65000"/>
              <a:buFont typeface="Wingdings 3"/>
              <a:buChar char=""/>
              <a:tabLst>
                <a:tab pos="268605" algn="l"/>
                <a:tab pos="269240" algn="l"/>
              </a:tabLst>
            </a:pPr>
            <a:r>
              <a:rPr sz="1000" b="1" spc="-50" dirty="0">
                <a:solidFill>
                  <a:srgbClr val="2CA1BE"/>
                </a:solidFill>
                <a:latin typeface="Lucida Grande"/>
                <a:cs typeface="Lucida Grande"/>
              </a:rPr>
              <a:t>PFD </a:t>
            </a:r>
            <a:r>
              <a:rPr sz="1000" spc="-5" dirty="0">
                <a:latin typeface="Lucida Grande"/>
                <a:cs typeface="Lucida Grande"/>
              </a:rPr>
              <a:t>: Affiche/Masque les options du Primary</a:t>
            </a:r>
            <a:r>
              <a:rPr sz="1000" spc="10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Flight</a:t>
            </a:r>
            <a:endParaRPr sz="1000">
              <a:latin typeface="Lucida Grande"/>
              <a:cs typeface="Lucida Grande"/>
            </a:endParaRPr>
          </a:p>
          <a:p>
            <a:pPr marL="268605">
              <a:lnSpc>
                <a:spcPct val="100000"/>
              </a:lnSpc>
            </a:pPr>
            <a:r>
              <a:rPr sz="1000" spc="-10" dirty="0">
                <a:latin typeface="Lucida Grande"/>
                <a:cs typeface="Lucida Grande"/>
              </a:rPr>
              <a:t>Display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:</a:t>
            </a:r>
            <a:endParaRPr sz="1000">
              <a:latin typeface="Lucida Grande"/>
              <a:cs typeface="Lucida Grande"/>
            </a:endParaRPr>
          </a:p>
          <a:p>
            <a:pPr marL="523875" lvl="1" indent="-256540" algn="just">
              <a:lnSpc>
                <a:spcPct val="100000"/>
              </a:lnSpc>
              <a:spcBef>
                <a:spcPts val="1160"/>
              </a:spcBef>
              <a:buSzPct val="65000"/>
              <a:buFont typeface="Wingdings 3"/>
              <a:buChar char=""/>
              <a:tabLst>
                <a:tab pos="524510" algn="l"/>
              </a:tabLst>
            </a:pPr>
            <a:r>
              <a:rPr sz="1000" b="1" spc="-40" dirty="0">
                <a:solidFill>
                  <a:srgbClr val="2CA1BE"/>
                </a:solidFill>
                <a:latin typeface="Lucida Grande"/>
                <a:cs typeface="Lucida Grande"/>
              </a:rPr>
              <a:t>SYN VIS </a:t>
            </a:r>
            <a:r>
              <a:rPr sz="1000" spc="-5" dirty="0">
                <a:latin typeface="Lucida Grande"/>
                <a:cs typeface="Lucida Grande"/>
              </a:rPr>
              <a:t>: Active/Désactive la vision perspective</a:t>
            </a:r>
            <a:r>
              <a:rPr sz="1000" spc="40" dirty="0">
                <a:latin typeface="Lucida Grande"/>
                <a:cs typeface="Lucida Grande"/>
              </a:rPr>
              <a:t> </a:t>
            </a:r>
            <a:r>
              <a:rPr sz="1000" b="1" spc="-25" dirty="0">
                <a:solidFill>
                  <a:srgbClr val="2CA1BE"/>
                </a:solidFill>
                <a:latin typeface="Lucida Grande"/>
                <a:cs typeface="Lucida Grande"/>
              </a:rPr>
              <a:t>3D</a:t>
            </a:r>
            <a:r>
              <a:rPr sz="1000" spc="-25" dirty="0">
                <a:latin typeface="Lucida Grande"/>
                <a:cs typeface="Lucida Grande"/>
              </a:rPr>
              <a:t>.</a:t>
            </a:r>
            <a:endParaRPr sz="1000">
              <a:latin typeface="Lucida Grande"/>
              <a:cs typeface="Lucida Grande"/>
            </a:endParaRPr>
          </a:p>
          <a:p>
            <a:pPr marL="523875" marR="78740" lvl="1" indent="-256540" algn="just">
              <a:lnSpc>
                <a:spcPct val="100000"/>
              </a:lnSpc>
              <a:spcBef>
                <a:spcPts val="790"/>
              </a:spcBef>
              <a:buSzPct val="65000"/>
              <a:buFont typeface="Wingdings 3"/>
              <a:buChar char=""/>
              <a:tabLst>
                <a:tab pos="524510" algn="l"/>
              </a:tabLst>
            </a:pPr>
            <a:r>
              <a:rPr sz="1000" b="1" spc="-50" dirty="0">
                <a:solidFill>
                  <a:srgbClr val="2CA1BE"/>
                </a:solidFill>
                <a:latin typeface="Lucida Grande"/>
                <a:cs typeface="Lucida Grande"/>
              </a:rPr>
              <a:t>DFLTS </a:t>
            </a:r>
            <a:r>
              <a:rPr sz="1000" spc="-5" dirty="0">
                <a:latin typeface="Lucida Grande"/>
                <a:cs typeface="Lucida Grande"/>
              </a:rPr>
              <a:t>: Remets à </a:t>
            </a:r>
            <a:r>
              <a:rPr sz="1000" b="1" spc="-30" dirty="0">
                <a:solidFill>
                  <a:srgbClr val="2CA1BE"/>
                </a:solidFill>
                <a:latin typeface="Lucida Grande"/>
                <a:cs typeface="Lucida Grande"/>
              </a:rPr>
              <a:t>zéro </a:t>
            </a:r>
            <a:r>
              <a:rPr sz="1000" b="1" spc="-40" dirty="0">
                <a:solidFill>
                  <a:srgbClr val="2CA1BE"/>
                </a:solidFill>
                <a:latin typeface="Lucida Grande"/>
                <a:cs typeface="Lucida Grande"/>
              </a:rPr>
              <a:t>les paramètres </a:t>
            </a:r>
            <a:r>
              <a:rPr sz="1000" spc="-10" dirty="0">
                <a:latin typeface="Lucida Grande"/>
                <a:cs typeface="Lucida Grande"/>
              </a:rPr>
              <a:t>de  </a:t>
            </a:r>
            <a:r>
              <a:rPr sz="1000" spc="-5" dirty="0">
                <a:latin typeface="Lucida Grande"/>
                <a:cs typeface="Lucida Grande"/>
              </a:rPr>
              <a:t>configuration du </a:t>
            </a:r>
            <a:r>
              <a:rPr sz="1000" b="1" spc="-50" dirty="0">
                <a:solidFill>
                  <a:srgbClr val="2CA1BE"/>
                </a:solidFill>
                <a:latin typeface="Lucida Grande"/>
                <a:cs typeface="Lucida Grande"/>
              </a:rPr>
              <a:t>PFD </a:t>
            </a:r>
            <a:r>
              <a:rPr sz="1000" dirty="0">
                <a:latin typeface="Lucida Grande"/>
                <a:cs typeface="Lucida Grande"/>
              </a:rPr>
              <a:t>et remets </a:t>
            </a:r>
            <a:r>
              <a:rPr sz="1000" spc="-5" dirty="0">
                <a:latin typeface="Lucida Grande"/>
                <a:cs typeface="Lucida Grande"/>
              </a:rPr>
              <a:t>les </a:t>
            </a:r>
            <a:r>
              <a:rPr sz="1000" b="1" spc="-35" dirty="0">
                <a:solidFill>
                  <a:srgbClr val="2CA1BE"/>
                </a:solidFill>
                <a:latin typeface="Lucida Grande"/>
                <a:cs typeface="Lucida Grande"/>
              </a:rPr>
              <a:t>unités </a:t>
            </a:r>
            <a:r>
              <a:rPr sz="1000" b="1" spc="-50" dirty="0">
                <a:solidFill>
                  <a:srgbClr val="2CA1BE"/>
                </a:solidFill>
                <a:latin typeface="Lucida Grande"/>
                <a:cs typeface="Lucida Grande"/>
              </a:rPr>
              <a:t>par  </a:t>
            </a:r>
            <a:r>
              <a:rPr sz="1000" b="1" spc="-30" dirty="0">
                <a:solidFill>
                  <a:srgbClr val="2CA1BE"/>
                </a:solidFill>
                <a:latin typeface="Lucida Grande"/>
                <a:cs typeface="Lucida Grande"/>
              </a:rPr>
              <a:t>défaut</a:t>
            </a:r>
            <a:r>
              <a:rPr sz="1000" spc="-30" dirty="0">
                <a:latin typeface="Lucida Grande"/>
                <a:cs typeface="Lucida Grande"/>
              </a:rPr>
              <a:t>.</a:t>
            </a:r>
            <a:endParaRPr sz="1000">
              <a:latin typeface="Lucida Grande"/>
              <a:cs typeface="Lucida Grande"/>
            </a:endParaRPr>
          </a:p>
          <a:p>
            <a:pPr marL="523875" lvl="1" indent="-256540" algn="just">
              <a:lnSpc>
                <a:spcPct val="100000"/>
              </a:lnSpc>
              <a:spcBef>
                <a:spcPts val="650"/>
              </a:spcBef>
              <a:buSzPct val="65000"/>
              <a:buFont typeface="Wingdings 3"/>
              <a:buChar char=""/>
              <a:tabLst>
                <a:tab pos="524510" algn="l"/>
              </a:tabLst>
            </a:pPr>
            <a:r>
              <a:rPr sz="1000" b="1" spc="-50" dirty="0">
                <a:solidFill>
                  <a:srgbClr val="2CA1BE"/>
                </a:solidFill>
                <a:latin typeface="Lucida Grande"/>
                <a:cs typeface="Lucida Grande"/>
              </a:rPr>
              <a:t>WIND </a:t>
            </a:r>
            <a:r>
              <a:rPr sz="1000" spc="-5" dirty="0">
                <a:latin typeface="Lucida Grande"/>
                <a:cs typeface="Lucida Grande"/>
              </a:rPr>
              <a:t>: Affiche </a:t>
            </a:r>
            <a:r>
              <a:rPr sz="1000" spc="-10" dirty="0">
                <a:latin typeface="Lucida Grande"/>
                <a:cs typeface="Lucida Grande"/>
              </a:rPr>
              <a:t>les </a:t>
            </a:r>
            <a:r>
              <a:rPr sz="1000" spc="-5" dirty="0">
                <a:latin typeface="Lucida Grande"/>
                <a:cs typeface="Lucida Grande"/>
              </a:rPr>
              <a:t>informations </a:t>
            </a:r>
            <a:r>
              <a:rPr sz="1000" dirty="0">
                <a:latin typeface="Lucida Grande"/>
                <a:cs typeface="Lucida Grande"/>
              </a:rPr>
              <a:t>liées </a:t>
            </a:r>
            <a:r>
              <a:rPr sz="1000" spc="-5" dirty="0">
                <a:latin typeface="Lucida Grande"/>
                <a:cs typeface="Lucida Grande"/>
              </a:rPr>
              <a:t>au </a:t>
            </a:r>
            <a:r>
              <a:rPr sz="1000" b="1" spc="-40" dirty="0">
                <a:solidFill>
                  <a:srgbClr val="2CA1BE"/>
                </a:solidFill>
                <a:latin typeface="Lucida Grande"/>
                <a:cs typeface="Lucida Grande"/>
              </a:rPr>
              <a:t>vent</a:t>
            </a:r>
            <a:r>
              <a:rPr sz="1000" b="1" spc="10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avec</a:t>
            </a:r>
            <a:endParaRPr sz="1000">
              <a:latin typeface="Lucida Grande"/>
              <a:cs typeface="Lucida Grande"/>
            </a:endParaRPr>
          </a:p>
          <a:p>
            <a:pPr marL="523875" marR="78740" algn="just">
              <a:lnSpc>
                <a:spcPct val="100000"/>
              </a:lnSpc>
            </a:pPr>
            <a:r>
              <a:rPr sz="1000" b="1" spc="-30" dirty="0">
                <a:solidFill>
                  <a:srgbClr val="2CA1BE"/>
                </a:solidFill>
                <a:latin typeface="Lucida Grande"/>
                <a:cs typeface="Lucida Grande"/>
              </a:rPr>
              <a:t>3 </a:t>
            </a:r>
            <a:r>
              <a:rPr sz="1000" b="1" spc="-40" dirty="0">
                <a:solidFill>
                  <a:srgbClr val="2CA1BE"/>
                </a:solidFill>
                <a:latin typeface="Lucida Grande"/>
                <a:cs typeface="Lucida Grande"/>
              </a:rPr>
              <a:t>modes </a:t>
            </a:r>
            <a:r>
              <a:rPr sz="1000" spc="-10" dirty="0">
                <a:latin typeface="Lucida Grande"/>
                <a:cs typeface="Lucida Grande"/>
              </a:rPr>
              <a:t>(Vent </a:t>
            </a:r>
            <a:r>
              <a:rPr sz="1000" dirty="0">
                <a:latin typeface="Lucida Grande"/>
                <a:cs typeface="Lucida Grande"/>
              </a:rPr>
              <a:t>de </a:t>
            </a:r>
            <a:r>
              <a:rPr sz="1000" spc="-5" dirty="0">
                <a:latin typeface="Lucida Grande"/>
                <a:cs typeface="Lucida Grande"/>
              </a:rPr>
              <a:t>face/travers, provenance </a:t>
            </a:r>
            <a:r>
              <a:rPr sz="1000" dirty="0">
                <a:latin typeface="Lucida Grande"/>
                <a:cs typeface="Lucida Grande"/>
              </a:rPr>
              <a:t>et  </a:t>
            </a:r>
            <a:r>
              <a:rPr sz="1000" spc="-5" dirty="0">
                <a:latin typeface="Lucida Grande"/>
                <a:cs typeface="Lucida Grande"/>
              </a:rPr>
              <a:t>force du vent, provenance et force par  provenance).</a:t>
            </a:r>
            <a:endParaRPr sz="1000">
              <a:latin typeface="Lucida Grande"/>
              <a:cs typeface="Lucida Grande"/>
            </a:endParaRPr>
          </a:p>
          <a:p>
            <a:pPr marL="523875" lvl="1" indent="-256540" algn="just">
              <a:lnSpc>
                <a:spcPct val="100000"/>
              </a:lnSpc>
              <a:spcBef>
                <a:spcPts val="869"/>
              </a:spcBef>
              <a:buSzPct val="65000"/>
              <a:buFont typeface="Wingdings 3"/>
              <a:buChar char=""/>
              <a:tabLst>
                <a:tab pos="524510" algn="l"/>
              </a:tabLst>
            </a:pPr>
            <a:r>
              <a:rPr sz="1000" b="1" spc="-55" dirty="0">
                <a:solidFill>
                  <a:srgbClr val="2CA1BE"/>
                </a:solidFill>
                <a:latin typeface="Lucida Grande"/>
                <a:cs typeface="Lucida Grande"/>
              </a:rPr>
              <a:t>DME </a:t>
            </a:r>
            <a:r>
              <a:rPr sz="1000" spc="-5" dirty="0">
                <a:latin typeface="Lucida Grande"/>
                <a:cs typeface="Lucida Grande"/>
              </a:rPr>
              <a:t>: Affiche la </a:t>
            </a:r>
            <a:r>
              <a:rPr sz="1000" spc="-10" dirty="0">
                <a:latin typeface="Lucida Grande"/>
                <a:cs typeface="Lucida Grande"/>
              </a:rPr>
              <a:t>fenêtre </a:t>
            </a:r>
            <a:r>
              <a:rPr sz="1000" b="1" spc="-55" dirty="0">
                <a:solidFill>
                  <a:srgbClr val="2CA1BE"/>
                </a:solidFill>
                <a:latin typeface="Lucida Grande"/>
                <a:cs typeface="Lucida Grande"/>
              </a:rPr>
              <a:t>DME</a:t>
            </a:r>
            <a:r>
              <a:rPr sz="1000" b="1" spc="1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20" dirty="0">
                <a:latin typeface="Lucida Grande"/>
                <a:cs typeface="Lucida Grande"/>
              </a:rPr>
              <a:t>(</a:t>
            </a:r>
            <a:r>
              <a:rPr sz="1000" b="1" spc="-20" dirty="0">
                <a:solidFill>
                  <a:srgbClr val="FF0000"/>
                </a:solidFill>
                <a:latin typeface="Lucida Grande"/>
                <a:cs typeface="Lucida Grande"/>
              </a:rPr>
              <a:t>option</a:t>
            </a:r>
            <a:r>
              <a:rPr sz="1000" spc="-20" dirty="0">
                <a:latin typeface="Lucida Grande"/>
                <a:cs typeface="Lucida Grande"/>
              </a:rPr>
              <a:t>).</a:t>
            </a:r>
            <a:endParaRPr sz="1000">
              <a:latin typeface="Lucida Grande"/>
              <a:cs typeface="Lucida Grande"/>
            </a:endParaRPr>
          </a:p>
          <a:p>
            <a:pPr marL="523875" marR="42545" lvl="1" indent="-256540" algn="just">
              <a:lnSpc>
                <a:spcPct val="100000"/>
              </a:lnSpc>
              <a:spcBef>
                <a:spcPts val="1070"/>
              </a:spcBef>
              <a:buSzPct val="65000"/>
              <a:buFont typeface="Wingdings 3"/>
              <a:buChar char=""/>
              <a:tabLst>
                <a:tab pos="524510" algn="l"/>
              </a:tabLst>
            </a:pPr>
            <a:r>
              <a:rPr sz="1000" b="1" spc="-45" dirty="0">
                <a:solidFill>
                  <a:srgbClr val="2CA1BE"/>
                </a:solidFill>
                <a:latin typeface="Lucida Grande"/>
                <a:cs typeface="Lucida Grande"/>
              </a:rPr>
              <a:t>BRG1 </a:t>
            </a:r>
            <a:r>
              <a:rPr sz="1000" spc="-5" dirty="0">
                <a:latin typeface="Lucida Grande"/>
                <a:cs typeface="Lucida Grande"/>
              </a:rPr>
              <a:t>: </a:t>
            </a:r>
            <a:r>
              <a:rPr sz="1000" spc="-10" dirty="0">
                <a:latin typeface="Lucida Grande"/>
                <a:cs typeface="Lucida Grande"/>
              </a:rPr>
              <a:t>Affiche </a:t>
            </a:r>
            <a:r>
              <a:rPr sz="1000" spc="-5" dirty="0">
                <a:latin typeface="Lucida Grande"/>
                <a:cs typeface="Lucida Grande"/>
              </a:rPr>
              <a:t>dans la fenêtre </a:t>
            </a:r>
            <a:r>
              <a:rPr sz="1000" dirty="0">
                <a:latin typeface="Lucida Grande"/>
                <a:cs typeface="Lucida Grande"/>
              </a:rPr>
              <a:t>les </a:t>
            </a:r>
            <a:r>
              <a:rPr sz="1000" b="1" spc="-45" dirty="0">
                <a:solidFill>
                  <a:srgbClr val="2CA1BE"/>
                </a:solidFill>
                <a:latin typeface="Lucida Grande"/>
                <a:cs typeface="Lucida Grande"/>
              </a:rPr>
              <a:t>infos </a:t>
            </a:r>
            <a:r>
              <a:rPr sz="1000" spc="-5" dirty="0">
                <a:latin typeface="Lucida Grande"/>
                <a:cs typeface="Lucida Grande"/>
              </a:rPr>
              <a:t>du moyen  de </a:t>
            </a:r>
            <a:r>
              <a:rPr sz="1000" b="1" spc="-45" dirty="0">
                <a:solidFill>
                  <a:srgbClr val="2CA1BE"/>
                </a:solidFill>
                <a:latin typeface="Lucida Grande"/>
                <a:cs typeface="Lucida Grande"/>
              </a:rPr>
              <a:t>Radio-Nav </a:t>
            </a:r>
            <a:r>
              <a:rPr sz="1000" spc="-10" dirty="0">
                <a:latin typeface="Lucida Grande"/>
                <a:cs typeface="Lucida Grande"/>
              </a:rPr>
              <a:t>renseigné </a:t>
            </a:r>
            <a:r>
              <a:rPr sz="1000" spc="-5" dirty="0">
                <a:latin typeface="Lucida Grande"/>
                <a:cs typeface="Lucida Grande"/>
              </a:rPr>
              <a:t>en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b="1" spc="-30" dirty="0">
                <a:solidFill>
                  <a:srgbClr val="2CA1BE"/>
                </a:solidFill>
                <a:latin typeface="Lucida Grande"/>
                <a:cs typeface="Lucida Grande"/>
              </a:rPr>
              <a:t>NAV1</a:t>
            </a:r>
            <a:r>
              <a:rPr sz="1000" spc="-30" dirty="0">
                <a:latin typeface="Lucida Grande"/>
                <a:cs typeface="Lucida Grande"/>
              </a:rPr>
              <a:t>.</a:t>
            </a:r>
            <a:endParaRPr sz="1000">
              <a:latin typeface="Lucida Grande"/>
              <a:cs typeface="Lucida Grande"/>
            </a:endParaRPr>
          </a:p>
          <a:p>
            <a:pPr marL="523875" marR="43180" lvl="1" indent="-256540" algn="just">
              <a:lnSpc>
                <a:spcPct val="100000"/>
              </a:lnSpc>
              <a:spcBef>
                <a:spcPts val="1005"/>
              </a:spcBef>
              <a:buSzPct val="65000"/>
              <a:buFont typeface="Wingdings 3"/>
              <a:buChar char=""/>
              <a:tabLst>
                <a:tab pos="524510" algn="l"/>
              </a:tabLst>
            </a:pPr>
            <a:r>
              <a:rPr sz="1000" b="1" spc="-45" dirty="0">
                <a:solidFill>
                  <a:srgbClr val="2CA1BE"/>
                </a:solidFill>
                <a:latin typeface="Lucida Grande"/>
                <a:cs typeface="Lucida Grande"/>
              </a:rPr>
              <a:t>HSI </a:t>
            </a:r>
            <a:r>
              <a:rPr sz="1000" b="1" spc="-50" dirty="0">
                <a:solidFill>
                  <a:srgbClr val="2CA1BE"/>
                </a:solidFill>
                <a:latin typeface="Lucida Grande"/>
                <a:cs typeface="Lucida Grande"/>
              </a:rPr>
              <a:t>FRMT </a:t>
            </a:r>
            <a:r>
              <a:rPr sz="1000" spc="-5" dirty="0">
                <a:latin typeface="Lucida Grande"/>
                <a:cs typeface="Lucida Grande"/>
              </a:rPr>
              <a:t>: Permet d’obtenir les options  </a:t>
            </a:r>
            <a:r>
              <a:rPr sz="1000" spc="-35" dirty="0">
                <a:latin typeface="Lucida Grande"/>
                <a:cs typeface="Lucida Grande"/>
              </a:rPr>
              <a:t>d’</a:t>
            </a:r>
            <a:r>
              <a:rPr sz="1000" b="1" spc="-35" dirty="0">
                <a:solidFill>
                  <a:srgbClr val="2CA1BE"/>
                </a:solidFill>
                <a:latin typeface="Lucida Grande"/>
                <a:cs typeface="Lucida Grande"/>
              </a:rPr>
              <a:t>affichage du </a:t>
            </a:r>
            <a:r>
              <a:rPr sz="1000" b="1" spc="-40" dirty="0">
                <a:solidFill>
                  <a:srgbClr val="2CA1BE"/>
                </a:solidFill>
                <a:latin typeface="Lucida Grande"/>
                <a:cs typeface="Lucida Grande"/>
              </a:rPr>
              <a:t>HSI </a:t>
            </a:r>
            <a:r>
              <a:rPr sz="1000" spc="-5" dirty="0">
                <a:latin typeface="Lucida Grande"/>
                <a:cs typeface="Lucida Grande"/>
              </a:rPr>
              <a:t>(Vue à </a:t>
            </a:r>
            <a:r>
              <a:rPr sz="1000" spc="-40" dirty="0">
                <a:latin typeface="Lucida Grande"/>
                <a:cs typeface="Lucida Grande"/>
              </a:rPr>
              <a:t>360°,</a:t>
            </a:r>
            <a:r>
              <a:rPr sz="1000" spc="4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arc).</a:t>
            </a:r>
            <a:endParaRPr sz="1000">
              <a:latin typeface="Lucida Grande"/>
              <a:cs typeface="Lucida Grande"/>
            </a:endParaRPr>
          </a:p>
          <a:p>
            <a:pPr marL="523875" marR="42545" lvl="1" indent="-256540" algn="just">
              <a:lnSpc>
                <a:spcPct val="100000"/>
              </a:lnSpc>
              <a:spcBef>
                <a:spcPts val="1000"/>
              </a:spcBef>
              <a:buSzPct val="65000"/>
              <a:buFont typeface="Wingdings 3"/>
              <a:buChar char=""/>
              <a:tabLst>
                <a:tab pos="524510" algn="l"/>
              </a:tabLst>
            </a:pPr>
            <a:r>
              <a:rPr sz="1000" b="1" spc="-45" dirty="0">
                <a:solidFill>
                  <a:srgbClr val="2CA1BE"/>
                </a:solidFill>
                <a:latin typeface="Lucida Grande"/>
                <a:cs typeface="Lucida Grande"/>
              </a:rPr>
              <a:t>BRG2 </a:t>
            </a:r>
            <a:r>
              <a:rPr sz="1000" spc="-5" dirty="0">
                <a:latin typeface="Lucida Grande"/>
                <a:cs typeface="Lucida Grande"/>
              </a:rPr>
              <a:t>: </a:t>
            </a:r>
            <a:r>
              <a:rPr sz="1000" spc="-10" dirty="0">
                <a:latin typeface="Lucida Grande"/>
                <a:cs typeface="Lucida Grande"/>
              </a:rPr>
              <a:t>Affiche </a:t>
            </a:r>
            <a:r>
              <a:rPr sz="1000" spc="-5" dirty="0">
                <a:latin typeface="Lucida Grande"/>
                <a:cs typeface="Lucida Grande"/>
              </a:rPr>
              <a:t>dans la fenêtre </a:t>
            </a:r>
            <a:r>
              <a:rPr sz="1000" dirty="0">
                <a:latin typeface="Lucida Grande"/>
                <a:cs typeface="Lucida Grande"/>
              </a:rPr>
              <a:t>les </a:t>
            </a:r>
            <a:r>
              <a:rPr sz="1000" b="1" spc="-45" dirty="0">
                <a:solidFill>
                  <a:srgbClr val="2CA1BE"/>
                </a:solidFill>
                <a:latin typeface="Lucida Grande"/>
                <a:cs typeface="Lucida Grande"/>
              </a:rPr>
              <a:t>infos </a:t>
            </a:r>
            <a:r>
              <a:rPr sz="1000" spc="-5" dirty="0">
                <a:latin typeface="Lucida Grande"/>
                <a:cs typeface="Lucida Grande"/>
              </a:rPr>
              <a:t>du moyen  de </a:t>
            </a:r>
            <a:r>
              <a:rPr sz="1000" b="1" spc="-45" dirty="0">
                <a:solidFill>
                  <a:srgbClr val="2CA1BE"/>
                </a:solidFill>
                <a:latin typeface="Lucida Grande"/>
                <a:cs typeface="Lucida Grande"/>
              </a:rPr>
              <a:t>Radio-Nav </a:t>
            </a:r>
            <a:r>
              <a:rPr sz="1000" spc="-10" dirty="0">
                <a:latin typeface="Lucida Grande"/>
                <a:cs typeface="Lucida Grande"/>
              </a:rPr>
              <a:t>renseigné </a:t>
            </a:r>
            <a:r>
              <a:rPr sz="1000" spc="-5" dirty="0">
                <a:latin typeface="Lucida Grande"/>
                <a:cs typeface="Lucida Grande"/>
              </a:rPr>
              <a:t>en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b="1" spc="-30" dirty="0">
                <a:solidFill>
                  <a:srgbClr val="2CA1BE"/>
                </a:solidFill>
                <a:latin typeface="Lucida Grande"/>
                <a:cs typeface="Lucida Grande"/>
              </a:rPr>
              <a:t>NAV2</a:t>
            </a:r>
            <a:r>
              <a:rPr sz="1000" spc="-30" dirty="0">
                <a:latin typeface="Lucida Grande"/>
                <a:cs typeface="Lucida Grande"/>
              </a:rPr>
              <a:t>.</a:t>
            </a:r>
            <a:endParaRPr sz="1000">
              <a:latin typeface="Lucida Grande"/>
              <a:cs typeface="Lucida Grande"/>
            </a:endParaRPr>
          </a:p>
          <a:p>
            <a:pPr marL="523875" marR="43815" lvl="1" indent="-256540" algn="just">
              <a:lnSpc>
                <a:spcPct val="100000"/>
              </a:lnSpc>
              <a:spcBef>
                <a:spcPts val="725"/>
              </a:spcBef>
              <a:buSzPct val="65000"/>
              <a:buFont typeface="Wingdings 3"/>
              <a:buChar char=""/>
              <a:tabLst>
                <a:tab pos="524510" algn="l"/>
              </a:tabLst>
            </a:pPr>
            <a:r>
              <a:rPr sz="1000" b="1" spc="-50" dirty="0">
                <a:solidFill>
                  <a:srgbClr val="2CA1BE"/>
                </a:solidFill>
                <a:latin typeface="Lucida Grande"/>
                <a:cs typeface="Lucida Grande"/>
              </a:rPr>
              <a:t>ALT </a:t>
            </a:r>
            <a:r>
              <a:rPr sz="1000" b="1" spc="-45" dirty="0">
                <a:solidFill>
                  <a:srgbClr val="2CA1BE"/>
                </a:solidFill>
                <a:latin typeface="Lucida Grande"/>
                <a:cs typeface="Lucida Grande"/>
              </a:rPr>
              <a:t>UNIT </a:t>
            </a:r>
            <a:r>
              <a:rPr sz="1000" spc="-5" dirty="0">
                <a:latin typeface="Lucida Grande"/>
                <a:cs typeface="Lucida Grande"/>
              </a:rPr>
              <a:t>: Affiche </a:t>
            </a:r>
            <a:r>
              <a:rPr sz="1000" spc="-10" dirty="0">
                <a:latin typeface="Lucida Grande"/>
                <a:cs typeface="Lucida Grande"/>
              </a:rPr>
              <a:t>les options </a:t>
            </a:r>
            <a:r>
              <a:rPr sz="1000" dirty="0">
                <a:latin typeface="Lucida Grande"/>
                <a:cs typeface="Lucida Grande"/>
              </a:rPr>
              <a:t>de </a:t>
            </a:r>
            <a:r>
              <a:rPr sz="1000" spc="-5" dirty="0">
                <a:latin typeface="Lucida Grande"/>
                <a:cs typeface="Lucida Grande"/>
              </a:rPr>
              <a:t>configuration  </a:t>
            </a:r>
            <a:r>
              <a:rPr sz="1000" spc="-10" dirty="0">
                <a:latin typeface="Lucida Grande"/>
                <a:cs typeface="Lucida Grande"/>
              </a:rPr>
              <a:t>des </a:t>
            </a:r>
            <a:r>
              <a:rPr sz="1000" b="1" spc="-35" dirty="0">
                <a:solidFill>
                  <a:srgbClr val="2CA1BE"/>
                </a:solidFill>
                <a:latin typeface="Lucida Grande"/>
                <a:cs typeface="Lucida Grande"/>
              </a:rPr>
              <a:t>unités de </a:t>
            </a:r>
            <a:r>
              <a:rPr sz="1000" b="1" spc="-30" dirty="0">
                <a:solidFill>
                  <a:srgbClr val="2CA1BE"/>
                </a:solidFill>
                <a:latin typeface="Lucida Grande"/>
                <a:cs typeface="Lucida Grande"/>
              </a:rPr>
              <a:t>l’altimètre </a:t>
            </a:r>
            <a:r>
              <a:rPr sz="1000" spc="-10" dirty="0">
                <a:latin typeface="Lucida Grande"/>
                <a:cs typeface="Lucida Grande"/>
              </a:rPr>
              <a:t>(Mètres, </a:t>
            </a:r>
            <a:r>
              <a:rPr sz="1000" spc="-5" dirty="0">
                <a:latin typeface="Lucida Grande"/>
                <a:cs typeface="Lucida Grande"/>
              </a:rPr>
              <a:t>Hg,</a:t>
            </a:r>
            <a:r>
              <a:rPr sz="1000" spc="80" dirty="0">
                <a:latin typeface="Lucida Grande"/>
                <a:cs typeface="Lucida Grande"/>
              </a:rPr>
              <a:t> </a:t>
            </a:r>
            <a:r>
              <a:rPr sz="1000" dirty="0">
                <a:latin typeface="Lucida Grande"/>
                <a:cs typeface="Lucida Grande"/>
              </a:rPr>
              <a:t>hPa).</a:t>
            </a:r>
            <a:endParaRPr sz="1000">
              <a:latin typeface="Lucida Grande"/>
              <a:cs typeface="Lucida Grande"/>
            </a:endParaRPr>
          </a:p>
          <a:p>
            <a:pPr marL="523875" marR="45085" lvl="1" indent="-256540" algn="just">
              <a:lnSpc>
                <a:spcPct val="100000"/>
              </a:lnSpc>
              <a:spcBef>
                <a:spcPts val="715"/>
              </a:spcBef>
              <a:buSzPct val="65000"/>
              <a:buFont typeface="Wingdings 3"/>
              <a:buChar char=""/>
              <a:tabLst>
                <a:tab pos="524510" algn="l"/>
              </a:tabLst>
            </a:pPr>
            <a:r>
              <a:rPr sz="1000" b="1" spc="-50" dirty="0">
                <a:solidFill>
                  <a:srgbClr val="2CA1BE"/>
                </a:solidFill>
                <a:latin typeface="Lucida Grande"/>
                <a:cs typeface="Lucida Grande"/>
              </a:rPr>
              <a:t>STD </a:t>
            </a:r>
            <a:r>
              <a:rPr sz="1000" b="1" spc="-55" dirty="0">
                <a:solidFill>
                  <a:srgbClr val="2CA1BE"/>
                </a:solidFill>
                <a:latin typeface="Lucida Grande"/>
                <a:cs typeface="Lucida Grande"/>
              </a:rPr>
              <a:t>BARO </a:t>
            </a:r>
            <a:r>
              <a:rPr sz="1000" spc="-5" dirty="0">
                <a:latin typeface="Lucida Grande"/>
                <a:cs typeface="Lucida Grande"/>
              </a:rPr>
              <a:t>: </a:t>
            </a:r>
            <a:r>
              <a:rPr sz="1000" spc="-10" dirty="0">
                <a:latin typeface="Lucida Grande"/>
                <a:cs typeface="Lucida Grande"/>
              </a:rPr>
              <a:t>Affiche </a:t>
            </a:r>
            <a:r>
              <a:rPr sz="1000" spc="-5" dirty="0">
                <a:latin typeface="Lucida Grande"/>
                <a:cs typeface="Lucida Grande"/>
              </a:rPr>
              <a:t>la </a:t>
            </a:r>
            <a:r>
              <a:rPr sz="1000" b="1" spc="-45" dirty="0">
                <a:solidFill>
                  <a:srgbClr val="2CA1BE"/>
                </a:solidFill>
                <a:latin typeface="Lucida Grande"/>
                <a:cs typeface="Lucida Grande"/>
              </a:rPr>
              <a:t>pression  isobare  </a:t>
            </a:r>
            <a:r>
              <a:rPr sz="1000" b="1" spc="-40" dirty="0">
                <a:solidFill>
                  <a:srgbClr val="2CA1BE"/>
                </a:solidFill>
                <a:latin typeface="Lucida Grande"/>
                <a:cs typeface="Lucida Grande"/>
              </a:rPr>
              <a:t>de  </a:t>
            </a:r>
            <a:r>
              <a:rPr sz="1000" b="1" spc="-35" dirty="0">
                <a:solidFill>
                  <a:srgbClr val="2CA1BE"/>
                </a:solidFill>
                <a:latin typeface="Lucida Grande"/>
                <a:cs typeface="Lucida Grande"/>
              </a:rPr>
              <a:t>référence </a:t>
            </a:r>
            <a:r>
              <a:rPr sz="1000" spc="-5" dirty="0">
                <a:latin typeface="Lucida Grande"/>
                <a:cs typeface="Lucida Grande"/>
              </a:rPr>
              <a:t>en fonction de l’unité</a:t>
            </a:r>
            <a:r>
              <a:rPr sz="1000" spc="2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configurée.</a:t>
            </a:r>
            <a:endParaRPr sz="1000">
              <a:latin typeface="Lucida Grande"/>
              <a:cs typeface="Lucida Grande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067555" y="3464052"/>
            <a:ext cx="4916805" cy="3133725"/>
            <a:chOff x="4067555" y="3464052"/>
            <a:chExt cx="4916805" cy="3133725"/>
          </a:xfrm>
        </p:grpSpPr>
        <p:sp>
          <p:nvSpPr>
            <p:cNvPr id="12" name="object 12"/>
            <p:cNvSpPr/>
            <p:nvPr/>
          </p:nvSpPr>
          <p:spPr>
            <a:xfrm>
              <a:off x="4067555" y="3464052"/>
              <a:ext cx="4916424" cy="313334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724144" y="3538728"/>
              <a:ext cx="504444" cy="2910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796533" y="3573018"/>
              <a:ext cx="360045" cy="146685"/>
            </a:xfrm>
            <a:custGeom>
              <a:avLst/>
              <a:gdLst/>
              <a:ahLst/>
              <a:cxnLst/>
              <a:rect l="l" t="t" r="r" b="b"/>
              <a:pathLst>
                <a:path w="360045" h="146685">
                  <a:moveTo>
                    <a:pt x="0" y="146303"/>
                  </a:moveTo>
                  <a:lnTo>
                    <a:pt x="359663" y="146303"/>
                  </a:lnTo>
                  <a:lnTo>
                    <a:pt x="359663" y="0"/>
                  </a:lnTo>
                  <a:lnTo>
                    <a:pt x="0" y="0"/>
                  </a:lnTo>
                  <a:lnTo>
                    <a:pt x="0" y="146303"/>
                  </a:lnTo>
                  <a:close/>
                </a:path>
              </a:pathLst>
            </a:custGeom>
            <a:ln w="38100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7">
            <a:extLst>
              <a:ext uri="{FF2B5EF4-FFF2-40B4-BE49-F238E27FC236}">
                <a16:creationId xmlns:a16="http://schemas.microsoft.com/office/drawing/2014/main" id="{9CC4DDEE-FBC0-EB4A-B4E1-749E441A6233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</a:t>
            </a:r>
            <a:r>
              <a:rPr sz="1000" b="1" u="sng" spc="-5" dirty="0">
                <a:solidFill>
                  <a:srgbClr val="2CA1BE"/>
                </a:solidFill>
                <a:latin typeface="Lucida Grande"/>
                <a:cs typeface="Lucida Grande"/>
              </a:rPr>
              <a:t>[I]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5" dirty="0">
                <a:solidFill>
                  <a:srgbClr val="2CA1BE"/>
                </a:solidFill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III</a:t>
            </a:r>
            <a:r>
              <a:rPr sz="1000" spc="-10" dirty="0">
                <a:latin typeface="Lucida Grande"/>
                <a:cs typeface="Lucida Grande"/>
              </a:rPr>
              <a:t>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95928" y="3747515"/>
            <a:ext cx="5030470" cy="1678939"/>
            <a:chOff x="3995928" y="3747515"/>
            <a:chExt cx="5030470" cy="1678939"/>
          </a:xfrm>
        </p:grpSpPr>
        <p:sp>
          <p:nvSpPr>
            <p:cNvPr id="3" name="object 3"/>
            <p:cNvSpPr/>
            <p:nvPr/>
          </p:nvSpPr>
          <p:spPr>
            <a:xfrm>
              <a:off x="3995928" y="3747515"/>
              <a:ext cx="5030340" cy="16786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389120" y="3770375"/>
              <a:ext cx="446531" cy="2743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461510" y="3804665"/>
              <a:ext cx="302260" cy="129539"/>
            </a:xfrm>
            <a:custGeom>
              <a:avLst/>
              <a:gdLst/>
              <a:ahLst/>
              <a:cxnLst/>
              <a:rect l="l" t="t" r="r" b="b"/>
              <a:pathLst>
                <a:path w="302260" h="129539">
                  <a:moveTo>
                    <a:pt x="0" y="129539"/>
                  </a:moveTo>
                  <a:lnTo>
                    <a:pt x="301751" y="129539"/>
                  </a:lnTo>
                  <a:lnTo>
                    <a:pt x="301751" y="0"/>
                  </a:lnTo>
                  <a:lnTo>
                    <a:pt x="0" y="0"/>
                  </a:lnTo>
                  <a:lnTo>
                    <a:pt x="0" y="129539"/>
                  </a:lnTo>
                  <a:close/>
                </a:path>
              </a:pathLst>
            </a:custGeom>
            <a:ln w="38100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16724" y="4797551"/>
              <a:ext cx="1576070" cy="431800"/>
            </a:xfrm>
            <a:custGeom>
              <a:avLst/>
              <a:gdLst/>
              <a:ahLst/>
              <a:cxnLst/>
              <a:rect l="l" t="t" r="r" b="b"/>
              <a:pathLst>
                <a:path w="1576070" h="431800">
                  <a:moveTo>
                    <a:pt x="1575816" y="0"/>
                  </a:moveTo>
                  <a:lnTo>
                    <a:pt x="0" y="0"/>
                  </a:lnTo>
                  <a:lnTo>
                    <a:pt x="0" y="431292"/>
                  </a:lnTo>
                  <a:lnTo>
                    <a:pt x="1575816" y="431292"/>
                  </a:lnTo>
                  <a:lnTo>
                    <a:pt x="15758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12572" y="1551559"/>
            <a:ext cx="3662045" cy="4383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95"/>
              </a:spcBef>
              <a:buSzPct val="65000"/>
              <a:buFont typeface="Wingdings 3"/>
              <a:buChar char=""/>
              <a:tabLst>
                <a:tab pos="268605" algn="l"/>
                <a:tab pos="269240" algn="l"/>
              </a:tabLst>
            </a:pPr>
            <a:r>
              <a:rPr sz="1000" b="1" spc="-50" dirty="0">
                <a:solidFill>
                  <a:srgbClr val="2CA1BE"/>
                </a:solidFill>
                <a:latin typeface="Lucida Grande"/>
                <a:cs typeface="Lucida Grande"/>
              </a:rPr>
              <a:t>INSET </a:t>
            </a:r>
            <a:r>
              <a:rPr sz="1000" spc="-5" dirty="0">
                <a:latin typeface="Lucida Grande"/>
                <a:cs typeface="Lucida Grande"/>
              </a:rPr>
              <a:t>: Affiche/Masque la </a:t>
            </a:r>
            <a:r>
              <a:rPr sz="1000" b="1" spc="-35" dirty="0">
                <a:solidFill>
                  <a:srgbClr val="2CA1BE"/>
                </a:solidFill>
                <a:latin typeface="Lucida Grande"/>
                <a:cs typeface="Lucida Grande"/>
              </a:rPr>
              <a:t>carte </a:t>
            </a:r>
            <a:r>
              <a:rPr sz="1000" spc="-5" dirty="0">
                <a:latin typeface="Lucida Grande"/>
                <a:cs typeface="Lucida Grande"/>
              </a:rPr>
              <a:t>située en </a:t>
            </a:r>
            <a:r>
              <a:rPr sz="1000" spc="-10" dirty="0">
                <a:latin typeface="Lucida Grande"/>
                <a:cs typeface="Lucida Grande"/>
              </a:rPr>
              <a:t>bas</a:t>
            </a:r>
            <a:r>
              <a:rPr sz="1000" spc="2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à</a:t>
            </a:r>
            <a:endParaRPr sz="1000" dirty="0">
              <a:latin typeface="Lucida Grande"/>
              <a:cs typeface="Lucida Grande"/>
            </a:endParaRPr>
          </a:p>
          <a:p>
            <a:pPr marL="268605">
              <a:lnSpc>
                <a:spcPct val="100000"/>
              </a:lnSpc>
            </a:pPr>
            <a:r>
              <a:rPr sz="1000" spc="-5" dirty="0">
                <a:latin typeface="Lucida Grande"/>
                <a:cs typeface="Lucida Grande"/>
              </a:rPr>
              <a:t>gauche de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l’écran</a:t>
            </a:r>
            <a:endParaRPr sz="1000" dirty="0">
              <a:latin typeface="Lucida Grande"/>
              <a:cs typeface="Lucida Grande"/>
            </a:endParaRPr>
          </a:p>
          <a:p>
            <a:pPr marL="523875" lvl="1" indent="-256540">
              <a:lnSpc>
                <a:spcPct val="100000"/>
              </a:lnSpc>
              <a:spcBef>
                <a:spcPts val="1160"/>
              </a:spcBef>
              <a:buSzPct val="65000"/>
              <a:buFont typeface="Wingdings 3"/>
              <a:buChar char=""/>
              <a:tabLst>
                <a:tab pos="523875" algn="l"/>
                <a:tab pos="524510" algn="l"/>
              </a:tabLst>
            </a:pPr>
            <a:r>
              <a:rPr sz="1000" b="1" spc="-45" dirty="0">
                <a:solidFill>
                  <a:srgbClr val="2CA1BE"/>
                </a:solidFill>
                <a:latin typeface="Lucida Grande"/>
                <a:cs typeface="Lucida Grande"/>
              </a:rPr>
              <a:t>DCLTR </a:t>
            </a:r>
            <a:r>
              <a:rPr sz="1000" spc="-5" dirty="0">
                <a:latin typeface="Lucida Grande"/>
                <a:cs typeface="Lucida Grande"/>
              </a:rPr>
              <a:t>: </a:t>
            </a:r>
            <a:r>
              <a:rPr sz="1000" spc="-10" dirty="0">
                <a:latin typeface="Lucida Grande"/>
                <a:cs typeface="Lucida Grande"/>
              </a:rPr>
              <a:t>Ajoute/Enlève </a:t>
            </a:r>
            <a:r>
              <a:rPr sz="1000" spc="-5" dirty="0">
                <a:latin typeface="Lucida Grande"/>
                <a:cs typeface="Lucida Grande"/>
              </a:rPr>
              <a:t>des </a:t>
            </a:r>
            <a:r>
              <a:rPr sz="1000" b="1" spc="-35" dirty="0">
                <a:solidFill>
                  <a:srgbClr val="2CA1BE"/>
                </a:solidFill>
                <a:latin typeface="Lucida Grande"/>
                <a:cs typeface="Lucida Grande"/>
              </a:rPr>
              <a:t>détails </a:t>
            </a:r>
            <a:r>
              <a:rPr sz="1000" spc="-5" dirty="0">
                <a:latin typeface="Lucida Grande"/>
                <a:cs typeface="Lucida Grande"/>
              </a:rPr>
              <a:t>sur la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carte.</a:t>
            </a:r>
            <a:endParaRPr sz="1000" dirty="0">
              <a:latin typeface="Lucida Grande"/>
              <a:cs typeface="Lucida Grande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Clr>
                <a:srgbClr val="2CA1BE"/>
              </a:buClr>
              <a:buFont typeface="Wingdings 3"/>
              <a:buChar char=""/>
            </a:pPr>
            <a:endParaRPr sz="1150" dirty="0">
              <a:latin typeface="Lucida Grande"/>
              <a:cs typeface="Lucida Grande"/>
            </a:endParaRPr>
          </a:p>
          <a:p>
            <a:pPr marL="523875" marR="44450" lvl="1" indent="-256540" algn="just">
              <a:lnSpc>
                <a:spcPct val="100000"/>
              </a:lnSpc>
              <a:buSzPct val="65000"/>
              <a:buFont typeface="Wingdings 3"/>
              <a:buChar char=""/>
              <a:tabLst>
                <a:tab pos="524510" algn="l"/>
              </a:tabLst>
            </a:pPr>
            <a:r>
              <a:rPr sz="1000" b="1" spc="-50" dirty="0">
                <a:solidFill>
                  <a:srgbClr val="2CA1BE"/>
                </a:solidFill>
                <a:latin typeface="Lucida Grande"/>
                <a:cs typeface="Lucida Grande"/>
              </a:rPr>
              <a:t>WX </a:t>
            </a:r>
            <a:r>
              <a:rPr sz="1000" b="1" spc="-40" dirty="0">
                <a:solidFill>
                  <a:srgbClr val="2CA1BE"/>
                </a:solidFill>
                <a:latin typeface="Lucida Grande"/>
                <a:cs typeface="Lucida Grande"/>
              </a:rPr>
              <a:t>LGND </a:t>
            </a:r>
            <a:r>
              <a:rPr sz="1000" spc="-5" dirty="0">
                <a:latin typeface="Lucida Grande"/>
                <a:cs typeface="Lucida Grande"/>
              </a:rPr>
              <a:t>: Ajoute/Enlève les options </a:t>
            </a:r>
            <a:r>
              <a:rPr sz="1000" b="1" spc="-35" dirty="0">
                <a:solidFill>
                  <a:srgbClr val="2CA1BE"/>
                </a:solidFill>
                <a:latin typeface="Lucida Grande"/>
                <a:cs typeface="Lucida Grande"/>
              </a:rPr>
              <a:t>météos </a:t>
            </a:r>
            <a:r>
              <a:rPr sz="1000" b="1" spc="-35" dirty="0">
                <a:latin typeface="Lucida Grande"/>
                <a:cs typeface="Lucida Grande"/>
              </a:rPr>
              <a:t> </a:t>
            </a:r>
            <a:r>
              <a:rPr sz="1000" spc="-20" dirty="0">
                <a:latin typeface="Lucida Grande"/>
                <a:cs typeface="Lucida Grande"/>
              </a:rPr>
              <a:t>(</a:t>
            </a:r>
            <a:r>
              <a:rPr sz="1000" b="1" spc="-20" dirty="0">
                <a:solidFill>
                  <a:srgbClr val="FF0000"/>
                </a:solidFill>
                <a:latin typeface="Lucida Grande"/>
                <a:cs typeface="Lucida Grande"/>
              </a:rPr>
              <a:t>option</a:t>
            </a:r>
            <a:r>
              <a:rPr sz="1000" spc="-20" dirty="0">
                <a:latin typeface="Lucida Grande"/>
                <a:cs typeface="Lucida Grande"/>
              </a:rPr>
              <a:t>).</a:t>
            </a:r>
            <a:endParaRPr sz="1000" dirty="0">
              <a:latin typeface="Lucida Grande"/>
              <a:cs typeface="Lucida Grande"/>
            </a:endParaRPr>
          </a:p>
          <a:p>
            <a:pPr lvl="1">
              <a:lnSpc>
                <a:spcPct val="100000"/>
              </a:lnSpc>
              <a:spcBef>
                <a:spcPts val="35"/>
              </a:spcBef>
              <a:buClr>
                <a:srgbClr val="2CA1BE"/>
              </a:buClr>
              <a:buFont typeface="Wingdings 3"/>
              <a:buChar char=""/>
            </a:pPr>
            <a:endParaRPr sz="1300" dirty="0">
              <a:latin typeface="Lucida Grande"/>
              <a:cs typeface="Lucida Grande"/>
            </a:endParaRPr>
          </a:p>
          <a:p>
            <a:pPr marL="523875" marR="42545" lvl="1" indent="-256540" algn="just">
              <a:lnSpc>
                <a:spcPct val="100000"/>
              </a:lnSpc>
              <a:spcBef>
                <a:spcPts val="5"/>
              </a:spcBef>
              <a:buSzPct val="65000"/>
              <a:buFont typeface="Wingdings 3"/>
              <a:buChar char=""/>
              <a:tabLst>
                <a:tab pos="524510" algn="l"/>
              </a:tabLst>
            </a:pPr>
            <a:r>
              <a:rPr sz="1000" b="1" spc="-50" dirty="0">
                <a:solidFill>
                  <a:srgbClr val="2CA1BE"/>
                </a:solidFill>
                <a:latin typeface="Lucida Grande"/>
                <a:cs typeface="Lucida Grande"/>
              </a:rPr>
              <a:t>TRAFFIC </a:t>
            </a:r>
            <a:r>
              <a:rPr sz="1000" spc="-5" dirty="0">
                <a:latin typeface="Lucida Grande"/>
                <a:cs typeface="Lucida Grande"/>
              </a:rPr>
              <a:t>: Le </a:t>
            </a:r>
            <a:r>
              <a:rPr sz="1000" b="1" spc="-40" dirty="0">
                <a:solidFill>
                  <a:srgbClr val="2CA1BE"/>
                </a:solidFill>
                <a:latin typeface="Lucida Grande"/>
                <a:cs typeface="Lucida Grande"/>
              </a:rPr>
              <a:t>trafic </a:t>
            </a:r>
            <a:r>
              <a:rPr sz="1000" spc="-5" dirty="0">
                <a:latin typeface="Lucida Grande"/>
                <a:cs typeface="Lucida Grande"/>
              </a:rPr>
              <a:t>peut être affiché </a:t>
            </a:r>
            <a:r>
              <a:rPr sz="1000" dirty="0">
                <a:latin typeface="Lucida Grande"/>
                <a:cs typeface="Lucida Grande"/>
              </a:rPr>
              <a:t>sur </a:t>
            </a:r>
            <a:r>
              <a:rPr sz="1000" spc="-5" dirty="0">
                <a:latin typeface="Lucida Grande"/>
                <a:cs typeface="Lucida Grande"/>
              </a:rPr>
              <a:t>la carte  ou n’afficher que la carte du</a:t>
            </a:r>
            <a:r>
              <a:rPr sz="1000" spc="2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trafic.</a:t>
            </a:r>
            <a:endParaRPr sz="1000" dirty="0">
              <a:latin typeface="Lucida Grande"/>
              <a:cs typeface="Lucida Grande"/>
            </a:endParaRPr>
          </a:p>
          <a:p>
            <a:pPr marL="530225" marR="42545" lvl="1" indent="-256540" algn="just">
              <a:lnSpc>
                <a:spcPct val="100000"/>
              </a:lnSpc>
              <a:spcBef>
                <a:spcPts val="1280"/>
              </a:spcBef>
              <a:buSzPct val="65000"/>
              <a:buFont typeface="Wingdings 3"/>
              <a:buChar char=""/>
              <a:tabLst>
                <a:tab pos="530860" algn="l"/>
              </a:tabLst>
            </a:pPr>
            <a:r>
              <a:rPr sz="1000" b="1" spc="-55" dirty="0">
                <a:solidFill>
                  <a:srgbClr val="2CA1BE"/>
                </a:solidFill>
                <a:latin typeface="Lucida Grande"/>
                <a:cs typeface="Lucida Grande"/>
              </a:rPr>
              <a:t>TOPO </a:t>
            </a:r>
            <a:r>
              <a:rPr sz="1000" spc="-5" dirty="0">
                <a:latin typeface="Lucida Grande"/>
                <a:cs typeface="Lucida Grande"/>
              </a:rPr>
              <a:t>: </a:t>
            </a:r>
            <a:r>
              <a:rPr sz="1000" spc="-10" dirty="0">
                <a:latin typeface="Lucida Grande"/>
                <a:cs typeface="Lucida Grande"/>
              </a:rPr>
              <a:t>Affiche </a:t>
            </a:r>
            <a:r>
              <a:rPr sz="1000" spc="-5" dirty="0">
                <a:latin typeface="Lucida Grande"/>
                <a:cs typeface="Lucida Grande"/>
              </a:rPr>
              <a:t>les </a:t>
            </a:r>
            <a:r>
              <a:rPr sz="1000" b="1" spc="-35" dirty="0">
                <a:solidFill>
                  <a:srgbClr val="2CA1BE"/>
                </a:solidFill>
                <a:latin typeface="Lucida Grande"/>
                <a:cs typeface="Lucida Grande"/>
              </a:rPr>
              <a:t>données </a:t>
            </a:r>
            <a:r>
              <a:rPr sz="1000" b="1" spc="-40" dirty="0">
                <a:solidFill>
                  <a:srgbClr val="2CA1BE"/>
                </a:solidFill>
                <a:latin typeface="Lucida Grande"/>
                <a:cs typeface="Lucida Grande"/>
              </a:rPr>
              <a:t>topographiques </a:t>
            </a:r>
            <a:r>
              <a:rPr sz="1000" b="1" spc="-4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(terrains, eau) et </a:t>
            </a:r>
            <a:r>
              <a:rPr sz="1000" spc="-30" dirty="0">
                <a:latin typeface="Lucida Grande"/>
                <a:cs typeface="Lucida Grande"/>
              </a:rPr>
              <a:t>l’</a:t>
            </a:r>
            <a:r>
              <a:rPr sz="1000" b="1" spc="-30" dirty="0">
                <a:solidFill>
                  <a:srgbClr val="2CA1BE"/>
                </a:solidFill>
                <a:latin typeface="Lucida Grande"/>
                <a:cs typeface="Lucida Grande"/>
              </a:rPr>
              <a:t>échelle </a:t>
            </a:r>
            <a:r>
              <a:rPr sz="1000" spc="-10" dirty="0">
                <a:latin typeface="Lucida Grande"/>
                <a:cs typeface="Lucida Grande"/>
              </a:rPr>
              <a:t>d’altitude </a:t>
            </a:r>
            <a:r>
              <a:rPr sz="1000" dirty="0">
                <a:latin typeface="Lucida Grande"/>
                <a:cs typeface="Lucida Grande"/>
              </a:rPr>
              <a:t>sur </a:t>
            </a:r>
            <a:r>
              <a:rPr sz="1000" spc="-5" dirty="0">
                <a:latin typeface="Lucida Grande"/>
                <a:cs typeface="Lucida Grande"/>
              </a:rPr>
              <a:t>la petite  carte.</a:t>
            </a:r>
            <a:endParaRPr sz="1000" dirty="0">
              <a:latin typeface="Lucida Grande"/>
              <a:cs typeface="Lucida Grande"/>
            </a:endParaRPr>
          </a:p>
          <a:p>
            <a:pPr marL="523875" marR="6350" lvl="1" indent="-256540" algn="just">
              <a:lnSpc>
                <a:spcPct val="100000"/>
              </a:lnSpc>
              <a:spcBef>
                <a:spcPts val="935"/>
              </a:spcBef>
              <a:buSzPct val="65000"/>
              <a:buFont typeface="Wingdings 3"/>
              <a:buChar char=""/>
              <a:tabLst>
                <a:tab pos="524510" algn="l"/>
              </a:tabLst>
            </a:pPr>
            <a:r>
              <a:rPr sz="1000" b="1" spc="-55" dirty="0">
                <a:solidFill>
                  <a:srgbClr val="2CA1BE"/>
                </a:solidFill>
                <a:latin typeface="Lucida Grande"/>
                <a:cs typeface="Lucida Grande"/>
              </a:rPr>
              <a:t>TERRAIN </a:t>
            </a:r>
            <a:r>
              <a:rPr sz="1000" spc="-5" dirty="0">
                <a:latin typeface="Lucida Grande"/>
                <a:cs typeface="Lucida Grande"/>
              </a:rPr>
              <a:t>: </a:t>
            </a:r>
            <a:r>
              <a:rPr sz="1000" spc="-10" dirty="0">
                <a:latin typeface="Lucida Grande"/>
                <a:cs typeface="Lucida Grande"/>
              </a:rPr>
              <a:t>Affiche </a:t>
            </a:r>
            <a:r>
              <a:rPr sz="1000" spc="-5" dirty="0">
                <a:latin typeface="Lucida Grande"/>
                <a:cs typeface="Lucida Grande"/>
              </a:rPr>
              <a:t>les </a:t>
            </a:r>
            <a:r>
              <a:rPr sz="1000" b="1" spc="-35" dirty="0">
                <a:solidFill>
                  <a:srgbClr val="2CA1BE"/>
                </a:solidFill>
                <a:latin typeface="Lucida Grande"/>
                <a:cs typeface="Lucida Grande"/>
              </a:rPr>
              <a:t>données de </a:t>
            </a:r>
            <a:r>
              <a:rPr sz="1000" b="1" spc="-45" dirty="0">
                <a:solidFill>
                  <a:srgbClr val="2CA1BE"/>
                </a:solidFill>
                <a:latin typeface="Lucida Grande"/>
                <a:cs typeface="Lucida Grande"/>
              </a:rPr>
              <a:t>sol </a:t>
            </a:r>
            <a:r>
              <a:rPr sz="1000" spc="-5" dirty="0">
                <a:latin typeface="Lucida Grande"/>
                <a:cs typeface="Lucida Grande"/>
              </a:rPr>
              <a:t>sur la petite  carte.</a:t>
            </a:r>
            <a:endParaRPr sz="1000" dirty="0">
              <a:latin typeface="Lucida Grande"/>
              <a:cs typeface="Lucida Grande"/>
            </a:endParaRPr>
          </a:p>
          <a:p>
            <a:pPr marL="523875" marR="6350" lvl="1" indent="-256540" algn="just">
              <a:lnSpc>
                <a:spcPct val="100000"/>
              </a:lnSpc>
              <a:spcBef>
                <a:spcPts val="1005"/>
              </a:spcBef>
              <a:buSzPct val="65000"/>
              <a:buFont typeface="Wingdings 3"/>
              <a:buChar char=""/>
              <a:tabLst>
                <a:tab pos="524510" algn="l"/>
              </a:tabLst>
            </a:pPr>
            <a:r>
              <a:rPr sz="1000" b="1" spc="-50" dirty="0">
                <a:solidFill>
                  <a:srgbClr val="2CA1BE"/>
                </a:solidFill>
                <a:latin typeface="Lucida Grande"/>
                <a:cs typeface="Lucida Grande"/>
              </a:rPr>
              <a:t>STRMSCP </a:t>
            </a:r>
            <a:r>
              <a:rPr sz="1000" spc="-5" dirty="0">
                <a:latin typeface="Lucida Grande"/>
                <a:cs typeface="Lucida Grande"/>
              </a:rPr>
              <a:t>: Affiche les </a:t>
            </a:r>
            <a:r>
              <a:rPr sz="1000" dirty="0">
                <a:latin typeface="Lucida Grande"/>
                <a:cs typeface="Lucida Grande"/>
              </a:rPr>
              <a:t>données </a:t>
            </a:r>
            <a:r>
              <a:rPr sz="1000" spc="-5" dirty="0">
                <a:latin typeface="Lucida Grande"/>
                <a:cs typeface="Lucida Grande"/>
              </a:rPr>
              <a:t>du </a:t>
            </a:r>
            <a:r>
              <a:rPr sz="1000" b="1" spc="-40" dirty="0">
                <a:solidFill>
                  <a:srgbClr val="2CA1BE"/>
                </a:solidFill>
                <a:latin typeface="Lucida Grande"/>
                <a:cs typeface="Lucida Grande"/>
              </a:rPr>
              <a:t>stormscope </a:t>
            </a:r>
            <a:r>
              <a:rPr sz="1000" spc="-5" dirty="0">
                <a:latin typeface="Lucida Grande"/>
                <a:cs typeface="Lucida Grande"/>
              </a:rPr>
              <a:t>sur  la petite carte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20" dirty="0">
                <a:latin typeface="Lucida Grande"/>
                <a:cs typeface="Lucida Grande"/>
              </a:rPr>
              <a:t>(</a:t>
            </a:r>
            <a:r>
              <a:rPr sz="1000" b="1" spc="-20" dirty="0">
                <a:solidFill>
                  <a:srgbClr val="FF0000"/>
                </a:solidFill>
                <a:latin typeface="Lucida Grande"/>
                <a:cs typeface="Lucida Grande"/>
              </a:rPr>
              <a:t>option</a:t>
            </a:r>
            <a:r>
              <a:rPr sz="1000" spc="-20" dirty="0">
                <a:latin typeface="Lucida Grande"/>
                <a:cs typeface="Lucida Grande"/>
              </a:rPr>
              <a:t>).</a:t>
            </a:r>
            <a:endParaRPr sz="1000" dirty="0">
              <a:latin typeface="Lucida Grande"/>
              <a:cs typeface="Lucida Grande"/>
            </a:endParaRPr>
          </a:p>
          <a:p>
            <a:pPr marL="523875" marR="5080" lvl="1" indent="-256540" algn="just">
              <a:lnSpc>
                <a:spcPct val="100000"/>
              </a:lnSpc>
              <a:spcBef>
                <a:spcPts val="1000"/>
              </a:spcBef>
              <a:buSzPct val="65000"/>
              <a:buFont typeface="Wingdings 3"/>
              <a:buChar char=""/>
              <a:tabLst>
                <a:tab pos="524510" algn="l"/>
              </a:tabLst>
            </a:pPr>
            <a:r>
              <a:rPr sz="1000" b="1" spc="-55" dirty="0">
                <a:solidFill>
                  <a:srgbClr val="2CA1BE"/>
                </a:solidFill>
                <a:latin typeface="Lucida Grande"/>
                <a:cs typeface="Lucida Grande"/>
              </a:rPr>
              <a:t>PRECIP/NEXRAD </a:t>
            </a:r>
            <a:r>
              <a:rPr sz="1000" spc="-5" dirty="0">
                <a:latin typeface="Lucida Grande"/>
                <a:cs typeface="Lucida Grande"/>
              </a:rPr>
              <a:t>: </a:t>
            </a:r>
            <a:r>
              <a:rPr sz="1000" spc="-10" dirty="0">
                <a:latin typeface="Lucida Grande"/>
                <a:cs typeface="Lucida Grande"/>
              </a:rPr>
              <a:t>Affiche </a:t>
            </a:r>
            <a:r>
              <a:rPr sz="1000" spc="-5" dirty="0">
                <a:latin typeface="Lucida Grande"/>
                <a:cs typeface="Lucida Grande"/>
              </a:rPr>
              <a:t>les données </a:t>
            </a:r>
            <a:r>
              <a:rPr sz="1000" dirty="0">
                <a:latin typeface="Lucida Grande"/>
                <a:cs typeface="Lucida Grande"/>
              </a:rPr>
              <a:t>de </a:t>
            </a:r>
            <a:r>
              <a:rPr sz="1000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spc="-40" dirty="0">
                <a:solidFill>
                  <a:srgbClr val="2CA1BE"/>
                </a:solidFill>
                <a:latin typeface="Lucida Grande"/>
                <a:cs typeface="Lucida Grande"/>
              </a:rPr>
              <a:t>précipitations </a:t>
            </a:r>
            <a:r>
              <a:rPr sz="1000" b="1" spc="-35" dirty="0">
                <a:solidFill>
                  <a:srgbClr val="2CA1BE"/>
                </a:solidFill>
                <a:latin typeface="Lucida Grande"/>
                <a:cs typeface="Lucida Grande"/>
              </a:rPr>
              <a:t>météos </a:t>
            </a:r>
            <a:r>
              <a:rPr sz="1000" spc="-5" dirty="0">
                <a:latin typeface="Lucida Grande"/>
                <a:cs typeface="Lucida Grande"/>
              </a:rPr>
              <a:t>sur la petite carte</a:t>
            </a:r>
            <a:r>
              <a:rPr sz="1000" spc="75" dirty="0">
                <a:latin typeface="Lucida Grande"/>
                <a:cs typeface="Lucida Grande"/>
              </a:rPr>
              <a:t> </a:t>
            </a:r>
            <a:r>
              <a:rPr sz="1000" spc="-25" dirty="0">
                <a:latin typeface="Lucida Grande"/>
                <a:cs typeface="Lucida Grande"/>
              </a:rPr>
              <a:t>(</a:t>
            </a:r>
            <a:r>
              <a:rPr sz="1000" b="1" spc="-25" dirty="0">
                <a:solidFill>
                  <a:srgbClr val="FF0000"/>
                </a:solidFill>
                <a:latin typeface="Lucida Grande"/>
                <a:cs typeface="Lucida Grande"/>
              </a:rPr>
              <a:t>option</a:t>
            </a:r>
            <a:r>
              <a:rPr sz="1000" spc="-25" dirty="0">
                <a:latin typeface="Lucida Grande"/>
                <a:cs typeface="Lucida Grande"/>
              </a:rPr>
              <a:t>).</a:t>
            </a:r>
            <a:endParaRPr sz="1000" dirty="0">
              <a:latin typeface="Lucida Grande"/>
              <a:cs typeface="Lucida Grande"/>
            </a:endParaRPr>
          </a:p>
          <a:p>
            <a:pPr marL="523875" lvl="1" indent="-256540">
              <a:lnSpc>
                <a:spcPct val="100000"/>
              </a:lnSpc>
              <a:spcBef>
                <a:spcPts val="1005"/>
              </a:spcBef>
              <a:buSzPct val="65000"/>
              <a:buFont typeface="Wingdings 3"/>
              <a:buChar char=""/>
              <a:tabLst>
                <a:tab pos="523875" algn="l"/>
                <a:tab pos="524510" algn="l"/>
              </a:tabLst>
            </a:pPr>
            <a:r>
              <a:rPr sz="1000" b="1" spc="-45" dirty="0">
                <a:solidFill>
                  <a:srgbClr val="2CA1BE"/>
                </a:solidFill>
                <a:latin typeface="Lucida Grande"/>
                <a:cs typeface="Lucida Grande"/>
              </a:rPr>
              <a:t>DL  LTNG/XM </a:t>
            </a:r>
            <a:r>
              <a:rPr sz="1000" b="1" spc="23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spc="-45" dirty="0">
                <a:solidFill>
                  <a:srgbClr val="2CA1BE"/>
                </a:solidFill>
                <a:latin typeface="Lucida Grande"/>
                <a:cs typeface="Lucida Grande"/>
              </a:rPr>
              <a:t>LTNG  </a:t>
            </a:r>
            <a:r>
              <a:rPr sz="1000" spc="-5" dirty="0">
                <a:latin typeface="Lucida Grande"/>
                <a:cs typeface="Lucida Grande"/>
              </a:rPr>
              <a:t>:  Affiche  </a:t>
            </a:r>
            <a:r>
              <a:rPr sz="1000" spc="-10" dirty="0">
                <a:latin typeface="Lucida Grande"/>
                <a:cs typeface="Lucida Grande"/>
              </a:rPr>
              <a:t>les  </a:t>
            </a:r>
            <a:r>
              <a:rPr sz="1000" b="1" spc="-40" dirty="0">
                <a:solidFill>
                  <a:srgbClr val="2CA1BE"/>
                </a:solidFill>
                <a:latin typeface="Lucida Grande"/>
                <a:cs typeface="Lucida Grande"/>
              </a:rPr>
              <a:t>éclairs  </a:t>
            </a:r>
            <a:r>
              <a:rPr sz="1000" spc="-5" dirty="0">
                <a:latin typeface="Lucida Grande"/>
                <a:cs typeface="Lucida Grande"/>
              </a:rPr>
              <a:t>sur  </a:t>
            </a:r>
            <a:r>
              <a:rPr sz="1000" spc="8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la</a:t>
            </a:r>
            <a:endParaRPr sz="1000" dirty="0">
              <a:latin typeface="Lucida Grande"/>
              <a:cs typeface="Lucida Grande"/>
            </a:endParaRPr>
          </a:p>
          <a:p>
            <a:pPr marL="523875">
              <a:lnSpc>
                <a:spcPct val="100000"/>
              </a:lnSpc>
            </a:pPr>
            <a:r>
              <a:rPr sz="1000" spc="-5" dirty="0">
                <a:latin typeface="Lucida Grande"/>
                <a:cs typeface="Lucida Grande"/>
              </a:rPr>
              <a:t>petite carte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20" dirty="0">
                <a:latin typeface="Lucida Grande"/>
                <a:cs typeface="Lucida Grande"/>
              </a:rPr>
              <a:t>(</a:t>
            </a:r>
            <a:r>
              <a:rPr sz="1000" b="1" spc="-20" dirty="0">
                <a:solidFill>
                  <a:srgbClr val="FF0000"/>
                </a:solidFill>
                <a:latin typeface="Lucida Grande"/>
                <a:cs typeface="Lucida Grande"/>
              </a:rPr>
              <a:t>option</a:t>
            </a:r>
            <a:r>
              <a:rPr sz="1000" spc="-20" dirty="0">
                <a:latin typeface="Lucida Grande"/>
                <a:cs typeface="Lucida Grande"/>
              </a:rPr>
              <a:t>).</a:t>
            </a:r>
            <a:endParaRPr sz="1000" dirty="0">
              <a:latin typeface="Lucida Grande"/>
              <a:cs typeface="Lucida Grande"/>
            </a:endParaRPr>
          </a:p>
          <a:p>
            <a:pPr marL="523875" marR="6350" lvl="1" indent="-256540" algn="just">
              <a:lnSpc>
                <a:spcPct val="100000"/>
              </a:lnSpc>
              <a:spcBef>
                <a:spcPts val="1000"/>
              </a:spcBef>
              <a:buSzPct val="65000"/>
              <a:buFont typeface="Wingdings 3"/>
              <a:buChar char=""/>
              <a:tabLst>
                <a:tab pos="524510" algn="l"/>
              </a:tabLst>
            </a:pPr>
            <a:r>
              <a:rPr sz="1000" b="1" spc="-55" dirty="0">
                <a:solidFill>
                  <a:srgbClr val="2CA1BE"/>
                </a:solidFill>
                <a:latin typeface="Lucida Grande"/>
                <a:cs typeface="Lucida Grande"/>
              </a:rPr>
              <a:t>METAR </a:t>
            </a:r>
            <a:r>
              <a:rPr sz="1000" spc="-5" dirty="0">
                <a:latin typeface="Lucida Grande"/>
                <a:cs typeface="Lucida Grande"/>
              </a:rPr>
              <a:t>: Affiche </a:t>
            </a:r>
            <a:r>
              <a:rPr sz="1000" spc="-10" dirty="0">
                <a:latin typeface="Lucida Grande"/>
                <a:cs typeface="Lucida Grande"/>
              </a:rPr>
              <a:t>les </a:t>
            </a:r>
            <a:r>
              <a:rPr sz="1000" b="1" spc="-55" dirty="0">
                <a:solidFill>
                  <a:srgbClr val="2CA1BE"/>
                </a:solidFill>
                <a:latin typeface="Lucida Grande"/>
                <a:cs typeface="Lucida Grande"/>
              </a:rPr>
              <a:t>METAR </a:t>
            </a:r>
            <a:r>
              <a:rPr sz="1000" spc="-5" dirty="0">
                <a:latin typeface="Lucida Grande"/>
                <a:cs typeface="Lucida Grande"/>
              </a:rPr>
              <a:t>sur les aéroports  affichés sur la petite carte</a:t>
            </a:r>
            <a:r>
              <a:rPr sz="1000" spc="25" dirty="0">
                <a:latin typeface="Lucida Grande"/>
                <a:cs typeface="Lucida Grande"/>
              </a:rPr>
              <a:t> </a:t>
            </a:r>
            <a:r>
              <a:rPr sz="1000" spc="-20" dirty="0">
                <a:latin typeface="Lucida Grande"/>
                <a:cs typeface="Lucida Grande"/>
              </a:rPr>
              <a:t>(</a:t>
            </a:r>
            <a:r>
              <a:rPr sz="1000" b="1" spc="-20" dirty="0">
                <a:solidFill>
                  <a:srgbClr val="FF0000"/>
                </a:solidFill>
                <a:latin typeface="Lucida Grande"/>
                <a:cs typeface="Lucida Grande"/>
              </a:rPr>
              <a:t>option</a:t>
            </a:r>
            <a:r>
              <a:rPr sz="1000" spc="-20" dirty="0">
                <a:latin typeface="Lucida Grande"/>
                <a:cs typeface="Lucida Grande"/>
              </a:rPr>
              <a:t>).</a:t>
            </a:r>
            <a:endParaRPr sz="1000" dirty="0">
              <a:latin typeface="Lucida Grande"/>
              <a:cs typeface="Lucida Grande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9" name="object 9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998976" y="1580388"/>
            <a:ext cx="5073650" cy="1793875"/>
            <a:chOff x="3998976" y="1580388"/>
            <a:chExt cx="5073650" cy="1793875"/>
          </a:xfrm>
        </p:grpSpPr>
        <p:sp>
          <p:nvSpPr>
            <p:cNvPr id="12" name="object 12"/>
            <p:cNvSpPr/>
            <p:nvPr/>
          </p:nvSpPr>
          <p:spPr>
            <a:xfrm>
              <a:off x="3998976" y="1580388"/>
              <a:ext cx="5073396" cy="17937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939284" y="2782824"/>
              <a:ext cx="446532" cy="50596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011674" y="2817113"/>
              <a:ext cx="302260" cy="361315"/>
            </a:xfrm>
            <a:custGeom>
              <a:avLst/>
              <a:gdLst/>
              <a:ahLst/>
              <a:cxnLst/>
              <a:rect l="l" t="t" r="r" b="b"/>
              <a:pathLst>
                <a:path w="302260" h="361314">
                  <a:moveTo>
                    <a:pt x="0" y="361188"/>
                  </a:moveTo>
                  <a:lnTo>
                    <a:pt x="301751" y="361188"/>
                  </a:lnTo>
                  <a:lnTo>
                    <a:pt x="301751" y="0"/>
                  </a:lnTo>
                  <a:lnTo>
                    <a:pt x="0" y="0"/>
                  </a:lnTo>
                  <a:lnTo>
                    <a:pt x="0" y="361188"/>
                  </a:lnTo>
                  <a:close/>
                </a:path>
              </a:pathLst>
            </a:custGeom>
            <a:ln w="38100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716780" y="1937004"/>
              <a:ext cx="891539" cy="91592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789170" y="1971294"/>
              <a:ext cx="746760" cy="771525"/>
            </a:xfrm>
            <a:custGeom>
              <a:avLst/>
              <a:gdLst/>
              <a:ahLst/>
              <a:cxnLst/>
              <a:rect l="l" t="t" r="r" b="b"/>
              <a:pathLst>
                <a:path w="746760" h="771525">
                  <a:moveTo>
                    <a:pt x="0" y="771143"/>
                  </a:moveTo>
                  <a:lnTo>
                    <a:pt x="746760" y="771143"/>
                  </a:lnTo>
                  <a:lnTo>
                    <a:pt x="746760" y="0"/>
                  </a:lnTo>
                  <a:lnTo>
                    <a:pt x="0" y="0"/>
                  </a:lnTo>
                  <a:lnTo>
                    <a:pt x="0" y="771143"/>
                  </a:lnTo>
                  <a:close/>
                </a:path>
              </a:pathLst>
            </a:custGeom>
            <a:ln w="38100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7900034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114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PRIMARY </a:t>
            </a:r>
            <a:r>
              <a:rPr sz="2100" b="1" u="heavy" spc="-9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FLIGHT </a:t>
            </a:r>
            <a:r>
              <a:rPr sz="2100" b="1" u="heavy" spc="-10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DISPLAY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5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L’interface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logicielle du </a:t>
            </a:r>
            <a:r>
              <a:rPr sz="2100" b="1" u="heavy" spc="-9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PFD</a:t>
            </a:r>
            <a:r>
              <a:rPr sz="2100" b="1" u="heavy" spc="-3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(2/2)</a:t>
            </a:r>
            <a:endParaRPr sz="2100">
              <a:latin typeface="Lucida Grande"/>
              <a:cs typeface="Lucida Grande"/>
            </a:endParaRPr>
          </a:p>
        </p:txBody>
      </p:sp>
      <p:sp>
        <p:nvSpPr>
          <p:cNvPr id="25" name="object 7">
            <a:extLst>
              <a:ext uri="{FF2B5EF4-FFF2-40B4-BE49-F238E27FC236}">
                <a16:creationId xmlns:a16="http://schemas.microsoft.com/office/drawing/2014/main" id="{9D499928-CB17-9641-863E-859086D2FD0C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</a:t>
            </a:r>
            <a:r>
              <a:rPr sz="1000" b="1" u="sng" spc="-5" dirty="0">
                <a:solidFill>
                  <a:srgbClr val="2CA1BE"/>
                </a:solidFill>
                <a:latin typeface="Lucida Grande"/>
                <a:cs typeface="Lucida Grande"/>
              </a:rPr>
              <a:t>[I]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5" dirty="0">
                <a:solidFill>
                  <a:srgbClr val="2CA1BE"/>
                </a:solidFill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III</a:t>
            </a:r>
            <a:r>
              <a:rPr sz="1000" spc="-10" dirty="0">
                <a:latin typeface="Lucida Grande"/>
                <a:cs typeface="Lucida Grande"/>
              </a:rPr>
              <a:t>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3998976" y="1580388"/>
            <a:ext cx="5073650" cy="1793875"/>
            <a:chOff x="3998976" y="1580388"/>
            <a:chExt cx="5073650" cy="1793875"/>
          </a:xfrm>
        </p:grpSpPr>
        <p:sp>
          <p:nvSpPr>
            <p:cNvPr id="6" name="object 6"/>
            <p:cNvSpPr/>
            <p:nvPr/>
          </p:nvSpPr>
          <p:spPr>
            <a:xfrm>
              <a:off x="3998976" y="1580388"/>
              <a:ext cx="5073396" cy="17937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202680" y="2773680"/>
              <a:ext cx="359664" cy="50596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275070" y="2807970"/>
              <a:ext cx="215265" cy="361315"/>
            </a:xfrm>
            <a:custGeom>
              <a:avLst/>
              <a:gdLst/>
              <a:ahLst/>
              <a:cxnLst/>
              <a:rect l="l" t="t" r="r" b="b"/>
              <a:pathLst>
                <a:path w="215264" h="361314">
                  <a:moveTo>
                    <a:pt x="0" y="361188"/>
                  </a:moveTo>
                  <a:lnTo>
                    <a:pt x="214884" y="361188"/>
                  </a:lnTo>
                  <a:lnTo>
                    <a:pt x="214884" y="0"/>
                  </a:lnTo>
                  <a:lnTo>
                    <a:pt x="0" y="0"/>
                  </a:lnTo>
                  <a:lnTo>
                    <a:pt x="0" y="361188"/>
                  </a:lnTo>
                  <a:close/>
                </a:path>
              </a:pathLst>
            </a:custGeom>
            <a:ln w="38100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12268" y="1546986"/>
            <a:ext cx="3661410" cy="18649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8605" marR="7620" indent="-256540" algn="just">
              <a:lnSpc>
                <a:spcPct val="100000"/>
              </a:lnSpc>
              <a:spcBef>
                <a:spcPts val="95"/>
              </a:spcBef>
              <a:buSzPct val="65384"/>
              <a:buFont typeface="Wingdings 3"/>
              <a:buChar char=""/>
              <a:tabLst>
                <a:tab pos="269240" algn="l"/>
              </a:tabLst>
            </a:pPr>
            <a:r>
              <a:rPr sz="1300" b="1" spc="-60" dirty="0">
                <a:solidFill>
                  <a:srgbClr val="2CA1BE"/>
                </a:solidFill>
                <a:latin typeface="Lucida Grande"/>
                <a:cs typeface="Lucida Grande"/>
              </a:rPr>
              <a:t>OBS </a:t>
            </a:r>
            <a:r>
              <a:rPr sz="1300" spc="-5" dirty="0">
                <a:latin typeface="Lucida Grande"/>
                <a:cs typeface="Lucida Grande"/>
              </a:rPr>
              <a:t>: Sélectionner le mode </a:t>
            </a:r>
            <a:r>
              <a:rPr sz="1300" b="1" spc="-60" dirty="0">
                <a:solidFill>
                  <a:srgbClr val="2CA1BE"/>
                </a:solidFill>
                <a:latin typeface="Lucida Grande"/>
                <a:cs typeface="Lucida Grande"/>
              </a:rPr>
              <a:t>OBS </a:t>
            </a:r>
            <a:r>
              <a:rPr sz="1300" spc="-5" dirty="0">
                <a:latin typeface="Lucida Grande"/>
                <a:cs typeface="Lucida Grande"/>
              </a:rPr>
              <a:t>lorsqu’un  waypoint GPS est </a:t>
            </a:r>
            <a:r>
              <a:rPr sz="1300" spc="-10" dirty="0">
                <a:latin typeface="Lucida Grande"/>
                <a:cs typeface="Lucida Grande"/>
              </a:rPr>
              <a:t>actif </a:t>
            </a:r>
            <a:r>
              <a:rPr sz="1300" spc="-5" dirty="0">
                <a:latin typeface="Lucida Grande"/>
                <a:cs typeface="Lucida Grande"/>
              </a:rPr>
              <a:t>dans le </a:t>
            </a:r>
            <a:r>
              <a:rPr sz="1300" spc="-10" dirty="0">
                <a:latin typeface="Lucida Grande"/>
                <a:cs typeface="Lucida Grande"/>
              </a:rPr>
              <a:t>plan </a:t>
            </a:r>
            <a:r>
              <a:rPr sz="1300" spc="-5" dirty="0">
                <a:latin typeface="Lucida Grande"/>
                <a:cs typeface="Lucida Grande"/>
              </a:rPr>
              <a:t>de vol  afin de </a:t>
            </a:r>
            <a:r>
              <a:rPr sz="1300" spc="-10" dirty="0">
                <a:latin typeface="Lucida Grande"/>
                <a:cs typeface="Lucida Grande"/>
              </a:rPr>
              <a:t>créer </a:t>
            </a:r>
            <a:r>
              <a:rPr sz="1300" spc="-5" dirty="0">
                <a:latin typeface="Lucida Grande"/>
                <a:cs typeface="Lucida Grande"/>
              </a:rPr>
              <a:t>un </a:t>
            </a:r>
            <a:r>
              <a:rPr sz="1300" b="1" spc="-50" dirty="0">
                <a:solidFill>
                  <a:srgbClr val="2CA1BE"/>
                </a:solidFill>
                <a:latin typeface="Lucida Grande"/>
                <a:cs typeface="Lucida Grande"/>
              </a:rPr>
              <a:t>radial</a:t>
            </a:r>
            <a:r>
              <a:rPr sz="1300" b="1" spc="1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300" b="1" spc="-45" dirty="0">
                <a:solidFill>
                  <a:srgbClr val="2CA1BE"/>
                </a:solidFill>
                <a:latin typeface="Lucida Grande"/>
                <a:cs typeface="Lucida Grande"/>
              </a:rPr>
              <a:t>virtuel</a:t>
            </a:r>
            <a:r>
              <a:rPr sz="1300" spc="-45" dirty="0">
                <a:latin typeface="Lucida Grande"/>
                <a:cs typeface="Lucida Grande"/>
              </a:rPr>
              <a:t>.</a:t>
            </a:r>
            <a:endParaRPr sz="1300">
              <a:latin typeface="Lucida Grande"/>
              <a:cs typeface="Lucida Grande"/>
            </a:endParaRPr>
          </a:p>
          <a:p>
            <a:pPr>
              <a:lnSpc>
                <a:spcPct val="100000"/>
              </a:lnSpc>
              <a:buClr>
                <a:srgbClr val="2CA1BE"/>
              </a:buClr>
              <a:buFont typeface="Wingdings 3"/>
              <a:buChar char=""/>
            </a:pPr>
            <a:endParaRPr sz="1700">
              <a:latin typeface="Lucida Grande"/>
              <a:cs typeface="Lucida Grande"/>
            </a:endParaRPr>
          </a:p>
          <a:p>
            <a:pPr marL="268605" marR="5080" indent="-256540" algn="just">
              <a:lnSpc>
                <a:spcPct val="100000"/>
              </a:lnSpc>
              <a:spcBef>
                <a:spcPts val="5"/>
              </a:spcBef>
              <a:buSzPct val="65384"/>
              <a:buFont typeface="Wingdings 3"/>
              <a:buChar char=""/>
              <a:tabLst>
                <a:tab pos="269240" algn="l"/>
              </a:tabLst>
            </a:pPr>
            <a:r>
              <a:rPr sz="1300" b="1" spc="-50" dirty="0">
                <a:solidFill>
                  <a:srgbClr val="2CA1BE"/>
                </a:solidFill>
                <a:latin typeface="Lucida Grande"/>
                <a:cs typeface="Lucida Grande"/>
              </a:rPr>
              <a:t>CDI </a:t>
            </a:r>
            <a:r>
              <a:rPr sz="1300" spc="-5" dirty="0">
                <a:latin typeface="Lucida Grande"/>
                <a:cs typeface="Lucida Grande"/>
              </a:rPr>
              <a:t>: Permet de </a:t>
            </a:r>
            <a:r>
              <a:rPr sz="1300" b="1" spc="-45" dirty="0">
                <a:solidFill>
                  <a:srgbClr val="2CA1BE"/>
                </a:solidFill>
                <a:latin typeface="Lucida Grande"/>
                <a:cs typeface="Lucida Grande"/>
              </a:rPr>
              <a:t>changer </a:t>
            </a:r>
            <a:r>
              <a:rPr sz="1300" b="1" spc="-55" dirty="0">
                <a:solidFill>
                  <a:srgbClr val="2CA1BE"/>
                </a:solidFill>
                <a:latin typeface="Lucida Grande"/>
                <a:cs typeface="Lucida Grande"/>
              </a:rPr>
              <a:t>la </a:t>
            </a:r>
            <a:r>
              <a:rPr sz="1300" b="1" spc="-50" dirty="0">
                <a:solidFill>
                  <a:srgbClr val="2CA1BE"/>
                </a:solidFill>
                <a:latin typeface="Lucida Grande"/>
                <a:cs typeface="Lucida Grande"/>
              </a:rPr>
              <a:t>source </a:t>
            </a:r>
            <a:r>
              <a:rPr sz="1300" b="1" spc="-35" dirty="0">
                <a:solidFill>
                  <a:srgbClr val="2CA1BE"/>
                </a:solidFill>
                <a:latin typeface="Lucida Grande"/>
                <a:cs typeface="Lucida Grande"/>
              </a:rPr>
              <a:t>de  </a:t>
            </a:r>
            <a:r>
              <a:rPr sz="1300" b="1" spc="-55" dirty="0">
                <a:solidFill>
                  <a:srgbClr val="2CA1BE"/>
                </a:solidFill>
                <a:latin typeface="Lucida Grande"/>
                <a:cs typeface="Lucida Grande"/>
              </a:rPr>
              <a:t>navigation </a:t>
            </a:r>
            <a:r>
              <a:rPr sz="1300" spc="-5" dirty="0">
                <a:latin typeface="Lucida Grande"/>
                <a:cs typeface="Lucida Grande"/>
              </a:rPr>
              <a:t>en </a:t>
            </a:r>
            <a:r>
              <a:rPr sz="1300" spc="-10" dirty="0">
                <a:latin typeface="Lucida Grande"/>
                <a:cs typeface="Lucida Grande"/>
              </a:rPr>
              <a:t>basculant des </a:t>
            </a:r>
            <a:r>
              <a:rPr sz="1300" spc="-5" dirty="0">
                <a:latin typeface="Lucida Grande"/>
                <a:cs typeface="Lucida Grande"/>
              </a:rPr>
              <a:t>modes </a:t>
            </a:r>
            <a:r>
              <a:rPr sz="1300" b="1" spc="-50" dirty="0">
                <a:solidFill>
                  <a:srgbClr val="2CA1BE"/>
                </a:solidFill>
                <a:latin typeface="Lucida Grande"/>
                <a:cs typeface="Lucida Grande"/>
              </a:rPr>
              <a:t>GPS </a:t>
            </a:r>
            <a:r>
              <a:rPr sz="1300" b="1" spc="-50" dirty="0">
                <a:latin typeface="Lucida Grande"/>
                <a:cs typeface="Lucida Grande"/>
              </a:rPr>
              <a:t> </a:t>
            </a:r>
            <a:r>
              <a:rPr sz="1300" spc="-5" dirty="0">
                <a:latin typeface="Lucida Grande"/>
                <a:cs typeface="Lucida Grande"/>
              </a:rPr>
              <a:t>(1 barre couleur magenta), au </a:t>
            </a:r>
            <a:r>
              <a:rPr sz="1300" spc="-10" dirty="0">
                <a:latin typeface="Lucida Grande"/>
                <a:cs typeface="Lucida Grande"/>
              </a:rPr>
              <a:t>mode </a:t>
            </a:r>
            <a:r>
              <a:rPr sz="1300" b="1" spc="-50" dirty="0">
                <a:solidFill>
                  <a:srgbClr val="2CA1BE"/>
                </a:solidFill>
                <a:latin typeface="Lucida Grande"/>
                <a:cs typeface="Lucida Grande"/>
              </a:rPr>
              <a:t>LOC </a:t>
            </a:r>
            <a:r>
              <a:rPr sz="1300" b="1" spc="-50" dirty="0">
                <a:latin typeface="Lucida Grande"/>
                <a:cs typeface="Lucida Grande"/>
              </a:rPr>
              <a:t> </a:t>
            </a:r>
            <a:r>
              <a:rPr sz="1300" spc="-5" dirty="0">
                <a:latin typeface="Lucida Grande"/>
                <a:cs typeface="Lucida Grande"/>
              </a:rPr>
              <a:t>(1 barre couleur verte), </a:t>
            </a:r>
            <a:r>
              <a:rPr sz="1300" spc="-10" dirty="0">
                <a:latin typeface="Lucida Grande"/>
                <a:cs typeface="Lucida Grande"/>
              </a:rPr>
              <a:t>puis </a:t>
            </a:r>
            <a:r>
              <a:rPr sz="1300" b="1" spc="-65" dirty="0">
                <a:solidFill>
                  <a:srgbClr val="2CA1BE"/>
                </a:solidFill>
                <a:latin typeface="Lucida Grande"/>
                <a:cs typeface="Lucida Grande"/>
              </a:rPr>
              <a:t>VOR </a:t>
            </a:r>
            <a:r>
              <a:rPr sz="1300" spc="-5" dirty="0">
                <a:latin typeface="Lucida Grande"/>
                <a:cs typeface="Lucida Grande"/>
              </a:rPr>
              <a:t>(2  </a:t>
            </a:r>
            <a:r>
              <a:rPr sz="1300" spc="-10" dirty="0">
                <a:latin typeface="Lucida Grande"/>
                <a:cs typeface="Lucida Grande"/>
              </a:rPr>
              <a:t>barres </a:t>
            </a:r>
            <a:r>
              <a:rPr sz="1300" spc="-5" dirty="0">
                <a:latin typeface="Lucida Grande"/>
                <a:cs typeface="Lucida Grande"/>
              </a:rPr>
              <a:t>couleur verte)</a:t>
            </a:r>
            <a:r>
              <a:rPr sz="1300" spc="85" dirty="0">
                <a:latin typeface="Lucida Grande"/>
                <a:cs typeface="Lucida Grande"/>
              </a:rPr>
              <a:t> </a:t>
            </a:r>
            <a:r>
              <a:rPr sz="1300" spc="-5" dirty="0">
                <a:latin typeface="Lucida Grande"/>
                <a:cs typeface="Lucida Grande"/>
              </a:rPr>
              <a:t>.</a:t>
            </a:r>
            <a:endParaRPr sz="1300">
              <a:latin typeface="Lucida Grande"/>
              <a:cs typeface="Lucida Grande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998976" y="3534155"/>
            <a:ext cx="4959985" cy="1906905"/>
            <a:chOff x="3998976" y="3534155"/>
            <a:chExt cx="4959985" cy="1906905"/>
          </a:xfrm>
        </p:grpSpPr>
        <p:sp>
          <p:nvSpPr>
            <p:cNvPr id="11" name="object 11"/>
            <p:cNvSpPr/>
            <p:nvPr/>
          </p:nvSpPr>
          <p:spPr>
            <a:xfrm>
              <a:off x="3998976" y="3534155"/>
              <a:ext cx="4959439" cy="190649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025896" y="3646931"/>
              <a:ext cx="536448" cy="28956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098286" y="3681221"/>
              <a:ext cx="391795" cy="144780"/>
            </a:xfrm>
            <a:custGeom>
              <a:avLst/>
              <a:gdLst/>
              <a:ahLst/>
              <a:cxnLst/>
              <a:rect l="l" t="t" r="r" b="b"/>
              <a:pathLst>
                <a:path w="391795" h="144779">
                  <a:moveTo>
                    <a:pt x="0" y="144779"/>
                  </a:moveTo>
                  <a:lnTo>
                    <a:pt x="391667" y="144779"/>
                  </a:lnTo>
                  <a:lnTo>
                    <a:pt x="391667" y="0"/>
                  </a:lnTo>
                  <a:lnTo>
                    <a:pt x="0" y="0"/>
                  </a:lnTo>
                  <a:lnTo>
                    <a:pt x="0" y="144779"/>
                  </a:lnTo>
                  <a:close/>
                </a:path>
              </a:pathLst>
            </a:custGeom>
            <a:ln w="38100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323088" y="3619500"/>
            <a:ext cx="3236171" cy="20558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7900034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114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PRIMARY </a:t>
            </a:r>
            <a:r>
              <a:rPr sz="2100" b="1" u="heavy" spc="-9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FLIGHT </a:t>
            </a:r>
            <a:r>
              <a:rPr sz="2100" b="1" u="heavy" spc="-10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DISPLAY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5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L’interface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logicielle du </a:t>
            </a:r>
            <a:r>
              <a:rPr sz="2100" b="1" u="heavy" spc="-9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PFD</a:t>
            </a:r>
            <a:r>
              <a:rPr sz="2100" b="1" u="heavy" spc="-3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(2/2)</a:t>
            </a:r>
            <a:endParaRPr sz="2100">
              <a:latin typeface="Lucida Grande"/>
              <a:cs typeface="Lucida Grande"/>
            </a:endParaRPr>
          </a:p>
        </p:txBody>
      </p:sp>
      <p:sp>
        <p:nvSpPr>
          <p:cNvPr id="22" name="object 7">
            <a:extLst>
              <a:ext uri="{FF2B5EF4-FFF2-40B4-BE49-F238E27FC236}">
                <a16:creationId xmlns:a16="http://schemas.microsoft.com/office/drawing/2014/main" id="{36245FAB-A334-F04C-857F-73F1F600899F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</a:t>
            </a:r>
            <a:r>
              <a:rPr sz="1000" b="1" u="sng" spc="-5" dirty="0">
                <a:solidFill>
                  <a:srgbClr val="2CA1BE"/>
                </a:solidFill>
                <a:latin typeface="Lucida Grande"/>
                <a:cs typeface="Lucida Grande"/>
              </a:rPr>
              <a:t>[I]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5" dirty="0">
                <a:solidFill>
                  <a:srgbClr val="2CA1BE"/>
                </a:solidFill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III</a:t>
            </a:r>
            <a:r>
              <a:rPr sz="1000" spc="-10" dirty="0">
                <a:latin typeface="Lucida Grande"/>
                <a:cs typeface="Lucida Grande"/>
              </a:rPr>
              <a:t>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3998976" y="1580388"/>
            <a:ext cx="5073650" cy="1793875"/>
            <a:chOff x="3998976" y="1580388"/>
            <a:chExt cx="5073650" cy="1793875"/>
          </a:xfrm>
        </p:grpSpPr>
        <p:sp>
          <p:nvSpPr>
            <p:cNvPr id="6" name="object 6"/>
            <p:cNvSpPr/>
            <p:nvPr/>
          </p:nvSpPr>
          <p:spPr>
            <a:xfrm>
              <a:off x="3998976" y="1580388"/>
              <a:ext cx="5073396" cy="17937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472427" y="2798063"/>
              <a:ext cx="405383" cy="50596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544818" y="2832354"/>
              <a:ext cx="260985" cy="361315"/>
            </a:xfrm>
            <a:custGeom>
              <a:avLst/>
              <a:gdLst/>
              <a:ahLst/>
              <a:cxnLst/>
              <a:rect l="l" t="t" r="r" b="b"/>
              <a:pathLst>
                <a:path w="260984" h="361314">
                  <a:moveTo>
                    <a:pt x="0" y="361188"/>
                  </a:moveTo>
                  <a:lnTo>
                    <a:pt x="260603" y="361188"/>
                  </a:lnTo>
                  <a:lnTo>
                    <a:pt x="260603" y="0"/>
                  </a:lnTo>
                  <a:lnTo>
                    <a:pt x="0" y="0"/>
                  </a:lnTo>
                  <a:lnTo>
                    <a:pt x="0" y="361188"/>
                  </a:lnTo>
                  <a:close/>
                </a:path>
              </a:pathLst>
            </a:custGeom>
            <a:ln w="38100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36108" y="2263140"/>
              <a:ext cx="504443" cy="48463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08498" y="2297430"/>
              <a:ext cx="360045" cy="340360"/>
            </a:xfrm>
            <a:custGeom>
              <a:avLst/>
              <a:gdLst/>
              <a:ahLst/>
              <a:cxnLst/>
              <a:rect l="l" t="t" r="r" b="b"/>
              <a:pathLst>
                <a:path w="360045" h="340360">
                  <a:moveTo>
                    <a:pt x="0" y="339851"/>
                  </a:moveTo>
                  <a:lnTo>
                    <a:pt x="359663" y="339851"/>
                  </a:lnTo>
                  <a:lnTo>
                    <a:pt x="359663" y="0"/>
                  </a:lnTo>
                  <a:lnTo>
                    <a:pt x="0" y="0"/>
                  </a:lnTo>
                  <a:lnTo>
                    <a:pt x="0" y="339851"/>
                  </a:lnTo>
                  <a:close/>
                </a:path>
              </a:pathLst>
            </a:custGeom>
            <a:ln w="38100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14032" y="1920240"/>
              <a:ext cx="1275587" cy="96316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186422" y="1954530"/>
              <a:ext cx="1130935" cy="818515"/>
            </a:xfrm>
            <a:custGeom>
              <a:avLst/>
              <a:gdLst/>
              <a:ahLst/>
              <a:cxnLst/>
              <a:rect l="l" t="t" r="r" b="b"/>
              <a:pathLst>
                <a:path w="1130934" h="818514">
                  <a:moveTo>
                    <a:pt x="0" y="818388"/>
                  </a:moveTo>
                  <a:lnTo>
                    <a:pt x="1130807" y="818388"/>
                  </a:lnTo>
                  <a:lnTo>
                    <a:pt x="1130807" y="0"/>
                  </a:lnTo>
                  <a:lnTo>
                    <a:pt x="0" y="0"/>
                  </a:lnTo>
                  <a:lnTo>
                    <a:pt x="0" y="818388"/>
                  </a:lnTo>
                  <a:close/>
                </a:path>
              </a:pathLst>
            </a:custGeom>
            <a:ln w="38100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12572" y="1546986"/>
            <a:ext cx="3662045" cy="2423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95"/>
              </a:spcBef>
              <a:buSzPct val="65384"/>
              <a:buFont typeface="Wingdings 3"/>
              <a:buChar char=""/>
              <a:tabLst>
                <a:tab pos="268605" algn="l"/>
                <a:tab pos="269240" algn="l"/>
              </a:tabLst>
            </a:pPr>
            <a:r>
              <a:rPr sz="1300" b="1" spc="-65" dirty="0">
                <a:solidFill>
                  <a:srgbClr val="2CA1BE"/>
                </a:solidFill>
                <a:latin typeface="Lucida Grande"/>
                <a:cs typeface="Lucida Grande"/>
              </a:rPr>
              <a:t>DME </a:t>
            </a:r>
            <a:r>
              <a:rPr sz="1300" spc="-5" dirty="0">
                <a:latin typeface="Lucida Grande"/>
                <a:cs typeface="Lucida Grande"/>
              </a:rPr>
              <a:t>: Affiche la fenêtre du</a:t>
            </a:r>
            <a:r>
              <a:rPr sz="1300" spc="90" dirty="0">
                <a:latin typeface="Lucida Grande"/>
                <a:cs typeface="Lucida Grande"/>
              </a:rPr>
              <a:t> </a:t>
            </a:r>
            <a:r>
              <a:rPr sz="1300" spc="-5" dirty="0">
                <a:latin typeface="Lucida Grande"/>
                <a:cs typeface="Lucida Grande"/>
              </a:rPr>
              <a:t>DME.</a:t>
            </a:r>
            <a:endParaRPr sz="1300">
              <a:latin typeface="Lucida Grande"/>
              <a:cs typeface="Lucida Grande"/>
            </a:endParaRPr>
          </a:p>
          <a:p>
            <a:pPr marL="523875" marR="5715" lvl="1" indent="-256540" algn="just">
              <a:lnSpc>
                <a:spcPct val="100000"/>
              </a:lnSpc>
              <a:spcBef>
                <a:spcPts val="960"/>
              </a:spcBef>
              <a:buClr>
                <a:srgbClr val="2CA1BE"/>
              </a:buClr>
              <a:buSzPct val="65384"/>
              <a:buFont typeface="Wingdings 3"/>
              <a:buChar char=""/>
              <a:tabLst>
                <a:tab pos="524510" algn="l"/>
              </a:tabLst>
            </a:pPr>
            <a:r>
              <a:rPr sz="1300" spc="-5" dirty="0">
                <a:latin typeface="Lucida Grande"/>
                <a:cs typeface="Lucida Grande"/>
              </a:rPr>
              <a:t>Sélectionner la </a:t>
            </a:r>
            <a:r>
              <a:rPr sz="1300" b="1" spc="-45" dirty="0">
                <a:solidFill>
                  <a:srgbClr val="2CA1BE"/>
                </a:solidFill>
                <a:latin typeface="Lucida Grande"/>
                <a:cs typeface="Lucida Grande"/>
              </a:rPr>
              <a:t>fréquence du </a:t>
            </a:r>
            <a:r>
              <a:rPr sz="1300" b="1" spc="-70" dirty="0">
                <a:solidFill>
                  <a:srgbClr val="2CA1BE"/>
                </a:solidFill>
                <a:latin typeface="Lucida Grande"/>
                <a:cs typeface="Lucida Grande"/>
              </a:rPr>
              <a:t>DME</a:t>
            </a:r>
            <a:r>
              <a:rPr sz="1300" b="1" spc="28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300" spc="-5" dirty="0">
                <a:latin typeface="Lucida Grande"/>
                <a:cs typeface="Lucida Grande"/>
              </a:rPr>
              <a:t>à  </a:t>
            </a:r>
            <a:r>
              <a:rPr sz="1300" spc="-10" dirty="0">
                <a:latin typeface="Lucida Grande"/>
                <a:cs typeface="Lucida Grande"/>
              </a:rPr>
              <a:t>partir des </a:t>
            </a:r>
            <a:r>
              <a:rPr sz="1300" b="1" spc="-50" dirty="0">
                <a:solidFill>
                  <a:srgbClr val="2CA1BE"/>
                </a:solidFill>
                <a:latin typeface="Lucida Grande"/>
                <a:cs typeface="Lucida Grande"/>
              </a:rPr>
              <a:t>sources </a:t>
            </a:r>
            <a:r>
              <a:rPr sz="1300" spc="-5" dirty="0">
                <a:latin typeface="Lucida Grande"/>
                <a:cs typeface="Lucida Grande"/>
              </a:rPr>
              <a:t>(NAV1 ou</a:t>
            </a:r>
            <a:r>
              <a:rPr sz="1300" spc="70" dirty="0">
                <a:latin typeface="Lucida Grande"/>
                <a:cs typeface="Lucida Grande"/>
              </a:rPr>
              <a:t> </a:t>
            </a:r>
            <a:r>
              <a:rPr sz="1300" spc="-5" dirty="0">
                <a:latin typeface="Lucida Grande"/>
                <a:cs typeface="Lucida Grande"/>
              </a:rPr>
              <a:t>NAV2).</a:t>
            </a:r>
            <a:endParaRPr sz="1300">
              <a:latin typeface="Lucida Grande"/>
              <a:cs typeface="Lucida Grande"/>
            </a:endParaRPr>
          </a:p>
          <a:p>
            <a:pPr marL="523875" marR="5715" lvl="1" indent="-256540" algn="just">
              <a:lnSpc>
                <a:spcPct val="100000"/>
              </a:lnSpc>
              <a:spcBef>
                <a:spcPts val="760"/>
              </a:spcBef>
              <a:buClr>
                <a:srgbClr val="2CA1BE"/>
              </a:buClr>
              <a:buSzPct val="65384"/>
              <a:buFont typeface="Wingdings 3"/>
              <a:buChar char=""/>
              <a:tabLst>
                <a:tab pos="524510" algn="l"/>
              </a:tabLst>
            </a:pPr>
            <a:r>
              <a:rPr sz="1300" spc="-5" dirty="0">
                <a:latin typeface="Lucida Grande"/>
                <a:cs typeface="Lucida Grande"/>
              </a:rPr>
              <a:t>Une fois </a:t>
            </a:r>
            <a:r>
              <a:rPr sz="1300" dirty="0">
                <a:latin typeface="Lucida Grande"/>
                <a:cs typeface="Lucida Grande"/>
              </a:rPr>
              <a:t>que </a:t>
            </a:r>
            <a:r>
              <a:rPr sz="1300" spc="-5" dirty="0">
                <a:latin typeface="Lucida Grande"/>
                <a:cs typeface="Lucida Grande"/>
              </a:rPr>
              <a:t>la source est  sélectionnée (via la molette) vérifier  </a:t>
            </a:r>
            <a:r>
              <a:rPr sz="1300" spc="-10" dirty="0">
                <a:latin typeface="Lucida Grande"/>
                <a:cs typeface="Lucida Grande"/>
              </a:rPr>
              <a:t>que </a:t>
            </a:r>
            <a:r>
              <a:rPr sz="1300" dirty="0">
                <a:latin typeface="Lucida Grande"/>
                <a:cs typeface="Lucida Grande"/>
              </a:rPr>
              <a:t>le </a:t>
            </a:r>
            <a:r>
              <a:rPr sz="1300" b="1" spc="-70" dirty="0">
                <a:solidFill>
                  <a:srgbClr val="2CA1BE"/>
                </a:solidFill>
                <a:latin typeface="Lucida Grande"/>
                <a:cs typeface="Lucida Grande"/>
              </a:rPr>
              <a:t>DME </a:t>
            </a:r>
            <a:r>
              <a:rPr sz="1300" b="1" spc="-55" dirty="0">
                <a:solidFill>
                  <a:srgbClr val="2CA1BE"/>
                </a:solidFill>
                <a:latin typeface="Lucida Grande"/>
                <a:cs typeface="Lucida Grande"/>
              </a:rPr>
              <a:t>est </a:t>
            </a:r>
            <a:r>
              <a:rPr sz="1300" b="1" spc="-50" dirty="0">
                <a:solidFill>
                  <a:srgbClr val="2CA1BE"/>
                </a:solidFill>
                <a:latin typeface="Lucida Grande"/>
                <a:cs typeface="Lucida Grande"/>
              </a:rPr>
              <a:t>bien affiché à </a:t>
            </a:r>
            <a:r>
              <a:rPr sz="1300" b="1" spc="-45" dirty="0">
                <a:solidFill>
                  <a:srgbClr val="2CA1BE"/>
                </a:solidFill>
                <a:latin typeface="Lucida Grande"/>
                <a:cs typeface="Lucida Grande"/>
              </a:rPr>
              <a:t>droite </a:t>
            </a:r>
            <a:r>
              <a:rPr sz="1300" b="1" spc="-50" dirty="0">
                <a:solidFill>
                  <a:srgbClr val="2CA1BE"/>
                </a:solidFill>
                <a:latin typeface="Lucida Grande"/>
                <a:cs typeface="Lucida Grande"/>
              </a:rPr>
              <a:t>du  </a:t>
            </a:r>
            <a:r>
              <a:rPr sz="1300" b="1" spc="-55" dirty="0">
                <a:solidFill>
                  <a:srgbClr val="2CA1BE"/>
                </a:solidFill>
                <a:latin typeface="Lucida Grande"/>
                <a:cs typeface="Lucida Grande"/>
              </a:rPr>
              <a:t>HSI </a:t>
            </a:r>
            <a:r>
              <a:rPr sz="1300" spc="-5" dirty="0">
                <a:latin typeface="Lucida Grande"/>
                <a:cs typeface="Lucida Grande"/>
              </a:rPr>
              <a:t>et </a:t>
            </a:r>
            <a:r>
              <a:rPr sz="1300" b="1" spc="-50" dirty="0">
                <a:solidFill>
                  <a:srgbClr val="2CA1BE"/>
                </a:solidFill>
                <a:latin typeface="Lucida Grande"/>
                <a:cs typeface="Lucida Grande"/>
              </a:rPr>
              <a:t>ensuite </a:t>
            </a:r>
            <a:r>
              <a:rPr sz="1300" b="1" spc="-45" dirty="0">
                <a:solidFill>
                  <a:srgbClr val="2CA1BE"/>
                </a:solidFill>
                <a:latin typeface="Lucida Grande"/>
                <a:cs typeface="Lucida Grande"/>
              </a:rPr>
              <a:t>sélectionner </a:t>
            </a:r>
            <a:r>
              <a:rPr sz="1300" spc="-5" dirty="0">
                <a:latin typeface="Lucida Grande"/>
                <a:cs typeface="Lucida Grande"/>
              </a:rPr>
              <a:t>la</a:t>
            </a:r>
            <a:r>
              <a:rPr sz="1300" spc="180" dirty="0">
                <a:latin typeface="Lucida Grande"/>
                <a:cs typeface="Lucida Grande"/>
              </a:rPr>
              <a:t> </a:t>
            </a:r>
            <a:r>
              <a:rPr sz="1300" spc="-5" dirty="0">
                <a:latin typeface="Lucida Grande"/>
                <a:cs typeface="Lucida Grande"/>
              </a:rPr>
              <a:t>valeur</a:t>
            </a:r>
            <a:endParaRPr sz="1300">
              <a:latin typeface="Lucida Grande"/>
              <a:cs typeface="Lucida Grande"/>
            </a:endParaRPr>
          </a:p>
          <a:p>
            <a:pPr marL="523875" marR="5080" algn="just">
              <a:lnSpc>
                <a:spcPct val="100000"/>
              </a:lnSpc>
            </a:pPr>
            <a:r>
              <a:rPr sz="1300" spc="-5" dirty="0">
                <a:latin typeface="Lucida Grande"/>
                <a:cs typeface="Lucida Grande"/>
              </a:rPr>
              <a:t>« </a:t>
            </a:r>
            <a:r>
              <a:rPr sz="1300" b="1" spc="-65" dirty="0">
                <a:solidFill>
                  <a:srgbClr val="2CA1BE"/>
                </a:solidFill>
                <a:latin typeface="Lucida Grande"/>
                <a:cs typeface="Lucida Grande"/>
              </a:rPr>
              <a:t>HOLD </a:t>
            </a:r>
            <a:r>
              <a:rPr sz="1300" spc="-5" dirty="0">
                <a:latin typeface="Lucida Grande"/>
                <a:cs typeface="Lucida Grande"/>
              </a:rPr>
              <a:t>» dans la </a:t>
            </a:r>
            <a:r>
              <a:rPr sz="1300" spc="-10" dirty="0">
                <a:latin typeface="Lucida Grande"/>
                <a:cs typeface="Lucida Grande"/>
              </a:rPr>
              <a:t>liste </a:t>
            </a:r>
            <a:r>
              <a:rPr sz="1300" spc="-5" dirty="0">
                <a:latin typeface="Lucida Grande"/>
                <a:cs typeface="Lucida Grande"/>
              </a:rPr>
              <a:t>déroulante afin  de toujours conserver </a:t>
            </a:r>
            <a:r>
              <a:rPr sz="1300" dirty="0">
                <a:latin typeface="Lucida Grande"/>
                <a:cs typeface="Lucida Grande"/>
              </a:rPr>
              <a:t>le </a:t>
            </a:r>
            <a:r>
              <a:rPr sz="1300" spc="-5" dirty="0">
                <a:latin typeface="Lucida Grande"/>
                <a:cs typeface="Lucida Grande"/>
              </a:rPr>
              <a:t>DME </a:t>
            </a:r>
            <a:r>
              <a:rPr sz="1300" spc="-35" dirty="0">
                <a:latin typeface="Lucida Grande"/>
                <a:cs typeface="Lucida Grande"/>
              </a:rPr>
              <a:t>(</a:t>
            </a:r>
            <a:r>
              <a:rPr sz="1300" b="1" spc="-35" dirty="0">
                <a:solidFill>
                  <a:srgbClr val="2CA1BE"/>
                </a:solidFill>
                <a:latin typeface="Lucida Grande"/>
                <a:cs typeface="Lucida Grande"/>
              </a:rPr>
              <a:t>même  </a:t>
            </a:r>
            <a:r>
              <a:rPr sz="1300" b="1" spc="-45" dirty="0">
                <a:solidFill>
                  <a:srgbClr val="2CA1BE"/>
                </a:solidFill>
                <a:latin typeface="Lucida Grande"/>
                <a:cs typeface="Lucida Grande"/>
              </a:rPr>
              <a:t>en </a:t>
            </a:r>
            <a:r>
              <a:rPr sz="1300" b="1" spc="-55" dirty="0">
                <a:solidFill>
                  <a:srgbClr val="2CA1BE"/>
                </a:solidFill>
                <a:latin typeface="Lucida Grande"/>
                <a:cs typeface="Lucida Grande"/>
              </a:rPr>
              <a:t>cas </a:t>
            </a:r>
            <a:r>
              <a:rPr sz="1300" b="1" spc="-45" dirty="0">
                <a:solidFill>
                  <a:srgbClr val="2CA1BE"/>
                </a:solidFill>
                <a:latin typeface="Lucida Grande"/>
                <a:cs typeface="Lucida Grande"/>
              </a:rPr>
              <a:t>de changement de </a:t>
            </a:r>
            <a:r>
              <a:rPr sz="1300" b="1" spc="-55" dirty="0">
                <a:solidFill>
                  <a:srgbClr val="2CA1BE"/>
                </a:solidFill>
                <a:latin typeface="Lucida Grande"/>
                <a:cs typeface="Lucida Grande"/>
              </a:rPr>
              <a:t>la </a:t>
            </a:r>
            <a:r>
              <a:rPr sz="1300" b="1" spc="-50" dirty="0">
                <a:solidFill>
                  <a:srgbClr val="2CA1BE"/>
                </a:solidFill>
                <a:latin typeface="Lucida Grande"/>
                <a:cs typeface="Lucida Grande"/>
              </a:rPr>
              <a:t>source  </a:t>
            </a:r>
            <a:r>
              <a:rPr sz="1300" spc="-5" dirty="0">
                <a:latin typeface="Lucida Grande"/>
                <a:cs typeface="Lucida Grande"/>
              </a:rPr>
              <a:t>NAV1 ou</a:t>
            </a:r>
            <a:r>
              <a:rPr sz="1300" spc="25" dirty="0">
                <a:latin typeface="Lucida Grande"/>
                <a:cs typeface="Lucida Grande"/>
              </a:rPr>
              <a:t> </a:t>
            </a:r>
            <a:r>
              <a:rPr sz="1300" spc="-5" dirty="0">
                <a:latin typeface="Lucida Grande"/>
                <a:cs typeface="Lucida Grande"/>
              </a:rPr>
              <a:t>NAV2).</a:t>
            </a:r>
            <a:endParaRPr sz="1300">
              <a:latin typeface="Lucida Grande"/>
              <a:cs typeface="Lucida Grande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998976" y="3534155"/>
            <a:ext cx="4959985" cy="1906905"/>
            <a:chOff x="3998976" y="3534155"/>
            <a:chExt cx="4959985" cy="1906905"/>
          </a:xfrm>
        </p:grpSpPr>
        <p:sp>
          <p:nvSpPr>
            <p:cNvPr id="15" name="object 15"/>
            <p:cNvSpPr/>
            <p:nvPr/>
          </p:nvSpPr>
          <p:spPr>
            <a:xfrm>
              <a:off x="3998976" y="3534155"/>
              <a:ext cx="4959439" cy="190649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417564" y="3630167"/>
              <a:ext cx="603504" cy="34137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489954" y="3664457"/>
              <a:ext cx="459105" cy="196850"/>
            </a:xfrm>
            <a:custGeom>
              <a:avLst/>
              <a:gdLst/>
              <a:ahLst/>
              <a:cxnLst/>
              <a:rect l="l" t="t" r="r" b="b"/>
              <a:pathLst>
                <a:path w="459104" h="196850">
                  <a:moveTo>
                    <a:pt x="0" y="196595"/>
                  </a:moveTo>
                  <a:lnTo>
                    <a:pt x="458724" y="196595"/>
                  </a:lnTo>
                  <a:lnTo>
                    <a:pt x="458724" y="0"/>
                  </a:lnTo>
                  <a:lnTo>
                    <a:pt x="0" y="0"/>
                  </a:lnTo>
                  <a:lnTo>
                    <a:pt x="0" y="196595"/>
                  </a:lnTo>
                  <a:close/>
                </a:path>
              </a:pathLst>
            </a:custGeom>
            <a:ln w="38099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394715" y="3983735"/>
            <a:ext cx="3284220" cy="2295525"/>
            <a:chOff x="394715" y="3983735"/>
            <a:chExt cx="3284220" cy="2295525"/>
          </a:xfrm>
        </p:grpSpPr>
        <p:sp>
          <p:nvSpPr>
            <p:cNvPr id="19" name="object 19"/>
            <p:cNvSpPr/>
            <p:nvPr/>
          </p:nvSpPr>
          <p:spPr>
            <a:xfrm>
              <a:off x="394715" y="3983735"/>
              <a:ext cx="3284220" cy="229514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98931" y="4187951"/>
              <a:ext cx="2677668" cy="168859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94360" y="4183379"/>
              <a:ext cx="2687320" cy="1697989"/>
            </a:xfrm>
            <a:custGeom>
              <a:avLst/>
              <a:gdLst/>
              <a:ahLst/>
              <a:cxnLst/>
              <a:rect l="l" t="t" r="r" b="b"/>
              <a:pathLst>
                <a:path w="2687320" h="1697989">
                  <a:moveTo>
                    <a:pt x="0" y="1697736"/>
                  </a:moveTo>
                  <a:lnTo>
                    <a:pt x="2686812" y="1697736"/>
                  </a:lnTo>
                  <a:lnTo>
                    <a:pt x="2686812" y="0"/>
                  </a:lnTo>
                  <a:lnTo>
                    <a:pt x="0" y="0"/>
                  </a:lnTo>
                  <a:lnTo>
                    <a:pt x="0" y="1697736"/>
                  </a:lnTo>
                  <a:close/>
                </a:path>
              </a:pathLst>
            </a:custGeom>
            <a:ln w="9144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7900034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114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PRIMARY </a:t>
            </a:r>
            <a:r>
              <a:rPr sz="2100" b="1" u="heavy" spc="-9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FLIGHT </a:t>
            </a:r>
            <a:r>
              <a:rPr sz="2100" b="1" u="heavy" spc="-10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DISPLAY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5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L’interface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logicielle du </a:t>
            </a:r>
            <a:r>
              <a:rPr sz="2100" b="1" u="heavy" spc="-9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PFD</a:t>
            </a:r>
            <a:r>
              <a:rPr sz="2100" b="1" u="heavy" spc="-3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(2/2)</a:t>
            </a:r>
            <a:endParaRPr sz="2100">
              <a:latin typeface="Lucida Grande"/>
              <a:cs typeface="Lucida Grande"/>
            </a:endParaRPr>
          </a:p>
        </p:txBody>
      </p:sp>
      <p:sp>
        <p:nvSpPr>
          <p:cNvPr id="29" name="object 7">
            <a:extLst>
              <a:ext uri="{FF2B5EF4-FFF2-40B4-BE49-F238E27FC236}">
                <a16:creationId xmlns:a16="http://schemas.microsoft.com/office/drawing/2014/main" id="{960DF40D-F13D-864A-B300-8B78988F0341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</a:t>
            </a:r>
            <a:r>
              <a:rPr sz="1000" b="1" u="sng" spc="-5" dirty="0">
                <a:solidFill>
                  <a:srgbClr val="2CA1BE"/>
                </a:solidFill>
                <a:latin typeface="Lucida Grande"/>
                <a:cs typeface="Lucida Grande"/>
              </a:rPr>
              <a:t>[I]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5" dirty="0">
                <a:solidFill>
                  <a:srgbClr val="2CA1BE"/>
                </a:solidFill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III</a:t>
            </a:r>
            <a:r>
              <a:rPr sz="1000" spc="-10" dirty="0">
                <a:latin typeface="Lucida Grande"/>
                <a:cs typeface="Lucida Grande"/>
              </a:rPr>
              <a:t>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28933" y="3488751"/>
            <a:ext cx="5081270" cy="1836420"/>
            <a:chOff x="3928933" y="3488751"/>
            <a:chExt cx="5081270" cy="1836420"/>
          </a:xfrm>
        </p:grpSpPr>
        <p:sp>
          <p:nvSpPr>
            <p:cNvPr id="3" name="object 3"/>
            <p:cNvSpPr/>
            <p:nvPr/>
          </p:nvSpPr>
          <p:spPr>
            <a:xfrm>
              <a:off x="3928933" y="3488751"/>
              <a:ext cx="5033290" cy="183636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993635" y="3573780"/>
              <a:ext cx="531876" cy="2727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066025" y="3608070"/>
              <a:ext cx="387350" cy="128270"/>
            </a:xfrm>
            <a:custGeom>
              <a:avLst/>
              <a:gdLst/>
              <a:ahLst/>
              <a:cxnLst/>
              <a:rect l="l" t="t" r="r" b="b"/>
              <a:pathLst>
                <a:path w="387350" h="128270">
                  <a:moveTo>
                    <a:pt x="0" y="128015"/>
                  </a:moveTo>
                  <a:lnTo>
                    <a:pt x="387096" y="128015"/>
                  </a:lnTo>
                  <a:lnTo>
                    <a:pt x="387096" y="0"/>
                  </a:lnTo>
                  <a:lnTo>
                    <a:pt x="0" y="0"/>
                  </a:lnTo>
                  <a:lnTo>
                    <a:pt x="0" y="128015"/>
                  </a:lnTo>
                  <a:close/>
                </a:path>
              </a:pathLst>
            </a:custGeom>
            <a:ln w="38100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595615" y="4600956"/>
              <a:ext cx="1414780" cy="247015"/>
            </a:xfrm>
            <a:custGeom>
              <a:avLst/>
              <a:gdLst/>
              <a:ahLst/>
              <a:cxnLst/>
              <a:rect l="l" t="t" r="r" b="b"/>
              <a:pathLst>
                <a:path w="1414779" h="247014">
                  <a:moveTo>
                    <a:pt x="1414272" y="0"/>
                  </a:moveTo>
                  <a:lnTo>
                    <a:pt x="0" y="0"/>
                  </a:lnTo>
                  <a:lnTo>
                    <a:pt x="0" y="246888"/>
                  </a:lnTo>
                  <a:lnTo>
                    <a:pt x="1414272" y="246888"/>
                  </a:lnTo>
                  <a:lnTo>
                    <a:pt x="14142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12572" y="1546986"/>
            <a:ext cx="3662045" cy="418972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8605" marR="8890" indent="-256540">
              <a:lnSpc>
                <a:spcPct val="100000"/>
              </a:lnSpc>
              <a:spcBef>
                <a:spcPts val="95"/>
              </a:spcBef>
              <a:buSzPct val="65384"/>
              <a:buFont typeface="Wingdings 3"/>
              <a:buChar char=""/>
              <a:tabLst>
                <a:tab pos="268605" algn="l"/>
                <a:tab pos="269240" algn="l"/>
                <a:tab pos="954405" algn="l"/>
                <a:tab pos="1266825" algn="l"/>
                <a:tab pos="2088514" algn="l"/>
                <a:tab pos="2573020" algn="l"/>
                <a:tab pos="3439160" algn="l"/>
              </a:tabLst>
            </a:pPr>
            <a:r>
              <a:rPr sz="1300" b="1" spc="-60" dirty="0">
                <a:solidFill>
                  <a:srgbClr val="2CA1BE"/>
                </a:solidFill>
                <a:latin typeface="Lucida Grande"/>
                <a:cs typeface="Lucida Grande"/>
              </a:rPr>
              <a:t>X</a:t>
            </a:r>
            <a:r>
              <a:rPr sz="1300" b="1" spc="-65" dirty="0">
                <a:solidFill>
                  <a:srgbClr val="2CA1BE"/>
                </a:solidFill>
                <a:latin typeface="Lucida Grande"/>
                <a:cs typeface="Lucida Grande"/>
              </a:rPr>
              <a:t>PD</a:t>
            </a:r>
            <a:r>
              <a:rPr sz="1300" b="1" spc="-80" dirty="0">
                <a:solidFill>
                  <a:srgbClr val="2CA1BE"/>
                </a:solidFill>
                <a:latin typeface="Lucida Grande"/>
                <a:cs typeface="Lucida Grande"/>
              </a:rPr>
              <a:t>R</a:t>
            </a:r>
            <a:r>
              <a:rPr sz="1300" b="1" dirty="0">
                <a:solidFill>
                  <a:srgbClr val="2CA1BE"/>
                </a:solidFill>
                <a:latin typeface="Lucida Grande"/>
                <a:cs typeface="Lucida Grande"/>
              </a:rPr>
              <a:t>	</a:t>
            </a:r>
            <a:r>
              <a:rPr sz="1300" spc="-5" dirty="0">
                <a:latin typeface="Lucida Grande"/>
                <a:cs typeface="Lucida Grande"/>
              </a:rPr>
              <a:t>:</a:t>
            </a:r>
            <a:r>
              <a:rPr sz="1300" dirty="0">
                <a:latin typeface="Lucida Grande"/>
                <a:cs typeface="Lucida Grande"/>
              </a:rPr>
              <a:t>	</a:t>
            </a:r>
            <a:r>
              <a:rPr sz="1300" spc="-5" dirty="0">
                <a:latin typeface="Lucida Grande"/>
                <a:cs typeface="Lucida Grande"/>
              </a:rPr>
              <a:t>Af</a:t>
            </a:r>
            <a:r>
              <a:rPr sz="1300" dirty="0">
                <a:latin typeface="Lucida Grande"/>
                <a:cs typeface="Lucida Grande"/>
              </a:rPr>
              <a:t>f</a:t>
            </a:r>
            <a:r>
              <a:rPr sz="1300" spc="-10" dirty="0">
                <a:latin typeface="Lucida Grande"/>
                <a:cs typeface="Lucida Grande"/>
              </a:rPr>
              <a:t>i</a:t>
            </a:r>
            <a:r>
              <a:rPr sz="1300" spc="-15" dirty="0">
                <a:latin typeface="Lucida Grande"/>
                <a:cs typeface="Lucida Grande"/>
              </a:rPr>
              <a:t>c</a:t>
            </a:r>
            <a:r>
              <a:rPr sz="1300" spc="-5" dirty="0">
                <a:latin typeface="Lucida Grande"/>
                <a:cs typeface="Lucida Grande"/>
              </a:rPr>
              <a:t>he</a:t>
            </a:r>
            <a:r>
              <a:rPr sz="1300" dirty="0">
                <a:latin typeface="Lucida Grande"/>
                <a:cs typeface="Lucida Grande"/>
              </a:rPr>
              <a:t>	</a:t>
            </a:r>
            <a:r>
              <a:rPr sz="1300" spc="-10" dirty="0">
                <a:latin typeface="Lucida Grande"/>
                <a:cs typeface="Lucida Grande"/>
              </a:rPr>
              <a:t>le</a:t>
            </a:r>
            <a:r>
              <a:rPr sz="1300" spc="-5" dirty="0">
                <a:latin typeface="Lucida Grande"/>
                <a:cs typeface="Lucida Grande"/>
              </a:rPr>
              <a:t>s</a:t>
            </a:r>
            <a:r>
              <a:rPr sz="1300" dirty="0">
                <a:latin typeface="Lucida Grande"/>
                <a:cs typeface="Lucida Grande"/>
              </a:rPr>
              <a:t>	</a:t>
            </a:r>
            <a:r>
              <a:rPr sz="1300" b="1" spc="-30" dirty="0">
                <a:solidFill>
                  <a:srgbClr val="2CA1BE"/>
                </a:solidFill>
                <a:latin typeface="Lucida Grande"/>
                <a:cs typeface="Lucida Grande"/>
              </a:rPr>
              <a:t>o</a:t>
            </a:r>
            <a:r>
              <a:rPr sz="1300" b="1" spc="-40" dirty="0">
                <a:solidFill>
                  <a:srgbClr val="2CA1BE"/>
                </a:solidFill>
                <a:latin typeface="Lucida Grande"/>
                <a:cs typeface="Lucida Grande"/>
              </a:rPr>
              <a:t>pt</a:t>
            </a:r>
            <a:r>
              <a:rPr sz="1300" b="1" spc="-45" dirty="0">
                <a:solidFill>
                  <a:srgbClr val="2CA1BE"/>
                </a:solidFill>
                <a:latin typeface="Lucida Grande"/>
                <a:cs typeface="Lucida Grande"/>
              </a:rPr>
              <a:t>i</a:t>
            </a:r>
            <a:r>
              <a:rPr sz="1300" b="1" spc="-50" dirty="0">
                <a:solidFill>
                  <a:srgbClr val="2CA1BE"/>
                </a:solidFill>
                <a:latin typeface="Lucida Grande"/>
                <a:cs typeface="Lucida Grande"/>
              </a:rPr>
              <a:t>o</a:t>
            </a:r>
            <a:r>
              <a:rPr sz="1300" b="1" spc="-55" dirty="0">
                <a:solidFill>
                  <a:srgbClr val="2CA1BE"/>
                </a:solidFill>
                <a:latin typeface="Lucida Grande"/>
                <a:cs typeface="Lucida Grande"/>
              </a:rPr>
              <a:t>n</a:t>
            </a:r>
            <a:r>
              <a:rPr sz="1300" b="1" spc="-75" dirty="0">
                <a:solidFill>
                  <a:srgbClr val="2CA1BE"/>
                </a:solidFill>
                <a:latin typeface="Lucida Grande"/>
                <a:cs typeface="Lucida Grande"/>
              </a:rPr>
              <a:t>s</a:t>
            </a:r>
            <a:r>
              <a:rPr sz="1300" b="1" dirty="0">
                <a:solidFill>
                  <a:srgbClr val="2CA1BE"/>
                </a:solidFill>
                <a:latin typeface="Lucida Grande"/>
                <a:cs typeface="Lucida Grande"/>
              </a:rPr>
              <a:t>	</a:t>
            </a:r>
            <a:r>
              <a:rPr sz="1300" spc="-5" dirty="0">
                <a:latin typeface="Lucida Grande"/>
                <a:cs typeface="Lucida Grande"/>
              </a:rPr>
              <a:t>du  </a:t>
            </a:r>
            <a:r>
              <a:rPr sz="1300" b="1" spc="-45" dirty="0">
                <a:solidFill>
                  <a:srgbClr val="2CA1BE"/>
                </a:solidFill>
                <a:latin typeface="Lucida Grande"/>
                <a:cs typeface="Lucida Grande"/>
              </a:rPr>
              <a:t>transpondeur</a:t>
            </a:r>
            <a:r>
              <a:rPr sz="1300" spc="-45" dirty="0">
                <a:latin typeface="Lucida Grande"/>
                <a:cs typeface="Lucida Grande"/>
              </a:rPr>
              <a:t>.</a:t>
            </a:r>
            <a:endParaRPr sz="1300">
              <a:latin typeface="Lucida Grande"/>
              <a:cs typeface="Lucida Grande"/>
            </a:endParaRPr>
          </a:p>
          <a:p>
            <a:pPr marL="523875" marR="6350" lvl="1" indent="-256540">
              <a:lnSpc>
                <a:spcPct val="100000"/>
              </a:lnSpc>
              <a:spcBef>
                <a:spcPts val="745"/>
              </a:spcBef>
              <a:buSzPct val="65384"/>
              <a:buFont typeface="Wingdings 3"/>
              <a:buChar char=""/>
              <a:tabLst>
                <a:tab pos="523875" algn="l"/>
                <a:tab pos="524510" algn="l"/>
              </a:tabLst>
            </a:pPr>
            <a:r>
              <a:rPr sz="1300" b="1" spc="-70" dirty="0">
                <a:solidFill>
                  <a:srgbClr val="2CA1BE"/>
                </a:solidFill>
                <a:latin typeface="Lucida Grande"/>
                <a:cs typeface="Lucida Grande"/>
              </a:rPr>
              <a:t>STBY </a:t>
            </a:r>
            <a:r>
              <a:rPr sz="1300" spc="-5" dirty="0">
                <a:latin typeface="Lucida Grande"/>
                <a:cs typeface="Lucida Grande"/>
              </a:rPr>
              <a:t>: Mets le transpondeur </a:t>
            </a:r>
            <a:r>
              <a:rPr sz="1300" dirty="0">
                <a:latin typeface="Lucida Grande"/>
                <a:cs typeface="Lucida Grande"/>
              </a:rPr>
              <a:t>en </a:t>
            </a:r>
            <a:r>
              <a:rPr sz="1300" spc="-5" dirty="0">
                <a:latin typeface="Lucida Grande"/>
                <a:cs typeface="Lucida Grande"/>
              </a:rPr>
              <a:t>mode </a:t>
            </a:r>
            <a:r>
              <a:rPr sz="13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300" b="1" spc="-45" dirty="0">
                <a:solidFill>
                  <a:srgbClr val="2CA1BE"/>
                </a:solidFill>
                <a:latin typeface="Lucida Grande"/>
                <a:cs typeface="Lucida Grande"/>
              </a:rPr>
              <a:t>stand </a:t>
            </a:r>
            <a:r>
              <a:rPr sz="1300" b="1" spc="-40" dirty="0">
                <a:solidFill>
                  <a:srgbClr val="2CA1BE"/>
                </a:solidFill>
                <a:latin typeface="Lucida Grande"/>
                <a:cs typeface="Lucida Grande"/>
              </a:rPr>
              <a:t>by</a:t>
            </a:r>
            <a:r>
              <a:rPr sz="1300" spc="-40" dirty="0">
                <a:latin typeface="Lucida Grande"/>
                <a:cs typeface="Lucida Grande"/>
              </a:rPr>
              <a:t>.</a:t>
            </a:r>
            <a:endParaRPr sz="1300">
              <a:latin typeface="Lucida Grande"/>
              <a:cs typeface="Lucida Grande"/>
            </a:endParaRPr>
          </a:p>
          <a:p>
            <a:pPr marL="523875" lvl="1" indent="-256540">
              <a:lnSpc>
                <a:spcPct val="100000"/>
              </a:lnSpc>
              <a:spcBef>
                <a:spcPts val="400"/>
              </a:spcBef>
              <a:buSzPct val="69230"/>
              <a:buFont typeface="Wingdings 3"/>
              <a:buChar char=""/>
              <a:tabLst>
                <a:tab pos="523875" algn="l"/>
                <a:tab pos="524510" algn="l"/>
                <a:tab pos="973455" algn="l"/>
                <a:tab pos="1223645" algn="l"/>
                <a:tab pos="1859280" algn="l"/>
                <a:tab pos="2172970" algn="l"/>
                <a:tab pos="2564765" algn="l"/>
              </a:tabLst>
            </a:pPr>
            <a:r>
              <a:rPr sz="1300" b="1" spc="-50" dirty="0">
                <a:solidFill>
                  <a:srgbClr val="2CA1BE"/>
                </a:solidFill>
                <a:latin typeface="Lucida Grande"/>
                <a:cs typeface="Lucida Grande"/>
              </a:rPr>
              <a:t>ON	</a:t>
            </a:r>
            <a:r>
              <a:rPr sz="1300" spc="-5" dirty="0">
                <a:latin typeface="Lucida Grande"/>
                <a:cs typeface="Lucida Grande"/>
              </a:rPr>
              <a:t>:	</a:t>
            </a:r>
            <a:r>
              <a:rPr sz="1300" spc="-10" dirty="0">
                <a:latin typeface="Lucida Grande"/>
                <a:cs typeface="Lucida Grande"/>
              </a:rPr>
              <a:t>Mode	</a:t>
            </a:r>
            <a:r>
              <a:rPr sz="1300" b="1" spc="-65" dirty="0">
                <a:solidFill>
                  <a:srgbClr val="2CA1BE"/>
                </a:solidFill>
                <a:latin typeface="Lucida Grande"/>
                <a:cs typeface="Lucida Grande"/>
              </a:rPr>
              <a:t>A	</a:t>
            </a:r>
            <a:r>
              <a:rPr sz="1300" spc="-10" dirty="0">
                <a:latin typeface="Lucida Grande"/>
                <a:cs typeface="Lucida Grande"/>
              </a:rPr>
              <a:t>(le	</a:t>
            </a:r>
            <a:r>
              <a:rPr sz="1300" spc="-5" dirty="0">
                <a:latin typeface="Lucida Grande"/>
                <a:cs typeface="Lucida Grande"/>
              </a:rPr>
              <a:t>transpondeur</a:t>
            </a:r>
            <a:endParaRPr sz="1300">
              <a:latin typeface="Lucida Grande"/>
              <a:cs typeface="Lucida Grande"/>
            </a:endParaRPr>
          </a:p>
          <a:p>
            <a:pPr marL="523875">
              <a:lnSpc>
                <a:spcPct val="100000"/>
              </a:lnSpc>
            </a:pPr>
            <a:r>
              <a:rPr sz="1300" spc="-10" dirty="0">
                <a:latin typeface="Lucida Grande"/>
                <a:cs typeface="Lucida Grande"/>
              </a:rPr>
              <a:t>répond).</a:t>
            </a:r>
            <a:endParaRPr sz="1300">
              <a:latin typeface="Lucida Grande"/>
              <a:cs typeface="Lucida Grande"/>
            </a:endParaRPr>
          </a:p>
          <a:p>
            <a:pPr marL="523875" marR="6350" lvl="1" indent="-256540">
              <a:lnSpc>
                <a:spcPct val="100000"/>
              </a:lnSpc>
              <a:spcBef>
                <a:spcPts val="430"/>
              </a:spcBef>
              <a:buSzPct val="65384"/>
              <a:buFont typeface="Wingdings 3"/>
              <a:buChar char=""/>
              <a:tabLst>
                <a:tab pos="523875" algn="l"/>
                <a:tab pos="524510" algn="l"/>
              </a:tabLst>
            </a:pPr>
            <a:r>
              <a:rPr sz="1300" b="1" spc="-65" dirty="0">
                <a:solidFill>
                  <a:srgbClr val="2CA1BE"/>
                </a:solidFill>
                <a:latin typeface="Lucida Grande"/>
                <a:cs typeface="Lucida Grande"/>
              </a:rPr>
              <a:t>ALT </a:t>
            </a:r>
            <a:r>
              <a:rPr sz="1300" spc="-5" dirty="0">
                <a:latin typeface="Lucida Grande"/>
                <a:cs typeface="Lucida Grande"/>
              </a:rPr>
              <a:t>: </a:t>
            </a:r>
            <a:r>
              <a:rPr sz="1300" spc="-10" dirty="0">
                <a:latin typeface="Lucida Grande"/>
                <a:cs typeface="Lucida Grande"/>
              </a:rPr>
              <a:t>Mode </a:t>
            </a:r>
            <a:r>
              <a:rPr sz="1300" b="1" spc="-30" dirty="0">
                <a:solidFill>
                  <a:srgbClr val="2CA1BE"/>
                </a:solidFill>
                <a:latin typeface="Lucida Grande"/>
                <a:cs typeface="Lucida Grande"/>
              </a:rPr>
              <a:t>C </a:t>
            </a:r>
            <a:r>
              <a:rPr sz="1300" spc="-5" dirty="0">
                <a:latin typeface="Lucida Grande"/>
                <a:cs typeface="Lucida Grande"/>
              </a:rPr>
              <a:t>(le transpondeur envoi  </a:t>
            </a:r>
            <a:r>
              <a:rPr sz="1300" spc="-10" dirty="0">
                <a:latin typeface="Lucida Grande"/>
                <a:cs typeface="Lucida Grande"/>
              </a:rPr>
              <a:t>l’immatriculation </a:t>
            </a:r>
            <a:r>
              <a:rPr sz="1300" spc="-5" dirty="0">
                <a:latin typeface="Lucida Grande"/>
                <a:cs typeface="Lucida Grande"/>
              </a:rPr>
              <a:t>et</a:t>
            </a:r>
            <a:r>
              <a:rPr sz="1300" spc="80" dirty="0">
                <a:latin typeface="Lucida Grande"/>
                <a:cs typeface="Lucida Grande"/>
              </a:rPr>
              <a:t> </a:t>
            </a:r>
            <a:r>
              <a:rPr sz="1300" spc="-10" dirty="0">
                <a:latin typeface="Lucida Grande"/>
                <a:cs typeface="Lucida Grande"/>
              </a:rPr>
              <a:t>l’altitude).</a:t>
            </a:r>
            <a:endParaRPr sz="1300">
              <a:latin typeface="Lucida Grande"/>
              <a:cs typeface="Lucida Grande"/>
            </a:endParaRPr>
          </a:p>
          <a:p>
            <a:pPr marL="523875" lvl="1" indent="-256540">
              <a:lnSpc>
                <a:spcPct val="100000"/>
              </a:lnSpc>
              <a:spcBef>
                <a:spcPts val="715"/>
              </a:spcBef>
              <a:buSzPct val="65384"/>
              <a:buFont typeface="Wingdings 3"/>
              <a:buChar char=""/>
              <a:tabLst>
                <a:tab pos="523875" algn="l"/>
                <a:tab pos="524510" algn="l"/>
              </a:tabLst>
            </a:pPr>
            <a:r>
              <a:rPr sz="1300" b="1" spc="-40" dirty="0">
                <a:solidFill>
                  <a:srgbClr val="2CA1BE"/>
                </a:solidFill>
                <a:latin typeface="Lucida Grande"/>
                <a:cs typeface="Lucida Grande"/>
              </a:rPr>
              <a:t>GND </a:t>
            </a:r>
            <a:r>
              <a:rPr sz="1300" spc="-5" dirty="0">
                <a:latin typeface="Lucida Grande"/>
                <a:cs typeface="Lucida Grande"/>
              </a:rPr>
              <a:t>: </a:t>
            </a:r>
            <a:r>
              <a:rPr sz="1300" spc="-10" dirty="0">
                <a:latin typeface="Lucida Grande"/>
                <a:cs typeface="Lucida Grande"/>
              </a:rPr>
              <a:t>Mode</a:t>
            </a:r>
            <a:r>
              <a:rPr sz="1300" spc="25" dirty="0">
                <a:latin typeface="Lucida Grande"/>
                <a:cs typeface="Lucida Grande"/>
              </a:rPr>
              <a:t> </a:t>
            </a:r>
            <a:r>
              <a:rPr sz="1300" b="1" spc="-35" dirty="0">
                <a:solidFill>
                  <a:srgbClr val="2CA1BE"/>
                </a:solidFill>
                <a:latin typeface="Lucida Grande"/>
                <a:cs typeface="Lucida Grande"/>
              </a:rPr>
              <a:t>sol</a:t>
            </a:r>
            <a:r>
              <a:rPr sz="1300" spc="-35" dirty="0">
                <a:latin typeface="Lucida Grande"/>
                <a:cs typeface="Lucida Grande"/>
              </a:rPr>
              <a:t>.</a:t>
            </a:r>
            <a:endParaRPr sz="1300">
              <a:latin typeface="Lucida Grande"/>
              <a:cs typeface="Lucida Grande"/>
            </a:endParaRPr>
          </a:p>
          <a:p>
            <a:pPr marL="523875" lvl="1" indent="-256540">
              <a:lnSpc>
                <a:spcPct val="100000"/>
              </a:lnSpc>
              <a:spcBef>
                <a:spcPts val="935"/>
              </a:spcBef>
              <a:buSzPct val="65384"/>
              <a:buFont typeface="Wingdings 3"/>
              <a:buChar char=""/>
              <a:tabLst>
                <a:tab pos="523875" algn="l"/>
                <a:tab pos="524510" algn="l"/>
              </a:tabLst>
            </a:pPr>
            <a:r>
              <a:rPr sz="1300" b="1" spc="-55" dirty="0">
                <a:solidFill>
                  <a:srgbClr val="2CA1BE"/>
                </a:solidFill>
                <a:latin typeface="Lucida Grande"/>
                <a:cs typeface="Lucida Grande"/>
              </a:rPr>
              <a:t>VFR </a:t>
            </a:r>
            <a:r>
              <a:rPr sz="1300" spc="-5" dirty="0">
                <a:latin typeface="Lucida Grande"/>
                <a:cs typeface="Lucida Grande"/>
              </a:rPr>
              <a:t>: Affiche le </a:t>
            </a:r>
            <a:r>
              <a:rPr sz="1300" spc="-10" dirty="0">
                <a:latin typeface="Lucida Grande"/>
                <a:cs typeface="Lucida Grande"/>
              </a:rPr>
              <a:t>code</a:t>
            </a:r>
            <a:r>
              <a:rPr sz="1300" spc="50" dirty="0">
                <a:latin typeface="Lucida Grande"/>
                <a:cs typeface="Lucida Grande"/>
              </a:rPr>
              <a:t> </a:t>
            </a:r>
            <a:r>
              <a:rPr sz="1300" b="1" spc="-30" dirty="0">
                <a:solidFill>
                  <a:srgbClr val="2CA1BE"/>
                </a:solidFill>
                <a:latin typeface="Lucida Grande"/>
                <a:cs typeface="Lucida Grande"/>
              </a:rPr>
              <a:t>7000</a:t>
            </a:r>
            <a:r>
              <a:rPr sz="1300" spc="-30" dirty="0">
                <a:latin typeface="Lucida Grande"/>
                <a:cs typeface="Lucida Grande"/>
              </a:rPr>
              <a:t>.</a:t>
            </a:r>
            <a:endParaRPr sz="1300">
              <a:latin typeface="Lucida Grande"/>
              <a:cs typeface="Lucida Grande"/>
            </a:endParaRPr>
          </a:p>
          <a:p>
            <a:pPr marL="523875" lvl="1" indent="-256540">
              <a:lnSpc>
                <a:spcPct val="100000"/>
              </a:lnSpc>
              <a:spcBef>
                <a:spcPts val="1110"/>
              </a:spcBef>
              <a:buSzPct val="65384"/>
              <a:buFont typeface="Wingdings 3"/>
              <a:buChar char=""/>
              <a:tabLst>
                <a:tab pos="523875" algn="l"/>
                <a:tab pos="524510" algn="l"/>
              </a:tabLst>
            </a:pPr>
            <a:r>
              <a:rPr sz="1300" b="1" spc="-55" dirty="0">
                <a:solidFill>
                  <a:srgbClr val="2CA1BE"/>
                </a:solidFill>
                <a:latin typeface="Lucida Grande"/>
                <a:cs typeface="Lucida Grande"/>
              </a:rPr>
              <a:t>CODE </a:t>
            </a:r>
            <a:r>
              <a:rPr sz="1300" spc="-5" dirty="0">
                <a:latin typeface="Lucida Grande"/>
                <a:cs typeface="Lucida Grande"/>
              </a:rPr>
              <a:t>: Permet de saisir </a:t>
            </a:r>
            <a:r>
              <a:rPr sz="1300" spc="-10" dirty="0">
                <a:latin typeface="Lucida Grande"/>
                <a:cs typeface="Lucida Grande"/>
              </a:rPr>
              <a:t>les</a:t>
            </a:r>
            <a:r>
              <a:rPr sz="1300" spc="50" dirty="0">
                <a:latin typeface="Lucida Grande"/>
                <a:cs typeface="Lucida Grande"/>
              </a:rPr>
              <a:t> </a:t>
            </a:r>
            <a:r>
              <a:rPr sz="1300" b="1" spc="-45" dirty="0">
                <a:solidFill>
                  <a:srgbClr val="2CA1BE"/>
                </a:solidFill>
                <a:latin typeface="Lucida Grande"/>
                <a:cs typeface="Lucida Grande"/>
              </a:rPr>
              <a:t>chiffres</a:t>
            </a:r>
            <a:r>
              <a:rPr sz="1300" spc="-45" dirty="0">
                <a:latin typeface="Lucida Grande"/>
                <a:cs typeface="Lucida Grande"/>
              </a:rPr>
              <a:t>.</a:t>
            </a:r>
            <a:endParaRPr sz="1300">
              <a:latin typeface="Lucida Grande"/>
              <a:cs typeface="Lucida Grande"/>
            </a:endParaRPr>
          </a:p>
          <a:p>
            <a:pPr marL="523875" marR="5080" lvl="1" indent="-256540" algn="just">
              <a:lnSpc>
                <a:spcPct val="100000"/>
              </a:lnSpc>
              <a:spcBef>
                <a:spcPts val="1090"/>
              </a:spcBef>
              <a:buSzPct val="65384"/>
              <a:buFont typeface="Wingdings 3"/>
              <a:buChar char=""/>
              <a:tabLst>
                <a:tab pos="524510" algn="l"/>
              </a:tabLst>
            </a:pPr>
            <a:r>
              <a:rPr sz="1300" b="1" spc="-65" dirty="0">
                <a:solidFill>
                  <a:srgbClr val="2CA1BE"/>
                </a:solidFill>
                <a:latin typeface="Lucida Grande"/>
                <a:cs typeface="Lucida Grande"/>
              </a:rPr>
              <a:t>IDENT </a:t>
            </a:r>
            <a:r>
              <a:rPr sz="1300" spc="-5" dirty="0">
                <a:latin typeface="Lucida Grande"/>
                <a:cs typeface="Lucida Grande"/>
              </a:rPr>
              <a:t>: Active </a:t>
            </a:r>
            <a:r>
              <a:rPr sz="1300" dirty="0">
                <a:latin typeface="Lucida Grande"/>
                <a:cs typeface="Lucida Grande"/>
              </a:rPr>
              <a:t>le </a:t>
            </a:r>
            <a:r>
              <a:rPr sz="1300" spc="-5" dirty="0">
                <a:latin typeface="Lucida Grande"/>
                <a:cs typeface="Lucida Grande"/>
              </a:rPr>
              <a:t>mode </a:t>
            </a:r>
            <a:r>
              <a:rPr sz="1300" b="1" spc="-60" dirty="0">
                <a:solidFill>
                  <a:srgbClr val="2CA1BE"/>
                </a:solidFill>
                <a:latin typeface="Lucida Grande"/>
                <a:cs typeface="Lucida Grande"/>
              </a:rPr>
              <a:t>SPI </a:t>
            </a:r>
            <a:r>
              <a:rPr sz="1300" spc="-10" dirty="0">
                <a:latin typeface="Lucida Grande"/>
                <a:cs typeface="Lucida Grande"/>
              </a:rPr>
              <a:t>(Special  </a:t>
            </a:r>
            <a:r>
              <a:rPr sz="1300" spc="-5" dirty="0">
                <a:latin typeface="Lucida Grande"/>
                <a:cs typeface="Lucida Grande"/>
              </a:rPr>
              <a:t>Position Indentification) pendant </a:t>
            </a:r>
            <a:r>
              <a:rPr sz="1300" dirty="0">
                <a:latin typeface="Lucida Grande"/>
                <a:cs typeface="Lucida Grande"/>
              </a:rPr>
              <a:t>18  </a:t>
            </a:r>
            <a:r>
              <a:rPr sz="1300" spc="-10" dirty="0">
                <a:latin typeface="Lucida Grande"/>
                <a:cs typeface="Lucida Grande"/>
              </a:rPr>
              <a:t>secondes sur l’écran </a:t>
            </a:r>
            <a:r>
              <a:rPr sz="1300" spc="-5" dirty="0">
                <a:latin typeface="Lucida Grande"/>
                <a:cs typeface="Lucida Grande"/>
              </a:rPr>
              <a:t>de</a:t>
            </a:r>
            <a:r>
              <a:rPr sz="1300" spc="85" dirty="0">
                <a:latin typeface="Lucida Grande"/>
                <a:cs typeface="Lucida Grande"/>
              </a:rPr>
              <a:t> </a:t>
            </a:r>
            <a:r>
              <a:rPr sz="1300" spc="-5" dirty="0">
                <a:latin typeface="Lucida Grande"/>
                <a:cs typeface="Lucida Grande"/>
              </a:rPr>
              <a:t>l’ATC.</a:t>
            </a:r>
            <a:endParaRPr sz="1300">
              <a:latin typeface="Lucida Grande"/>
              <a:cs typeface="Lucida Grande"/>
            </a:endParaRPr>
          </a:p>
          <a:p>
            <a:pPr marL="523875" marR="5080" lvl="1" indent="-256540" algn="just">
              <a:lnSpc>
                <a:spcPct val="100000"/>
              </a:lnSpc>
              <a:spcBef>
                <a:spcPts val="844"/>
              </a:spcBef>
              <a:buSzPct val="65384"/>
              <a:buFont typeface="Wingdings 3"/>
              <a:buChar char=""/>
              <a:tabLst>
                <a:tab pos="524510" algn="l"/>
              </a:tabLst>
            </a:pPr>
            <a:r>
              <a:rPr sz="1300" b="1" spc="-70" dirty="0">
                <a:solidFill>
                  <a:srgbClr val="2CA1BE"/>
                </a:solidFill>
                <a:latin typeface="Lucida Grande"/>
                <a:cs typeface="Lucida Grande"/>
              </a:rPr>
              <a:t>BKSP </a:t>
            </a:r>
            <a:r>
              <a:rPr sz="1300" spc="-5" dirty="0">
                <a:latin typeface="Lucida Grande"/>
                <a:cs typeface="Lucida Grande"/>
              </a:rPr>
              <a:t>: </a:t>
            </a:r>
            <a:r>
              <a:rPr sz="1300" b="1" spc="-55" dirty="0">
                <a:solidFill>
                  <a:srgbClr val="2CA1BE"/>
                </a:solidFill>
                <a:latin typeface="Lucida Grande"/>
                <a:cs typeface="Lucida Grande"/>
              </a:rPr>
              <a:t>Backspace </a:t>
            </a:r>
            <a:r>
              <a:rPr sz="1300" spc="-5" dirty="0">
                <a:latin typeface="Lucida Grande"/>
                <a:cs typeface="Lucida Grande"/>
              </a:rPr>
              <a:t>afin de revenir </a:t>
            </a:r>
            <a:r>
              <a:rPr sz="1300" dirty="0">
                <a:latin typeface="Lucida Grande"/>
                <a:cs typeface="Lucida Grande"/>
              </a:rPr>
              <a:t>en  </a:t>
            </a:r>
            <a:r>
              <a:rPr sz="1300" spc="-5" dirty="0">
                <a:latin typeface="Lucida Grande"/>
                <a:cs typeface="Lucida Grande"/>
              </a:rPr>
              <a:t>arrière </a:t>
            </a:r>
            <a:r>
              <a:rPr sz="1300" dirty="0">
                <a:latin typeface="Lucida Grande"/>
                <a:cs typeface="Lucida Grande"/>
              </a:rPr>
              <a:t>en </a:t>
            </a:r>
            <a:r>
              <a:rPr sz="1300" spc="-10" dirty="0">
                <a:latin typeface="Lucida Grande"/>
                <a:cs typeface="Lucida Grande"/>
              </a:rPr>
              <a:t>cas </a:t>
            </a:r>
            <a:r>
              <a:rPr sz="1300" spc="-5" dirty="0">
                <a:latin typeface="Lucida Grande"/>
                <a:cs typeface="Lucida Grande"/>
              </a:rPr>
              <a:t>de saisie erronée </a:t>
            </a:r>
            <a:r>
              <a:rPr sz="1300" dirty="0">
                <a:latin typeface="Lucida Grande"/>
                <a:cs typeface="Lucida Grande"/>
              </a:rPr>
              <a:t>d’un  </a:t>
            </a:r>
            <a:r>
              <a:rPr sz="1300" spc="-10" dirty="0">
                <a:latin typeface="Lucida Grande"/>
                <a:cs typeface="Lucida Grande"/>
              </a:rPr>
              <a:t>chiffre.</a:t>
            </a:r>
            <a:endParaRPr sz="1300">
              <a:latin typeface="Lucida Grande"/>
              <a:cs typeface="Lucida Grande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9" name="object 9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998976" y="1580388"/>
            <a:ext cx="5073650" cy="1793875"/>
            <a:chOff x="3998976" y="1580388"/>
            <a:chExt cx="5073650" cy="1793875"/>
          </a:xfrm>
        </p:grpSpPr>
        <p:sp>
          <p:nvSpPr>
            <p:cNvPr id="12" name="object 12"/>
            <p:cNvSpPr/>
            <p:nvPr/>
          </p:nvSpPr>
          <p:spPr>
            <a:xfrm>
              <a:off x="3998976" y="1580388"/>
              <a:ext cx="5073396" cy="17937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746748" y="2799588"/>
              <a:ext cx="419100" cy="50596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819138" y="2833877"/>
              <a:ext cx="274320" cy="361315"/>
            </a:xfrm>
            <a:custGeom>
              <a:avLst/>
              <a:gdLst/>
              <a:ahLst/>
              <a:cxnLst/>
              <a:rect l="l" t="t" r="r" b="b"/>
              <a:pathLst>
                <a:path w="274320" h="361314">
                  <a:moveTo>
                    <a:pt x="0" y="361188"/>
                  </a:moveTo>
                  <a:lnTo>
                    <a:pt x="274320" y="361188"/>
                  </a:lnTo>
                  <a:lnTo>
                    <a:pt x="274320" y="0"/>
                  </a:lnTo>
                  <a:lnTo>
                    <a:pt x="0" y="0"/>
                  </a:lnTo>
                  <a:lnTo>
                    <a:pt x="0" y="361188"/>
                  </a:lnTo>
                  <a:close/>
                </a:path>
              </a:pathLst>
            </a:custGeom>
            <a:ln w="38100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7900034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114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PRIMARY </a:t>
            </a:r>
            <a:r>
              <a:rPr sz="2100" b="1" u="heavy" spc="-9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FLIGHT </a:t>
            </a:r>
            <a:r>
              <a:rPr sz="2100" b="1" u="heavy" spc="-10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DISPLAY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5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L’interface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logicielle du </a:t>
            </a:r>
            <a:r>
              <a:rPr sz="2100" b="1" u="heavy" spc="-9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PFD</a:t>
            </a:r>
            <a:r>
              <a:rPr sz="2100" b="1" u="heavy" spc="-3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(2/2)</a:t>
            </a:r>
            <a:endParaRPr sz="2100">
              <a:latin typeface="Lucida Grande"/>
              <a:cs typeface="Lucida Grande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593A242-5ED7-0B4B-9743-6B866C90F7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23" name="object 7">
            <a:extLst>
              <a:ext uri="{FF2B5EF4-FFF2-40B4-BE49-F238E27FC236}">
                <a16:creationId xmlns:a16="http://schemas.microsoft.com/office/drawing/2014/main" id="{5FA1E8AC-D2D2-CB42-ACEB-926695A7F76B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</a:t>
            </a:r>
            <a:r>
              <a:rPr sz="1000" b="1" u="sng" spc="-5" dirty="0">
                <a:solidFill>
                  <a:srgbClr val="2CA1BE"/>
                </a:solidFill>
                <a:latin typeface="Lucida Grande"/>
                <a:cs typeface="Lucida Grande"/>
              </a:rPr>
              <a:t>[I]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5" dirty="0">
                <a:solidFill>
                  <a:srgbClr val="2CA1BE"/>
                </a:solidFill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III</a:t>
            </a:r>
            <a:r>
              <a:rPr sz="1000" spc="-10" dirty="0">
                <a:latin typeface="Lucida Grande"/>
                <a:cs typeface="Lucida Grande"/>
              </a:rPr>
              <a:t>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2023" y="1580388"/>
            <a:ext cx="8880475" cy="4532630"/>
            <a:chOff x="192023" y="1580388"/>
            <a:chExt cx="8880475" cy="4532630"/>
          </a:xfrm>
        </p:grpSpPr>
        <p:sp>
          <p:nvSpPr>
            <p:cNvPr id="3" name="object 3"/>
            <p:cNvSpPr/>
            <p:nvPr/>
          </p:nvSpPr>
          <p:spPr>
            <a:xfrm>
              <a:off x="3928933" y="3488751"/>
              <a:ext cx="5033290" cy="183636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740395" y="3582923"/>
              <a:ext cx="531876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12785" y="3617214"/>
              <a:ext cx="387350" cy="128270"/>
            </a:xfrm>
            <a:custGeom>
              <a:avLst/>
              <a:gdLst/>
              <a:ahLst/>
              <a:cxnLst/>
              <a:rect l="l" t="t" r="r" b="b"/>
              <a:pathLst>
                <a:path w="387350" h="128270">
                  <a:moveTo>
                    <a:pt x="0" y="128016"/>
                  </a:moveTo>
                  <a:lnTo>
                    <a:pt x="387096" y="128016"/>
                  </a:lnTo>
                  <a:lnTo>
                    <a:pt x="387096" y="0"/>
                  </a:lnTo>
                  <a:lnTo>
                    <a:pt x="0" y="0"/>
                  </a:lnTo>
                  <a:lnTo>
                    <a:pt x="0" y="128016"/>
                  </a:lnTo>
                  <a:close/>
                </a:path>
              </a:pathLst>
            </a:custGeom>
            <a:ln w="38100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2023" y="3329939"/>
              <a:ext cx="3989832" cy="27828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6239" y="3534155"/>
              <a:ext cx="3383279" cy="217627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91668" y="3529583"/>
              <a:ext cx="3392804" cy="2185670"/>
            </a:xfrm>
            <a:custGeom>
              <a:avLst/>
              <a:gdLst/>
              <a:ahLst/>
              <a:cxnLst/>
              <a:rect l="l" t="t" r="r" b="b"/>
              <a:pathLst>
                <a:path w="3392804" h="2185670">
                  <a:moveTo>
                    <a:pt x="0" y="2185416"/>
                  </a:moveTo>
                  <a:lnTo>
                    <a:pt x="3392424" y="2185416"/>
                  </a:lnTo>
                  <a:lnTo>
                    <a:pt x="3392424" y="0"/>
                  </a:lnTo>
                  <a:lnTo>
                    <a:pt x="0" y="0"/>
                  </a:lnTo>
                  <a:lnTo>
                    <a:pt x="0" y="2185416"/>
                  </a:lnTo>
                  <a:close/>
                </a:path>
              </a:pathLst>
            </a:custGeom>
            <a:ln w="9144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998976" y="1580388"/>
              <a:ext cx="5073396" cy="179374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09104" y="2799588"/>
              <a:ext cx="504444" cy="50444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381493" y="2833877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0" y="359663"/>
                  </a:moveTo>
                  <a:lnTo>
                    <a:pt x="359664" y="359663"/>
                  </a:lnTo>
                  <a:lnTo>
                    <a:pt x="359664" y="0"/>
                  </a:lnTo>
                  <a:lnTo>
                    <a:pt x="0" y="0"/>
                  </a:lnTo>
                  <a:lnTo>
                    <a:pt x="0" y="359663"/>
                  </a:lnTo>
                  <a:close/>
                </a:path>
              </a:pathLst>
            </a:custGeom>
            <a:ln w="38100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595616" y="4600955"/>
              <a:ext cx="1414780" cy="247015"/>
            </a:xfrm>
            <a:custGeom>
              <a:avLst/>
              <a:gdLst/>
              <a:ahLst/>
              <a:cxnLst/>
              <a:rect l="l" t="t" r="r" b="b"/>
              <a:pathLst>
                <a:path w="1414779" h="247014">
                  <a:moveTo>
                    <a:pt x="1414272" y="0"/>
                  </a:moveTo>
                  <a:lnTo>
                    <a:pt x="0" y="0"/>
                  </a:lnTo>
                  <a:lnTo>
                    <a:pt x="0" y="246888"/>
                  </a:lnTo>
                  <a:lnTo>
                    <a:pt x="1414272" y="246888"/>
                  </a:lnTo>
                  <a:lnTo>
                    <a:pt x="14142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12572" y="1546986"/>
            <a:ext cx="3662045" cy="1864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8605" marR="8255" indent="-256540" algn="just">
              <a:lnSpc>
                <a:spcPct val="100000"/>
              </a:lnSpc>
              <a:spcBef>
                <a:spcPts val="95"/>
              </a:spcBef>
              <a:buSzPct val="65384"/>
              <a:buFont typeface="Wingdings 3"/>
              <a:buChar char=""/>
              <a:tabLst>
                <a:tab pos="269240" algn="l"/>
              </a:tabLst>
            </a:pPr>
            <a:r>
              <a:rPr sz="1300" b="1" spc="-70" dirty="0">
                <a:solidFill>
                  <a:srgbClr val="2CA1BE"/>
                </a:solidFill>
                <a:latin typeface="Lucida Grande"/>
                <a:cs typeface="Lucida Grande"/>
              </a:rPr>
              <a:t>TMR/REF </a:t>
            </a:r>
            <a:r>
              <a:rPr sz="1300" spc="-5" dirty="0">
                <a:latin typeface="Lucida Grande"/>
                <a:cs typeface="Lucida Grande"/>
              </a:rPr>
              <a:t>: Affiche la fenêtre du </a:t>
            </a:r>
            <a:r>
              <a:rPr sz="13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300" b="1" spc="-40" dirty="0">
                <a:solidFill>
                  <a:srgbClr val="2CA1BE"/>
                </a:solidFill>
                <a:latin typeface="Lucida Grande"/>
                <a:cs typeface="Lucida Grande"/>
              </a:rPr>
              <a:t>chronomètre</a:t>
            </a:r>
            <a:r>
              <a:rPr sz="1300" spc="-40" dirty="0">
                <a:latin typeface="Lucida Grande"/>
                <a:cs typeface="Lucida Grande"/>
              </a:rPr>
              <a:t>.</a:t>
            </a:r>
            <a:endParaRPr sz="1300">
              <a:latin typeface="Lucida Grande"/>
              <a:cs typeface="Lucida Grande"/>
            </a:endParaRPr>
          </a:p>
          <a:p>
            <a:pPr marL="523875" marR="5715" lvl="1" indent="-256540" algn="just">
              <a:lnSpc>
                <a:spcPct val="100000"/>
              </a:lnSpc>
              <a:spcBef>
                <a:spcPts val="745"/>
              </a:spcBef>
              <a:buClr>
                <a:srgbClr val="2CA1BE"/>
              </a:buClr>
              <a:buSzPct val="65384"/>
              <a:buFont typeface="Wingdings 3"/>
              <a:buChar char=""/>
              <a:tabLst>
                <a:tab pos="524510" algn="l"/>
              </a:tabLst>
            </a:pPr>
            <a:r>
              <a:rPr sz="1300" dirty="0">
                <a:latin typeface="Lucida Grande"/>
                <a:cs typeface="Lucida Grande"/>
              </a:rPr>
              <a:t>Le </a:t>
            </a:r>
            <a:r>
              <a:rPr sz="1300" spc="-10" dirty="0">
                <a:latin typeface="Lucida Grande"/>
                <a:cs typeface="Lucida Grande"/>
              </a:rPr>
              <a:t>pilote </a:t>
            </a:r>
            <a:r>
              <a:rPr sz="1300" dirty="0">
                <a:latin typeface="Lucida Grande"/>
                <a:cs typeface="Lucida Grande"/>
              </a:rPr>
              <a:t>peut </a:t>
            </a:r>
            <a:r>
              <a:rPr sz="1300" b="1" spc="-45" dirty="0">
                <a:solidFill>
                  <a:srgbClr val="2CA1BE"/>
                </a:solidFill>
                <a:latin typeface="Lucida Grande"/>
                <a:cs typeface="Lucida Grande"/>
              </a:rPr>
              <a:t>déclencher </a:t>
            </a:r>
            <a:r>
              <a:rPr sz="1300" b="1" spc="-55" dirty="0">
                <a:solidFill>
                  <a:srgbClr val="2CA1BE"/>
                </a:solidFill>
                <a:latin typeface="Lucida Grande"/>
                <a:cs typeface="Lucida Grande"/>
              </a:rPr>
              <a:t>un </a:t>
            </a:r>
            <a:r>
              <a:rPr sz="1300" b="1" spc="-45" dirty="0">
                <a:solidFill>
                  <a:srgbClr val="2CA1BE"/>
                </a:solidFill>
                <a:latin typeface="Lucida Grande"/>
                <a:cs typeface="Lucida Grande"/>
              </a:rPr>
              <a:t>chrono </a:t>
            </a:r>
            <a:r>
              <a:rPr sz="1300" b="1" spc="-45" dirty="0">
                <a:latin typeface="Lucida Grande"/>
                <a:cs typeface="Lucida Grande"/>
              </a:rPr>
              <a:t> </a:t>
            </a:r>
            <a:r>
              <a:rPr sz="1300" spc="-5" dirty="0">
                <a:latin typeface="Lucida Grande"/>
                <a:cs typeface="Lucida Grande"/>
              </a:rPr>
              <a:t>en activant </a:t>
            </a:r>
            <a:r>
              <a:rPr sz="1300" dirty="0">
                <a:latin typeface="Lucida Grande"/>
                <a:cs typeface="Lucida Grande"/>
              </a:rPr>
              <a:t>(touche ENT) </a:t>
            </a:r>
            <a:r>
              <a:rPr sz="1300" spc="-5" dirty="0">
                <a:latin typeface="Lucida Grande"/>
                <a:cs typeface="Lucida Grande"/>
              </a:rPr>
              <a:t>le décompte  </a:t>
            </a:r>
            <a:r>
              <a:rPr sz="1300" spc="-10" dirty="0">
                <a:latin typeface="Lucida Grande"/>
                <a:cs typeface="Lucida Grande"/>
              </a:rPr>
              <a:t>depuis </a:t>
            </a:r>
            <a:r>
              <a:rPr sz="1300" spc="-5" dirty="0">
                <a:latin typeface="Lucida Grande"/>
                <a:cs typeface="Lucida Grande"/>
              </a:rPr>
              <a:t>la </a:t>
            </a:r>
            <a:r>
              <a:rPr sz="1300" spc="-10" dirty="0">
                <a:latin typeface="Lucida Grande"/>
                <a:cs typeface="Lucida Grande"/>
              </a:rPr>
              <a:t>zone</a:t>
            </a:r>
            <a:r>
              <a:rPr sz="1300" spc="40" dirty="0">
                <a:latin typeface="Lucida Grande"/>
                <a:cs typeface="Lucida Grande"/>
              </a:rPr>
              <a:t> </a:t>
            </a:r>
            <a:r>
              <a:rPr sz="1300" b="1" spc="-55" dirty="0">
                <a:solidFill>
                  <a:srgbClr val="2CA1BE"/>
                </a:solidFill>
                <a:latin typeface="Lucida Grande"/>
                <a:cs typeface="Lucida Grande"/>
              </a:rPr>
              <a:t>START</a:t>
            </a:r>
            <a:r>
              <a:rPr sz="1300" spc="-55" dirty="0">
                <a:latin typeface="Lucida Grande"/>
                <a:cs typeface="Lucida Grande"/>
              </a:rPr>
              <a:t>.</a:t>
            </a:r>
            <a:endParaRPr sz="1300">
              <a:latin typeface="Lucida Grande"/>
              <a:cs typeface="Lucida Grande"/>
            </a:endParaRPr>
          </a:p>
          <a:p>
            <a:pPr marL="523875" marR="5080" lvl="1" indent="-256540" algn="just">
              <a:lnSpc>
                <a:spcPct val="100000"/>
              </a:lnSpc>
              <a:spcBef>
                <a:spcPts val="1255"/>
              </a:spcBef>
              <a:buClr>
                <a:srgbClr val="2CA1BE"/>
              </a:buClr>
              <a:buSzPct val="65384"/>
              <a:buFont typeface="Wingdings 3"/>
              <a:buChar char=""/>
              <a:tabLst>
                <a:tab pos="524510" algn="l"/>
              </a:tabLst>
            </a:pPr>
            <a:r>
              <a:rPr sz="1300" spc="-5" dirty="0">
                <a:latin typeface="Lucida Grande"/>
                <a:cs typeface="Lucida Grande"/>
              </a:rPr>
              <a:t>Ensuite, la même touche arrête </a:t>
            </a:r>
            <a:r>
              <a:rPr sz="1300" dirty="0">
                <a:latin typeface="Lucida Grande"/>
                <a:cs typeface="Lucida Grande"/>
              </a:rPr>
              <a:t>le  </a:t>
            </a:r>
            <a:r>
              <a:rPr sz="1300" spc="-5" dirty="0">
                <a:latin typeface="Lucida Grande"/>
                <a:cs typeface="Lucida Grande"/>
              </a:rPr>
              <a:t>chrono </a:t>
            </a:r>
            <a:r>
              <a:rPr sz="1300" spc="-40" dirty="0">
                <a:latin typeface="Lucida Grande"/>
                <a:cs typeface="Lucida Grande"/>
              </a:rPr>
              <a:t>(</a:t>
            </a:r>
            <a:r>
              <a:rPr sz="1300" b="1" spc="-40" dirty="0">
                <a:solidFill>
                  <a:srgbClr val="2CA1BE"/>
                </a:solidFill>
                <a:latin typeface="Lucida Grande"/>
                <a:cs typeface="Lucida Grande"/>
              </a:rPr>
              <a:t>STOP</a:t>
            </a:r>
            <a:r>
              <a:rPr sz="1300" spc="-40" dirty="0">
                <a:latin typeface="Lucida Grande"/>
                <a:cs typeface="Lucida Grande"/>
              </a:rPr>
              <a:t>) </a:t>
            </a:r>
            <a:r>
              <a:rPr sz="1300" spc="-5" dirty="0">
                <a:latin typeface="Lucida Grande"/>
                <a:cs typeface="Lucida Grande"/>
              </a:rPr>
              <a:t>et propose de </a:t>
            </a:r>
            <a:r>
              <a:rPr sz="1300" dirty="0">
                <a:latin typeface="Lucida Grande"/>
                <a:cs typeface="Lucida Grande"/>
              </a:rPr>
              <a:t>le  </a:t>
            </a:r>
            <a:r>
              <a:rPr sz="1300" spc="-10" dirty="0">
                <a:latin typeface="Lucida Grande"/>
                <a:cs typeface="Lucida Grande"/>
              </a:rPr>
              <a:t>remettre </a:t>
            </a:r>
            <a:r>
              <a:rPr sz="1300" spc="-5" dirty="0">
                <a:latin typeface="Lucida Grande"/>
                <a:cs typeface="Lucida Grande"/>
              </a:rPr>
              <a:t>à </a:t>
            </a:r>
            <a:r>
              <a:rPr sz="1300" spc="-10" dirty="0">
                <a:latin typeface="Lucida Grande"/>
                <a:cs typeface="Lucida Grande"/>
              </a:rPr>
              <a:t>zéro</a:t>
            </a:r>
            <a:r>
              <a:rPr sz="1300" spc="75" dirty="0">
                <a:latin typeface="Lucida Grande"/>
                <a:cs typeface="Lucida Grande"/>
              </a:rPr>
              <a:t> </a:t>
            </a:r>
            <a:r>
              <a:rPr sz="1300" spc="-45" dirty="0">
                <a:latin typeface="Lucida Grande"/>
                <a:cs typeface="Lucida Grande"/>
              </a:rPr>
              <a:t>(</a:t>
            </a:r>
            <a:r>
              <a:rPr sz="1300" b="1" spc="-45" dirty="0">
                <a:solidFill>
                  <a:srgbClr val="2CA1BE"/>
                </a:solidFill>
                <a:latin typeface="Lucida Grande"/>
                <a:cs typeface="Lucida Grande"/>
              </a:rPr>
              <a:t>RESET</a:t>
            </a:r>
            <a:r>
              <a:rPr sz="1300" spc="-45" dirty="0">
                <a:latin typeface="Lucida Grande"/>
                <a:cs typeface="Lucida Grande"/>
              </a:rPr>
              <a:t>).</a:t>
            </a:r>
            <a:endParaRPr sz="1300">
              <a:latin typeface="Lucida Grande"/>
              <a:cs typeface="Lucida Grande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15" name="object 15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7900034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114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PRIMARY </a:t>
            </a:r>
            <a:r>
              <a:rPr sz="2100" b="1" u="heavy" spc="-9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FLIGHT </a:t>
            </a:r>
            <a:r>
              <a:rPr sz="2100" b="1" u="heavy" spc="-10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DISPLAY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5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L’interface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logicielle du </a:t>
            </a:r>
            <a:r>
              <a:rPr sz="2100" b="1" u="heavy" spc="-9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PFD</a:t>
            </a:r>
            <a:r>
              <a:rPr sz="2100" b="1" u="heavy" spc="-3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(2/2)</a:t>
            </a:r>
            <a:endParaRPr sz="2100">
              <a:latin typeface="Lucida Grande"/>
              <a:cs typeface="Lucida Grande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A3D2BF1-3DFE-D64E-A163-3C5019E147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25" name="object 7">
            <a:extLst>
              <a:ext uri="{FF2B5EF4-FFF2-40B4-BE49-F238E27FC236}">
                <a16:creationId xmlns:a16="http://schemas.microsoft.com/office/drawing/2014/main" id="{353009BC-CCD1-F342-8383-2A09BE953437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</a:t>
            </a:r>
            <a:r>
              <a:rPr sz="1000" b="1" u="sng" spc="-5" dirty="0">
                <a:solidFill>
                  <a:srgbClr val="2CA1BE"/>
                </a:solidFill>
                <a:latin typeface="Lucida Grande"/>
                <a:cs typeface="Lucida Grande"/>
              </a:rPr>
              <a:t>[I]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5" dirty="0">
                <a:solidFill>
                  <a:srgbClr val="2CA1BE"/>
                </a:solidFill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III</a:t>
            </a:r>
            <a:r>
              <a:rPr sz="1000" spc="-10" dirty="0">
                <a:latin typeface="Lucida Grande"/>
                <a:cs typeface="Lucida Grande"/>
              </a:rPr>
              <a:t>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280415"/>
            <a:ext cx="9144000" cy="988060"/>
            <a:chOff x="0" y="280415"/>
            <a:chExt cx="9144000" cy="988060"/>
          </a:xfrm>
        </p:grpSpPr>
        <p:sp>
          <p:nvSpPr>
            <p:cNvPr id="4" name="object 4"/>
            <p:cNvSpPr/>
            <p:nvPr/>
          </p:nvSpPr>
          <p:spPr>
            <a:xfrm>
              <a:off x="0" y="280415"/>
              <a:ext cx="9144000" cy="988060"/>
            </a:xfrm>
            <a:custGeom>
              <a:avLst/>
              <a:gdLst/>
              <a:ahLst/>
              <a:cxnLst/>
              <a:rect l="l" t="t" r="r" b="b"/>
              <a:pathLst>
                <a:path w="9144000" h="988060">
                  <a:moveTo>
                    <a:pt x="0" y="0"/>
                  </a:moveTo>
                  <a:lnTo>
                    <a:pt x="0" y="987552"/>
                  </a:lnTo>
                  <a:lnTo>
                    <a:pt x="9143999" y="987552"/>
                  </a:lnTo>
                  <a:lnTo>
                    <a:pt x="91439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16380" y="393192"/>
              <a:ext cx="3361944" cy="85496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366259" y="393192"/>
              <a:ext cx="702563" cy="8549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677155" y="393192"/>
              <a:ext cx="1854707" cy="85496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40196" y="393192"/>
              <a:ext cx="1475231" cy="8549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759966" y="454609"/>
            <a:ext cx="5613400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Formation </a:t>
            </a:r>
            <a:r>
              <a:rPr sz="3000" dirty="0"/>
              <a:t>EFIS – </a:t>
            </a:r>
            <a:r>
              <a:rPr sz="3000" spc="-5" dirty="0"/>
              <a:t>Garmin</a:t>
            </a:r>
            <a:r>
              <a:rPr sz="3000" spc="-85" dirty="0"/>
              <a:t> </a:t>
            </a:r>
            <a:r>
              <a:rPr sz="3000" spc="-5" dirty="0"/>
              <a:t>1000</a:t>
            </a:r>
            <a:endParaRPr sz="300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47DCFE4-C0EA-514B-BEC4-23A3B57041B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45" y="1387035"/>
            <a:ext cx="8881110" cy="42291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9206765-35D7-874A-9E5A-511CEF396D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5427" y="6196585"/>
            <a:ext cx="13843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6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2023" y="1580388"/>
            <a:ext cx="8880475" cy="4131945"/>
            <a:chOff x="192023" y="1580388"/>
            <a:chExt cx="8880475" cy="4131945"/>
          </a:xfrm>
        </p:grpSpPr>
        <p:sp>
          <p:nvSpPr>
            <p:cNvPr id="3" name="object 3"/>
            <p:cNvSpPr/>
            <p:nvPr/>
          </p:nvSpPr>
          <p:spPr>
            <a:xfrm>
              <a:off x="3928933" y="3488751"/>
              <a:ext cx="5033290" cy="183636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532876" y="3579876"/>
              <a:ext cx="504444" cy="2667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605266" y="3614166"/>
              <a:ext cx="360045" cy="121920"/>
            </a:xfrm>
            <a:custGeom>
              <a:avLst/>
              <a:gdLst/>
              <a:ahLst/>
              <a:cxnLst/>
              <a:rect l="l" t="t" r="r" b="b"/>
              <a:pathLst>
                <a:path w="360045" h="121920">
                  <a:moveTo>
                    <a:pt x="0" y="121919"/>
                  </a:moveTo>
                  <a:lnTo>
                    <a:pt x="359664" y="121919"/>
                  </a:lnTo>
                  <a:lnTo>
                    <a:pt x="359664" y="0"/>
                  </a:lnTo>
                  <a:lnTo>
                    <a:pt x="0" y="0"/>
                  </a:lnTo>
                  <a:lnTo>
                    <a:pt x="0" y="121919"/>
                  </a:lnTo>
                  <a:close/>
                </a:path>
              </a:pathLst>
            </a:custGeom>
            <a:ln w="38100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2023" y="2983991"/>
              <a:ext cx="3918204" cy="272796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6239" y="3188208"/>
              <a:ext cx="3311652" cy="212140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91668" y="3183636"/>
              <a:ext cx="3321050" cy="2131060"/>
            </a:xfrm>
            <a:custGeom>
              <a:avLst/>
              <a:gdLst/>
              <a:ahLst/>
              <a:cxnLst/>
              <a:rect l="l" t="t" r="r" b="b"/>
              <a:pathLst>
                <a:path w="3321050" h="2131060">
                  <a:moveTo>
                    <a:pt x="0" y="2130552"/>
                  </a:moveTo>
                  <a:lnTo>
                    <a:pt x="3320796" y="2130552"/>
                  </a:lnTo>
                  <a:lnTo>
                    <a:pt x="3320796" y="0"/>
                  </a:lnTo>
                  <a:lnTo>
                    <a:pt x="0" y="0"/>
                  </a:lnTo>
                  <a:lnTo>
                    <a:pt x="0" y="2130552"/>
                  </a:lnTo>
                  <a:close/>
                </a:path>
              </a:pathLst>
            </a:custGeom>
            <a:ln w="9144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998976" y="1580388"/>
              <a:ext cx="5073396" cy="179374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956804" y="2793491"/>
              <a:ext cx="432816" cy="50596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029193" y="2827782"/>
              <a:ext cx="288290" cy="361315"/>
            </a:xfrm>
            <a:custGeom>
              <a:avLst/>
              <a:gdLst/>
              <a:ahLst/>
              <a:cxnLst/>
              <a:rect l="l" t="t" r="r" b="b"/>
              <a:pathLst>
                <a:path w="288290" h="361314">
                  <a:moveTo>
                    <a:pt x="0" y="361188"/>
                  </a:moveTo>
                  <a:lnTo>
                    <a:pt x="288035" y="361188"/>
                  </a:lnTo>
                  <a:lnTo>
                    <a:pt x="288035" y="0"/>
                  </a:lnTo>
                  <a:lnTo>
                    <a:pt x="0" y="0"/>
                  </a:lnTo>
                  <a:lnTo>
                    <a:pt x="0" y="361188"/>
                  </a:lnTo>
                  <a:close/>
                </a:path>
              </a:pathLst>
            </a:custGeom>
            <a:ln w="38100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595616" y="4600955"/>
              <a:ext cx="1414780" cy="247015"/>
            </a:xfrm>
            <a:custGeom>
              <a:avLst/>
              <a:gdLst/>
              <a:ahLst/>
              <a:cxnLst/>
              <a:rect l="l" t="t" r="r" b="b"/>
              <a:pathLst>
                <a:path w="1414779" h="247014">
                  <a:moveTo>
                    <a:pt x="1414272" y="0"/>
                  </a:moveTo>
                  <a:lnTo>
                    <a:pt x="0" y="0"/>
                  </a:lnTo>
                  <a:lnTo>
                    <a:pt x="0" y="246888"/>
                  </a:lnTo>
                  <a:lnTo>
                    <a:pt x="1414272" y="246888"/>
                  </a:lnTo>
                  <a:lnTo>
                    <a:pt x="14142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779523" y="2019045"/>
            <a:ext cx="127063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0955">
              <a:lnSpc>
                <a:spcPct val="100000"/>
              </a:lnSpc>
              <a:spcBef>
                <a:spcPts val="95"/>
              </a:spcBef>
              <a:tabLst>
                <a:tab pos="327660" algn="l"/>
                <a:tab pos="765175" algn="l"/>
                <a:tab pos="1056005" algn="l"/>
              </a:tabLst>
            </a:pPr>
            <a:r>
              <a:rPr sz="1300" spc="-10" dirty="0">
                <a:latin typeface="Lucida Grande"/>
                <a:cs typeface="Lucida Grande"/>
              </a:rPr>
              <a:t>(bl</a:t>
            </a:r>
            <a:r>
              <a:rPr sz="1300" spc="-20" dirty="0">
                <a:latin typeface="Lucida Grande"/>
                <a:cs typeface="Lucida Grande"/>
              </a:rPr>
              <a:t>a</a:t>
            </a:r>
            <a:r>
              <a:rPr sz="1300" spc="-5" dirty="0">
                <a:latin typeface="Lucida Grande"/>
                <a:cs typeface="Lucida Grande"/>
              </a:rPr>
              <a:t>n</a:t>
            </a:r>
            <a:r>
              <a:rPr sz="1300" spc="-10" dirty="0">
                <a:latin typeface="Lucida Grande"/>
                <a:cs typeface="Lucida Grande"/>
              </a:rPr>
              <a:t>c</a:t>
            </a:r>
            <a:r>
              <a:rPr sz="1300" spc="-5" dirty="0">
                <a:latin typeface="Lucida Grande"/>
                <a:cs typeface="Lucida Grande"/>
              </a:rPr>
              <a:t>,</a:t>
            </a:r>
            <a:r>
              <a:rPr sz="1300" dirty="0">
                <a:latin typeface="Lucida Grande"/>
                <a:cs typeface="Lucida Grande"/>
              </a:rPr>
              <a:t>	</a:t>
            </a:r>
            <a:r>
              <a:rPr sz="1300" spc="-10" dirty="0">
                <a:latin typeface="Lucida Grande"/>
                <a:cs typeface="Lucida Grande"/>
              </a:rPr>
              <a:t>j</a:t>
            </a:r>
            <a:r>
              <a:rPr sz="1300" spc="-5" dirty="0">
                <a:latin typeface="Lucida Grande"/>
                <a:cs typeface="Lucida Grande"/>
              </a:rPr>
              <a:t>a</a:t>
            </a:r>
            <a:r>
              <a:rPr sz="1300" spc="5" dirty="0">
                <a:latin typeface="Lucida Grande"/>
                <a:cs typeface="Lucida Grande"/>
              </a:rPr>
              <a:t>u</a:t>
            </a:r>
            <a:r>
              <a:rPr sz="1300" spc="-5" dirty="0">
                <a:latin typeface="Lucida Grande"/>
                <a:cs typeface="Lucida Grande"/>
              </a:rPr>
              <a:t>n</a:t>
            </a:r>
            <a:r>
              <a:rPr sz="1300" dirty="0">
                <a:latin typeface="Lucida Grande"/>
                <a:cs typeface="Lucida Grande"/>
              </a:rPr>
              <a:t>e</a:t>
            </a:r>
            <a:r>
              <a:rPr sz="1300" spc="-5" dirty="0">
                <a:latin typeface="Lucida Grande"/>
                <a:cs typeface="Lucida Grande"/>
              </a:rPr>
              <a:t>,  </a:t>
            </a:r>
            <a:r>
              <a:rPr sz="1300" b="1" spc="-40" dirty="0">
                <a:solidFill>
                  <a:srgbClr val="2CA1BE"/>
                </a:solidFill>
                <a:latin typeface="Lucida Grande"/>
                <a:cs typeface="Lucida Grande"/>
              </a:rPr>
              <a:t>l</a:t>
            </a:r>
            <a:r>
              <a:rPr sz="1300" b="1" spc="-65" dirty="0">
                <a:solidFill>
                  <a:srgbClr val="2CA1BE"/>
                </a:solidFill>
                <a:latin typeface="Lucida Grande"/>
                <a:cs typeface="Lucida Grande"/>
              </a:rPr>
              <a:t>a</a:t>
            </a:r>
            <a:r>
              <a:rPr sz="1300" b="1" dirty="0">
                <a:solidFill>
                  <a:srgbClr val="2CA1BE"/>
                </a:solidFill>
                <a:latin typeface="Lucida Grande"/>
                <a:cs typeface="Lucida Grande"/>
              </a:rPr>
              <a:t>	</a:t>
            </a:r>
            <a:r>
              <a:rPr sz="1300" b="1" spc="-45" dirty="0">
                <a:solidFill>
                  <a:srgbClr val="2CA1BE"/>
                </a:solidFill>
                <a:latin typeface="Lucida Grande"/>
                <a:cs typeface="Lucida Grande"/>
              </a:rPr>
              <a:t>g</a:t>
            </a:r>
            <a:r>
              <a:rPr sz="1300" b="1" spc="-80" dirty="0">
                <a:solidFill>
                  <a:srgbClr val="2CA1BE"/>
                </a:solidFill>
                <a:latin typeface="Lucida Grande"/>
                <a:cs typeface="Lucida Grande"/>
              </a:rPr>
              <a:t>rav</a:t>
            </a:r>
            <a:r>
              <a:rPr sz="1300" b="1" spc="-35" dirty="0">
                <a:solidFill>
                  <a:srgbClr val="2CA1BE"/>
                </a:solidFill>
                <a:latin typeface="Lucida Grande"/>
                <a:cs typeface="Lucida Grande"/>
              </a:rPr>
              <a:t>i</a:t>
            </a:r>
            <a:r>
              <a:rPr sz="1300" b="1" spc="-55" dirty="0">
                <a:solidFill>
                  <a:srgbClr val="2CA1BE"/>
                </a:solidFill>
                <a:latin typeface="Lucida Grande"/>
                <a:cs typeface="Lucida Grande"/>
              </a:rPr>
              <a:t>t</a:t>
            </a:r>
            <a:r>
              <a:rPr sz="1300" b="1" spc="-40" dirty="0">
                <a:solidFill>
                  <a:srgbClr val="2CA1BE"/>
                </a:solidFill>
                <a:latin typeface="Lucida Grande"/>
                <a:cs typeface="Lucida Grande"/>
              </a:rPr>
              <a:t>é</a:t>
            </a:r>
            <a:r>
              <a:rPr sz="1300" b="1" dirty="0">
                <a:solidFill>
                  <a:srgbClr val="2CA1BE"/>
                </a:solidFill>
                <a:latin typeface="Lucida Grande"/>
                <a:cs typeface="Lucida Grande"/>
              </a:rPr>
              <a:t>	</a:t>
            </a:r>
            <a:r>
              <a:rPr sz="1300" spc="-5" dirty="0">
                <a:latin typeface="Lucida Grande"/>
                <a:cs typeface="Lucida Grande"/>
              </a:rPr>
              <a:t>de</a:t>
            </a:r>
            <a:endParaRPr sz="1300">
              <a:latin typeface="Lucida Grande"/>
              <a:cs typeface="Lucida Gran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95573" y="2019045"/>
            <a:ext cx="57721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8575">
              <a:lnSpc>
                <a:spcPct val="100000"/>
              </a:lnSpc>
              <a:spcBef>
                <a:spcPts val="95"/>
              </a:spcBef>
            </a:pPr>
            <a:r>
              <a:rPr sz="1300" dirty="0">
                <a:latin typeface="Lucida Grande"/>
                <a:cs typeface="Lucida Grande"/>
              </a:rPr>
              <a:t>ro</a:t>
            </a:r>
            <a:r>
              <a:rPr sz="1300" spc="-5" dirty="0">
                <a:latin typeface="Lucida Grande"/>
                <a:cs typeface="Lucida Grande"/>
              </a:rPr>
              <a:t>u</a:t>
            </a:r>
            <a:r>
              <a:rPr sz="1300" dirty="0">
                <a:latin typeface="Lucida Grande"/>
                <a:cs typeface="Lucida Grande"/>
              </a:rPr>
              <a:t>ge</a:t>
            </a:r>
            <a:r>
              <a:rPr sz="1300" spc="-5" dirty="0">
                <a:latin typeface="Lucida Grande"/>
                <a:cs typeface="Lucida Grande"/>
              </a:rPr>
              <a:t>)  </a:t>
            </a:r>
            <a:r>
              <a:rPr sz="1300" spc="-10" dirty="0">
                <a:latin typeface="Lucida Grande"/>
                <a:cs typeface="Lucida Grande"/>
              </a:rPr>
              <a:t>l’</a:t>
            </a:r>
            <a:r>
              <a:rPr sz="1300" spc="-5" dirty="0">
                <a:latin typeface="Lucida Grande"/>
                <a:cs typeface="Lucida Grande"/>
              </a:rPr>
              <a:t>a</a:t>
            </a:r>
            <a:r>
              <a:rPr sz="1300" spc="-10" dirty="0">
                <a:latin typeface="Lucida Grande"/>
                <a:cs typeface="Lucida Grande"/>
              </a:rPr>
              <a:t>l</a:t>
            </a:r>
            <a:r>
              <a:rPr sz="1300" dirty="0">
                <a:latin typeface="Lucida Grande"/>
                <a:cs typeface="Lucida Grande"/>
              </a:rPr>
              <a:t>er</a:t>
            </a:r>
            <a:r>
              <a:rPr sz="1300" spc="-15" dirty="0">
                <a:latin typeface="Lucida Grande"/>
                <a:cs typeface="Lucida Grande"/>
              </a:rPr>
              <a:t>t</a:t>
            </a:r>
            <a:r>
              <a:rPr sz="1300" spc="-5" dirty="0">
                <a:latin typeface="Lucida Grande"/>
                <a:cs typeface="Lucida Grande"/>
              </a:rPr>
              <a:t>e</a:t>
            </a:r>
            <a:endParaRPr sz="1300">
              <a:latin typeface="Lucida Grande"/>
              <a:cs typeface="Lucida Gran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7995" y="2019045"/>
            <a:ext cx="1260475" cy="619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8605" marR="5080" indent="-256540" algn="just">
              <a:lnSpc>
                <a:spcPct val="100000"/>
              </a:lnSpc>
              <a:spcBef>
                <a:spcPts val="95"/>
              </a:spcBef>
              <a:buClr>
                <a:srgbClr val="2CA1BE"/>
              </a:buClr>
              <a:buSzPct val="65384"/>
              <a:buFont typeface="Wingdings 3"/>
              <a:buChar char=""/>
              <a:tabLst>
                <a:tab pos="269240" algn="l"/>
              </a:tabLst>
            </a:pPr>
            <a:r>
              <a:rPr sz="1300" dirty="0">
                <a:latin typeface="Lucida Grande"/>
                <a:cs typeface="Lucida Grande"/>
              </a:rPr>
              <a:t>La </a:t>
            </a:r>
            <a:r>
              <a:rPr sz="1300" b="1" spc="-45" dirty="0">
                <a:solidFill>
                  <a:srgbClr val="2CA1BE"/>
                </a:solidFill>
                <a:latin typeface="Lucida Grande"/>
                <a:cs typeface="Lucida Grande"/>
              </a:rPr>
              <a:t>couleur  dépend</a:t>
            </a:r>
            <a:r>
              <a:rPr sz="1300" b="1" spc="33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300" b="1" spc="-35" dirty="0">
                <a:solidFill>
                  <a:srgbClr val="2CA1BE"/>
                </a:solidFill>
                <a:latin typeface="Lucida Grande"/>
                <a:cs typeface="Lucida Grande"/>
              </a:rPr>
              <a:t>de </a:t>
            </a:r>
            <a:r>
              <a:rPr sz="1300" b="1" spc="-35" dirty="0">
                <a:latin typeface="Lucida Grande"/>
                <a:cs typeface="Lucida Grande"/>
              </a:rPr>
              <a:t> </a:t>
            </a:r>
            <a:r>
              <a:rPr sz="1300" spc="-5" dirty="0">
                <a:latin typeface="Lucida Grande"/>
                <a:cs typeface="Lucida Grande"/>
              </a:rPr>
              <a:t>affichée.</a:t>
            </a:r>
            <a:endParaRPr sz="1300">
              <a:latin typeface="Lucida Grande"/>
              <a:cs typeface="Lucida Grande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17" name="object 17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12572" y="1546986"/>
            <a:ext cx="341439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95"/>
              </a:spcBef>
              <a:buSzPct val="65384"/>
              <a:buFont typeface="Wingdings 3"/>
              <a:buChar char=""/>
              <a:tabLst>
                <a:tab pos="268605" algn="l"/>
                <a:tab pos="269240" algn="l"/>
              </a:tabLst>
            </a:pPr>
            <a:r>
              <a:rPr sz="1300" b="1" spc="-65" dirty="0">
                <a:solidFill>
                  <a:srgbClr val="2CA1BE"/>
                </a:solidFill>
                <a:latin typeface="Lucida Grande"/>
                <a:cs typeface="Lucida Grande"/>
              </a:rPr>
              <a:t>ALERTS </a:t>
            </a:r>
            <a:r>
              <a:rPr sz="1300" spc="-5" dirty="0">
                <a:latin typeface="Lucida Grande"/>
                <a:cs typeface="Lucida Grande"/>
              </a:rPr>
              <a:t>: Affiche </a:t>
            </a:r>
            <a:r>
              <a:rPr sz="1300" spc="-10" dirty="0">
                <a:latin typeface="Lucida Grande"/>
                <a:cs typeface="Lucida Grande"/>
              </a:rPr>
              <a:t>les </a:t>
            </a:r>
            <a:r>
              <a:rPr sz="1300" spc="-5" dirty="0">
                <a:latin typeface="Lucida Grande"/>
                <a:cs typeface="Lucida Grande"/>
              </a:rPr>
              <a:t>messages</a:t>
            </a:r>
            <a:r>
              <a:rPr sz="1300" spc="70" dirty="0">
                <a:latin typeface="Lucida Grande"/>
                <a:cs typeface="Lucida Grande"/>
              </a:rPr>
              <a:t> </a:t>
            </a:r>
            <a:r>
              <a:rPr sz="1300" spc="-10" dirty="0">
                <a:latin typeface="Lucida Grande"/>
                <a:cs typeface="Lucida Grande"/>
              </a:rPr>
              <a:t>d’alerte.</a:t>
            </a:r>
            <a:endParaRPr sz="1300">
              <a:latin typeface="Lucida Grande"/>
              <a:cs typeface="Lucida Grande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7900034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114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PRIMARY </a:t>
            </a:r>
            <a:r>
              <a:rPr sz="2100" b="1" u="heavy" spc="-9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FLIGHT </a:t>
            </a:r>
            <a:r>
              <a:rPr sz="2100" b="1" u="heavy" spc="-10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DISPLAY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5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L’interface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logicielle du </a:t>
            </a:r>
            <a:r>
              <a:rPr sz="2100" b="1" u="heavy" spc="-9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PFD</a:t>
            </a:r>
            <a:r>
              <a:rPr sz="2100" b="1" u="heavy" spc="-3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(2/2)</a:t>
            </a:r>
            <a:endParaRPr sz="2100">
              <a:latin typeface="Lucida Grande"/>
              <a:cs typeface="Lucida Grande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9A14D150-002C-DA44-BB8A-57D4CB4612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28" name="object 7">
            <a:extLst>
              <a:ext uri="{FF2B5EF4-FFF2-40B4-BE49-F238E27FC236}">
                <a16:creationId xmlns:a16="http://schemas.microsoft.com/office/drawing/2014/main" id="{81445183-FCC6-2846-9F3B-04ED3B21FED2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</a:t>
            </a:r>
            <a:r>
              <a:rPr sz="1000" b="1" u="sng" spc="-5" dirty="0">
                <a:solidFill>
                  <a:srgbClr val="2CA1BE"/>
                </a:solidFill>
                <a:latin typeface="Lucida Grande"/>
                <a:cs typeface="Lucida Grande"/>
              </a:rPr>
              <a:t>[I]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5" dirty="0">
                <a:solidFill>
                  <a:srgbClr val="2CA1BE"/>
                </a:solidFill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III</a:t>
            </a:r>
            <a:r>
              <a:rPr sz="1000" spc="-10" dirty="0">
                <a:latin typeface="Lucida Grande"/>
                <a:cs typeface="Lucida Grande"/>
              </a:rPr>
              <a:t>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38427" y="437387"/>
            <a:ext cx="7272528" cy="23698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02151" y="2879191"/>
            <a:ext cx="3949700" cy="73596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000" spc="-5" dirty="0" err="1">
                <a:solidFill>
                  <a:srgbClr val="2CA1BE"/>
                </a:solidFill>
                <a:latin typeface="Lucida Grande"/>
                <a:cs typeface="Lucida Grande"/>
              </a:rPr>
              <a:t>Chapitre</a:t>
            </a:r>
            <a:r>
              <a:rPr sz="2000" spc="-5" dirty="0">
                <a:solidFill>
                  <a:srgbClr val="2CA1BE"/>
                </a:solidFill>
                <a:latin typeface="Lucida Grande"/>
                <a:cs typeface="Lucida Grande"/>
              </a:rPr>
              <a:t> II </a:t>
            </a:r>
            <a:r>
              <a:rPr sz="2000" dirty="0">
                <a:solidFill>
                  <a:srgbClr val="2CA1BE"/>
                </a:solidFill>
                <a:latin typeface="Lucida Grande"/>
                <a:cs typeface="Lucida Grande"/>
              </a:rPr>
              <a:t>: </a:t>
            </a:r>
            <a:r>
              <a:rPr sz="2000" spc="-5" dirty="0">
                <a:solidFill>
                  <a:srgbClr val="2CA1BE"/>
                </a:solidFill>
                <a:latin typeface="Lucida Grande"/>
                <a:cs typeface="Lucida Grande"/>
              </a:rPr>
              <a:t>Le</a:t>
            </a:r>
            <a:r>
              <a:rPr sz="2000" spc="-3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2000" dirty="0">
                <a:solidFill>
                  <a:srgbClr val="2CA1BE"/>
                </a:solidFill>
                <a:latin typeface="Lucida Grande"/>
                <a:cs typeface="Lucida Grande"/>
              </a:rPr>
              <a:t>MFD</a:t>
            </a:r>
            <a:endParaRPr sz="2000" dirty="0">
              <a:latin typeface="Lucida Grande"/>
              <a:cs typeface="Lucida Grande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2000" b="1" spc="-55" dirty="0">
                <a:solidFill>
                  <a:srgbClr val="FFFFFF"/>
                </a:solidFill>
                <a:latin typeface="Lucida Grande"/>
                <a:cs typeface="Lucida Grande"/>
              </a:rPr>
              <a:t>-&gt; L’interface </a:t>
            </a:r>
            <a:r>
              <a:rPr sz="2000" b="1" spc="-65" dirty="0">
                <a:solidFill>
                  <a:srgbClr val="FFFFFF"/>
                </a:solidFill>
                <a:latin typeface="Lucida Grande"/>
                <a:cs typeface="Lucida Grande"/>
              </a:rPr>
              <a:t>logicielle du</a:t>
            </a:r>
            <a:r>
              <a:rPr sz="2000" b="1" spc="-100" dirty="0">
                <a:solidFill>
                  <a:srgbClr val="FFFFFF"/>
                </a:solidFill>
                <a:latin typeface="Lucida Grande"/>
                <a:cs typeface="Lucida Grande"/>
              </a:rPr>
              <a:t> </a:t>
            </a:r>
            <a:r>
              <a:rPr sz="2000" b="1" spc="-75" dirty="0">
                <a:solidFill>
                  <a:srgbClr val="FFFFFF"/>
                </a:solidFill>
                <a:latin typeface="Lucida Grande"/>
                <a:cs typeface="Lucida Grande"/>
              </a:rPr>
              <a:t>MFD</a:t>
            </a:r>
            <a:endParaRPr sz="2000" dirty="0">
              <a:latin typeface="Lucida Grande"/>
              <a:cs typeface="Lucida Grand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12572" y="1546986"/>
            <a:ext cx="3662045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95"/>
              </a:spcBef>
              <a:buSzPct val="65384"/>
              <a:buFont typeface="Wingdings 3"/>
              <a:buChar char=""/>
              <a:tabLst>
                <a:tab pos="268605" algn="l"/>
                <a:tab pos="269240" algn="l"/>
              </a:tabLst>
            </a:pPr>
            <a:r>
              <a:rPr lang="fr-FR" sz="1300" b="1" spc="-50" dirty="0">
                <a:solidFill>
                  <a:srgbClr val="2CA1BE"/>
                </a:solidFill>
                <a:latin typeface="Lucida Grande"/>
                <a:cs typeface="Lucida Grande"/>
              </a:rPr>
              <a:t>MFD </a:t>
            </a:r>
            <a:r>
              <a:rPr lang="fr-FR" sz="1300" spc="-50" dirty="0">
                <a:latin typeface="Lucida Grande"/>
                <a:cs typeface="Lucida Grande"/>
              </a:rPr>
              <a:t>SOFTKEYS</a:t>
            </a:r>
            <a:endParaRPr sz="1300" dirty="0">
              <a:latin typeface="Lucida Grande"/>
              <a:cs typeface="Lucida Grande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7344409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10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MULTI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FUNCTION </a:t>
            </a:r>
            <a:r>
              <a:rPr sz="2100" b="1" u="heavy" spc="-10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DISPLAY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5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L’interface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logicielle du</a:t>
            </a:r>
            <a:r>
              <a:rPr sz="2100" b="1" u="heavy" spc="-10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MFD</a:t>
            </a:r>
            <a:endParaRPr sz="2100">
              <a:latin typeface="Lucida Grande"/>
              <a:cs typeface="Lucida Grande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E26CFB9-394D-B54F-9C29-CDC02231C0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1486661"/>
            <a:ext cx="5109066" cy="469907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793E0B6-FFF4-7442-9277-6F36CF2F1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8" name="object 7">
            <a:extLst>
              <a:ext uri="{FF2B5EF4-FFF2-40B4-BE49-F238E27FC236}">
                <a16:creationId xmlns:a16="http://schemas.microsoft.com/office/drawing/2014/main" id="{E19054F5-9A00-AA4B-ABAF-D6116AB08FB4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b="1" u="sng" spc="-5" dirty="0">
                <a:solidFill>
                  <a:srgbClr val="2CA1BE"/>
                </a:solidFill>
                <a:latin typeface="Lucida Grande"/>
                <a:cs typeface="Lucida Grande"/>
              </a:rPr>
              <a:t>[II]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MFD</a:t>
            </a:r>
            <a:r>
              <a:rPr sz="1000" b="1" u="sng" spc="1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III</a:t>
            </a:r>
            <a:r>
              <a:rPr sz="1000" spc="-10" dirty="0">
                <a:latin typeface="Lucida Grande"/>
                <a:cs typeface="Lucida Grande"/>
              </a:rPr>
              <a:t>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09644" y="1580388"/>
            <a:ext cx="4989576" cy="17312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283964" y="2819400"/>
            <a:ext cx="4726305" cy="3815079"/>
            <a:chOff x="4283964" y="2819400"/>
            <a:chExt cx="4726305" cy="3815079"/>
          </a:xfrm>
        </p:grpSpPr>
        <p:sp>
          <p:nvSpPr>
            <p:cNvPr id="4" name="object 4"/>
            <p:cNvSpPr/>
            <p:nvPr/>
          </p:nvSpPr>
          <p:spPr>
            <a:xfrm>
              <a:off x="4283964" y="3381755"/>
              <a:ext cx="4241292" cy="325221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219700" y="3363468"/>
              <a:ext cx="577596" cy="4206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292090" y="3397758"/>
              <a:ext cx="433070" cy="276225"/>
            </a:xfrm>
            <a:custGeom>
              <a:avLst/>
              <a:gdLst/>
              <a:ahLst/>
              <a:cxnLst/>
              <a:rect l="l" t="t" r="r" b="b"/>
              <a:pathLst>
                <a:path w="433070" h="276225">
                  <a:moveTo>
                    <a:pt x="0" y="275844"/>
                  </a:moveTo>
                  <a:lnTo>
                    <a:pt x="432815" y="275844"/>
                  </a:lnTo>
                  <a:lnTo>
                    <a:pt x="432815" y="0"/>
                  </a:lnTo>
                  <a:lnTo>
                    <a:pt x="0" y="0"/>
                  </a:lnTo>
                  <a:lnTo>
                    <a:pt x="0" y="275844"/>
                  </a:lnTo>
                  <a:close/>
                </a:path>
              </a:pathLst>
            </a:custGeom>
            <a:ln w="38100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428744" y="2819400"/>
              <a:ext cx="504444" cy="50596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501134" y="2853690"/>
              <a:ext cx="360045" cy="361315"/>
            </a:xfrm>
            <a:custGeom>
              <a:avLst/>
              <a:gdLst/>
              <a:ahLst/>
              <a:cxnLst/>
              <a:rect l="l" t="t" r="r" b="b"/>
              <a:pathLst>
                <a:path w="360045" h="361314">
                  <a:moveTo>
                    <a:pt x="0" y="361188"/>
                  </a:moveTo>
                  <a:lnTo>
                    <a:pt x="359663" y="361188"/>
                  </a:lnTo>
                  <a:lnTo>
                    <a:pt x="359663" y="0"/>
                  </a:lnTo>
                  <a:lnTo>
                    <a:pt x="0" y="0"/>
                  </a:lnTo>
                  <a:lnTo>
                    <a:pt x="0" y="361188"/>
                  </a:lnTo>
                  <a:close/>
                </a:path>
              </a:pathLst>
            </a:custGeom>
            <a:ln w="38100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595616" y="4600955"/>
              <a:ext cx="1414780" cy="247015"/>
            </a:xfrm>
            <a:custGeom>
              <a:avLst/>
              <a:gdLst/>
              <a:ahLst/>
              <a:cxnLst/>
              <a:rect l="l" t="t" r="r" b="b"/>
              <a:pathLst>
                <a:path w="1414779" h="247014">
                  <a:moveTo>
                    <a:pt x="1414272" y="0"/>
                  </a:moveTo>
                  <a:lnTo>
                    <a:pt x="0" y="0"/>
                  </a:lnTo>
                  <a:lnTo>
                    <a:pt x="0" y="246888"/>
                  </a:lnTo>
                  <a:lnTo>
                    <a:pt x="1414272" y="246888"/>
                  </a:lnTo>
                  <a:lnTo>
                    <a:pt x="14142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12572" y="1546986"/>
            <a:ext cx="3660140" cy="7677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95"/>
              </a:spcBef>
              <a:buSzPct val="65384"/>
              <a:buFont typeface="Wingdings 3"/>
              <a:buChar char=""/>
              <a:tabLst>
                <a:tab pos="268605" algn="l"/>
                <a:tab pos="269240" algn="l"/>
              </a:tabLst>
            </a:pPr>
            <a:r>
              <a:rPr sz="1300" b="1" spc="-60" dirty="0">
                <a:solidFill>
                  <a:srgbClr val="2CA1BE"/>
                </a:solidFill>
                <a:latin typeface="Lucida Grande"/>
                <a:cs typeface="Lucida Grande"/>
              </a:rPr>
              <a:t>ENGINE </a:t>
            </a:r>
            <a:r>
              <a:rPr sz="1300" spc="-5" dirty="0">
                <a:latin typeface="Lucida Grande"/>
                <a:cs typeface="Lucida Grande"/>
              </a:rPr>
              <a:t>: Affiche </a:t>
            </a:r>
            <a:r>
              <a:rPr sz="1300" spc="-10" dirty="0">
                <a:latin typeface="Lucida Grande"/>
                <a:cs typeface="Lucida Grande"/>
              </a:rPr>
              <a:t>les </a:t>
            </a:r>
            <a:r>
              <a:rPr sz="1300" spc="-5" dirty="0">
                <a:latin typeface="Lucida Grande"/>
                <a:cs typeface="Lucida Grande"/>
              </a:rPr>
              <a:t>options liées à </a:t>
            </a:r>
            <a:r>
              <a:rPr sz="1300" spc="-10" dirty="0">
                <a:latin typeface="Lucida Grande"/>
                <a:cs typeface="Lucida Grande"/>
              </a:rPr>
              <a:t>la  gestion des </a:t>
            </a:r>
            <a:r>
              <a:rPr sz="1300" b="1" spc="-50" dirty="0">
                <a:solidFill>
                  <a:srgbClr val="2CA1BE"/>
                </a:solidFill>
                <a:latin typeface="Lucida Grande"/>
                <a:cs typeface="Lucida Grande"/>
              </a:rPr>
              <a:t>paramètres</a:t>
            </a:r>
            <a:r>
              <a:rPr sz="1300" b="1" spc="20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300" b="1" spc="-35" dirty="0">
                <a:solidFill>
                  <a:srgbClr val="2CA1BE"/>
                </a:solidFill>
                <a:latin typeface="Lucida Grande"/>
                <a:cs typeface="Lucida Grande"/>
              </a:rPr>
              <a:t>moteur</a:t>
            </a:r>
            <a:r>
              <a:rPr sz="1300" spc="-35" dirty="0">
                <a:latin typeface="Lucida Grande"/>
                <a:cs typeface="Lucida Grande"/>
              </a:rPr>
              <a:t>.</a:t>
            </a:r>
            <a:endParaRPr sz="1300">
              <a:latin typeface="Lucida Grande"/>
              <a:cs typeface="Lucida Grande"/>
            </a:endParaRPr>
          </a:p>
          <a:p>
            <a:pPr marL="523875" lvl="1" indent="-256540">
              <a:lnSpc>
                <a:spcPct val="100000"/>
              </a:lnSpc>
              <a:spcBef>
                <a:spcPts val="1165"/>
              </a:spcBef>
              <a:buSzPct val="65384"/>
              <a:buFont typeface="Wingdings 3"/>
              <a:buChar char=""/>
              <a:tabLst>
                <a:tab pos="523875" algn="l"/>
                <a:tab pos="524510" algn="l"/>
              </a:tabLst>
            </a:pPr>
            <a:r>
              <a:rPr sz="1300" b="1" spc="-55" dirty="0">
                <a:solidFill>
                  <a:srgbClr val="2CA1BE"/>
                </a:solidFill>
                <a:latin typeface="Lucida Grande"/>
                <a:cs typeface="Lucida Grande"/>
              </a:rPr>
              <a:t>LEAN </a:t>
            </a:r>
            <a:r>
              <a:rPr sz="1300" spc="-5" dirty="0">
                <a:latin typeface="Lucida Grande"/>
                <a:cs typeface="Lucida Grande"/>
              </a:rPr>
              <a:t>: </a:t>
            </a:r>
            <a:r>
              <a:rPr sz="1300" spc="-10" dirty="0">
                <a:latin typeface="Lucida Grande"/>
                <a:cs typeface="Lucida Grande"/>
              </a:rPr>
              <a:t>gestion </a:t>
            </a:r>
            <a:r>
              <a:rPr sz="1300" spc="-5" dirty="0">
                <a:latin typeface="Lucida Grande"/>
                <a:cs typeface="Lucida Grande"/>
              </a:rPr>
              <a:t>de</a:t>
            </a:r>
            <a:r>
              <a:rPr sz="1300" spc="60" dirty="0">
                <a:latin typeface="Lucida Grande"/>
                <a:cs typeface="Lucida Grande"/>
              </a:rPr>
              <a:t> </a:t>
            </a:r>
            <a:r>
              <a:rPr sz="1300" spc="-45" dirty="0">
                <a:latin typeface="Lucida Grande"/>
                <a:cs typeface="Lucida Grande"/>
              </a:rPr>
              <a:t>l’</a:t>
            </a:r>
            <a:r>
              <a:rPr sz="1300" b="1" spc="-45" dirty="0">
                <a:solidFill>
                  <a:srgbClr val="2CA1BE"/>
                </a:solidFill>
                <a:latin typeface="Lucida Grande"/>
                <a:cs typeface="Lucida Grande"/>
              </a:rPr>
              <a:t>appauvrissement</a:t>
            </a:r>
            <a:r>
              <a:rPr sz="1300" spc="-45" dirty="0">
                <a:latin typeface="Lucida Grande"/>
                <a:cs typeface="Lucida Grande"/>
              </a:rPr>
              <a:t>.</a:t>
            </a:r>
            <a:endParaRPr sz="1300">
              <a:latin typeface="Lucida Grande"/>
              <a:cs typeface="Lucida Grande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12" name="object 12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67995" y="2415920"/>
            <a:ext cx="340487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95"/>
              </a:spcBef>
              <a:buSzPct val="65384"/>
              <a:buFont typeface="Wingdings 3"/>
              <a:buChar char=""/>
              <a:tabLst>
                <a:tab pos="268605" algn="l"/>
                <a:tab pos="269240" algn="l"/>
                <a:tab pos="1106805" algn="l"/>
                <a:tab pos="1377950" algn="l"/>
                <a:tab pos="2190115" algn="l"/>
                <a:tab pos="2615565" algn="l"/>
              </a:tabLst>
            </a:pPr>
            <a:r>
              <a:rPr sz="1300" b="1" spc="-40" dirty="0">
                <a:solidFill>
                  <a:srgbClr val="2CA1BE"/>
                </a:solidFill>
                <a:latin typeface="Lucida Grande"/>
                <a:cs typeface="Lucida Grande"/>
              </a:rPr>
              <a:t>S</a:t>
            </a:r>
            <a:r>
              <a:rPr sz="1300" b="1" spc="-80" dirty="0">
                <a:solidFill>
                  <a:srgbClr val="2CA1BE"/>
                </a:solidFill>
                <a:latin typeface="Lucida Grande"/>
                <a:cs typeface="Lucida Grande"/>
              </a:rPr>
              <a:t>Y</a:t>
            </a:r>
            <a:r>
              <a:rPr sz="1300" b="1" spc="-55" dirty="0">
                <a:solidFill>
                  <a:srgbClr val="2CA1BE"/>
                </a:solidFill>
                <a:latin typeface="Lucida Grande"/>
                <a:cs typeface="Lucida Grande"/>
              </a:rPr>
              <a:t>S</a:t>
            </a:r>
            <a:r>
              <a:rPr sz="1300" b="1" spc="-70" dirty="0">
                <a:solidFill>
                  <a:srgbClr val="2CA1BE"/>
                </a:solidFill>
                <a:latin typeface="Lucida Grande"/>
                <a:cs typeface="Lucida Grande"/>
              </a:rPr>
              <a:t>TE</a:t>
            </a:r>
            <a:r>
              <a:rPr sz="1300" b="1" spc="-95" dirty="0">
                <a:solidFill>
                  <a:srgbClr val="2CA1BE"/>
                </a:solidFill>
                <a:latin typeface="Lucida Grande"/>
                <a:cs typeface="Lucida Grande"/>
              </a:rPr>
              <a:t>M</a:t>
            </a:r>
            <a:r>
              <a:rPr sz="1300" b="1" dirty="0">
                <a:solidFill>
                  <a:srgbClr val="2CA1BE"/>
                </a:solidFill>
                <a:latin typeface="Lucida Grande"/>
                <a:cs typeface="Lucida Grande"/>
              </a:rPr>
              <a:t>	</a:t>
            </a:r>
            <a:r>
              <a:rPr sz="1300" spc="-5" dirty="0">
                <a:latin typeface="Lucida Grande"/>
                <a:cs typeface="Lucida Grande"/>
              </a:rPr>
              <a:t>:</a:t>
            </a:r>
            <a:r>
              <a:rPr sz="1300" dirty="0">
                <a:latin typeface="Lucida Grande"/>
                <a:cs typeface="Lucida Grande"/>
              </a:rPr>
              <a:t>	</a:t>
            </a:r>
            <a:r>
              <a:rPr sz="1300" spc="-10" dirty="0">
                <a:latin typeface="Lucida Grande"/>
                <a:cs typeface="Lucida Grande"/>
              </a:rPr>
              <a:t>ge</a:t>
            </a:r>
            <a:r>
              <a:rPr sz="1300" dirty="0">
                <a:latin typeface="Lucida Grande"/>
                <a:cs typeface="Lucida Grande"/>
              </a:rPr>
              <a:t>s</a:t>
            </a:r>
            <a:r>
              <a:rPr sz="1300" spc="-15" dirty="0">
                <a:latin typeface="Lucida Grande"/>
                <a:cs typeface="Lucida Grande"/>
              </a:rPr>
              <a:t>t</a:t>
            </a:r>
            <a:r>
              <a:rPr sz="1300" dirty="0">
                <a:latin typeface="Lucida Grande"/>
                <a:cs typeface="Lucida Grande"/>
              </a:rPr>
              <a:t>i</a:t>
            </a:r>
            <a:r>
              <a:rPr sz="1300" spc="-10" dirty="0">
                <a:latin typeface="Lucida Grande"/>
                <a:cs typeface="Lucida Grande"/>
              </a:rPr>
              <a:t>o</a:t>
            </a:r>
            <a:r>
              <a:rPr sz="1300" spc="-5" dirty="0">
                <a:latin typeface="Lucida Grande"/>
                <a:cs typeface="Lucida Grande"/>
              </a:rPr>
              <a:t>n</a:t>
            </a:r>
            <a:r>
              <a:rPr sz="1300" dirty="0">
                <a:latin typeface="Lucida Grande"/>
                <a:cs typeface="Lucida Grande"/>
              </a:rPr>
              <a:t>	</a:t>
            </a:r>
            <a:r>
              <a:rPr sz="1300" spc="-5" dirty="0">
                <a:latin typeface="Lucida Grande"/>
                <a:cs typeface="Lucida Grande"/>
              </a:rPr>
              <a:t>du</a:t>
            </a:r>
            <a:r>
              <a:rPr sz="1300" dirty="0">
                <a:latin typeface="Lucida Grande"/>
                <a:cs typeface="Lucida Grande"/>
              </a:rPr>
              <a:t>	</a:t>
            </a:r>
            <a:r>
              <a:rPr sz="1300" b="1" spc="-25" dirty="0">
                <a:solidFill>
                  <a:srgbClr val="2CA1BE"/>
                </a:solidFill>
                <a:latin typeface="Lucida Grande"/>
                <a:cs typeface="Lucida Grande"/>
              </a:rPr>
              <a:t>c</a:t>
            </a:r>
            <a:r>
              <a:rPr sz="1300" b="1" spc="-50" dirty="0">
                <a:solidFill>
                  <a:srgbClr val="2CA1BE"/>
                </a:solidFill>
                <a:latin typeface="Lucida Grande"/>
                <a:cs typeface="Lucida Grande"/>
              </a:rPr>
              <a:t>a</a:t>
            </a:r>
            <a:r>
              <a:rPr sz="1300" b="1" spc="-60" dirty="0">
                <a:solidFill>
                  <a:srgbClr val="2CA1BE"/>
                </a:solidFill>
                <a:latin typeface="Lucida Grande"/>
                <a:cs typeface="Lucida Grande"/>
              </a:rPr>
              <a:t>r</a:t>
            </a:r>
            <a:r>
              <a:rPr sz="1300" b="1" spc="-40" dirty="0">
                <a:solidFill>
                  <a:srgbClr val="2CA1BE"/>
                </a:solidFill>
                <a:latin typeface="Lucida Grande"/>
                <a:cs typeface="Lucida Grande"/>
              </a:rPr>
              <a:t>bu</a:t>
            </a:r>
            <a:r>
              <a:rPr sz="1300" b="1" spc="-55" dirty="0">
                <a:solidFill>
                  <a:srgbClr val="2CA1BE"/>
                </a:solidFill>
                <a:latin typeface="Lucida Grande"/>
                <a:cs typeface="Lucida Grande"/>
              </a:rPr>
              <a:t>r</a:t>
            </a:r>
            <a:r>
              <a:rPr sz="1300" b="1" spc="-75" dirty="0">
                <a:solidFill>
                  <a:srgbClr val="2CA1BE"/>
                </a:solidFill>
                <a:latin typeface="Lucida Grande"/>
                <a:cs typeface="Lucida Grande"/>
              </a:rPr>
              <a:t>a</a:t>
            </a:r>
            <a:r>
              <a:rPr sz="1300" b="1" spc="-40" dirty="0">
                <a:solidFill>
                  <a:srgbClr val="2CA1BE"/>
                </a:solidFill>
                <a:latin typeface="Lucida Grande"/>
                <a:cs typeface="Lucida Grande"/>
              </a:rPr>
              <a:t>nt  </a:t>
            </a:r>
            <a:r>
              <a:rPr sz="1300" spc="-5" dirty="0">
                <a:latin typeface="Lucida Grande"/>
                <a:cs typeface="Lucida Grande"/>
              </a:rPr>
              <a:t>(Remettre</a:t>
            </a:r>
            <a:endParaRPr sz="1300">
              <a:latin typeface="Lucida Grande"/>
              <a:cs typeface="Lucida Gran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36267" y="2614041"/>
            <a:ext cx="213614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35280" algn="l"/>
                <a:tab pos="925194" algn="l"/>
                <a:tab pos="1297305" algn="l"/>
              </a:tabLst>
            </a:pPr>
            <a:r>
              <a:rPr sz="1300" spc="-5" dirty="0">
                <a:latin typeface="Lucida Grande"/>
                <a:cs typeface="Lucida Grande"/>
              </a:rPr>
              <a:t>à	</a:t>
            </a:r>
            <a:r>
              <a:rPr sz="1300" dirty="0">
                <a:latin typeface="Lucida Grande"/>
                <a:cs typeface="Lucida Grande"/>
              </a:rPr>
              <a:t>zéro	le	</a:t>
            </a:r>
            <a:r>
              <a:rPr sz="1300" spc="-5" dirty="0">
                <a:latin typeface="Lucida Grande"/>
                <a:cs typeface="Lucida Grande"/>
              </a:rPr>
              <a:t>carburant,</a:t>
            </a:r>
            <a:endParaRPr sz="1300">
              <a:latin typeface="Lucida Grande"/>
              <a:cs typeface="Lucida Gran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4027" y="2812542"/>
            <a:ext cx="314769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966469" algn="l"/>
                <a:tab pos="1760855" algn="l"/>
              </a:tabLst>
            </a:pPr>
            <a:r>
              <a:rPr sz="1300" spc="-10" dirty="0">
                <a:latin typeface="Lucida Grande"/>
                <a:cs typeface="Lucida Grande"/>
              </a:rPr>
              <a:t>carb</a:t>
            </a:r>
            <a:r>
              <a:rPr sz="1300" dirty="0">
                <a:latin typeface="Lucida Grande"/>
                <a:cs typeface="Lucida Grande"/>
              </a:rPr>
              <a:t>u</a:t>
            </a:r>
            <a:r>
              <a:rPr sz="1300" spc="-10" dirty="0">
                <a:latin typeface="Lucida Grande"/>
                <a:cs typeface="Lucida Grande"/>
              </a:rPr>
              <a:t>ran</a:t>
            </a:r>
            <a:r>
              <a:rPr sz="1300" spc="-5" dirty="0">
                <a:latin typeface="Lucida Grande"/>
                <a:cs typeface="Lucida Grande"/>
              </a:rPr>
              <a:t>t</a:t>
            </a:r>
            <a:r>
              <a:rPr sz="1300" dirty="0">
                <a:latin typeface="Lucida Grande"/>
                <a:cs typeface="Lucida Grande"/>
              </a:rPr>
              <a:t>	</a:t>
            </a:r>
            <a:r>
              <a:rPr sz="1300" spc="-10" dirty="0">
                <a:latin typeface="Lucida Grande"/>
                <a:cs typeface="Lucida Grande"/>
              </a:rPr>
              <a:t>re</a:t>
            </a:r>
            <a:r>
              <a:rPr sz="1300" spc="5" dirty="0">
                <a:latin typeface="Lucida Grande"/>
                <a:cs typeface="Lucida Grande"/>
              </a:rPr>
              <a:t>s</a:t>
            </a:r>
            <a:r>
              <a:rPr sz="1300" spc="-15" dirty="0">
                <a:latin typeface="Lucida Grande"/>
                <a:cs typeface="Lucida Grande"/>
              </a:rPr>
              <a:t>t</a:t>
            </a:r>
            <a:r>
              <a:rPr sz="1300" spc="-5" dirty="0">
                <a:latin typeface="Lucida Grande"/>
                <a:cs typeface="Lucida Grande"/>
              </a:rPr>
              <a:t>a</a:t>
            </a:r>
            <a:r>
              <a:rPr sz="1300" spc="5" dirty="0">
                <a:latin typeface="Lucida Grande"/>
                <a:cs typeface="Lucida Grande"/>
              </a:rPr>
              <a:t>n</a:t>
            </a:r>
            <a:r>
              <a:rPr sz="1300" dirty="0">
                <a:latin typeface="Lucida Grande"/>
                <a:cs typeface="Lucida Grande"/>
              </a:rPr>
              <a:t>t</a:t>
            </a:r>
            <a:r>
              <a:rPr sz="1300" spc="-5" dirty="0">
                <a:latin typeface="Lucida Grande"/>
                <a:cs typeface="Lucida Grande"/>
              </a:rPr>
              <a:t>,</a:t>
            </a:r>
            <a:r>
              <a:rPr sz="1300" dirty="0">
                <a:latin typeface="Lucida Grande"/>
                <a:cs typeface="Lucida Grande"/>
              </a:rPr>
              <a:t>	</a:t>
            </a:r>
            <a:r>
              <a:rPr sz="1300" spc="-5" dirty="0">
                <a:latin typeface="Lucida Grande"/>
                <a:cs typeface="Lucida Grande"/>
              </a:rPr>
              <a:t>a</a:t>
            </a:r>
            <a:r>
              <a:rPr sz="1300" spc="-10" dirty="0">
                <a:latin typeface="Lucida Grande"/>
                <a:cs typeface="Lucida Grande"/>
              </a:rPr>
              <a:t>j</a:t>
            </a:r>
            <a:r>
              <a:rPr sz="1300" dirty="0">
                <a:latin typeface="Lucida Grande"/>
                <a:cs typeface="Lucida Grande"/>
              </a:rPr>
              <a:t>o</a:t>
            </a:r>
            <a:r>
              <a:rPr sz="1300" spc="5" dirty="0">
                <a:latin typeface="Lucida Grande"/>
                <a:cs typeface="Lucida Grande"/>
              </a:rPr>
              <a:t>u</a:t>
            </a:r>
            <a:r>
              <a:rPr sz="1300" spc="-15" dirty="0">
                <a:latin typeface="Lucida Grande"/>
                <a:cs typeface="Lucida Grande"/>
              </a:rPr>
              <a:t>t</a:t>
            </a:r>
            <a:r>
              <a:rPr sz="1300" dirty="0">
                <a:latin typeface="Lucida Grande"/>
                <a:cs typeface="Lucida Grande"/>
              </a:rPr>
              <a:t>e</a:t>
            </a:r>
            <a:r>
              <a:rPr sz="1300" spc="-10" dirty="0">
                <a:latin typeface="Lucida Grande"/>
                <a:cs typeface="Lucida Grande"/>
              </a:rPr>
              <a:t>r/dim</a:t>
            </a:r>
            <a:r>
              <a:rPr sz="1300" spc="5" dirty="0">
                <a:latin typeface="Lucida Grande"/>
                <a:cs typeface="Lucida Grande"/>
              </a:rPr>
              <a:t>in</a:t>
            </a:r>
            <a:r>
              <a:rPr sz="1300" spc="-5" dirty="0">
                <a:latin typeface="Lucida Grande"/>
                <a:cs typeface="Lucida Grande"/>
              </a:rPr>
              <a:t>u</a:t>
            </a:r>
            <a:r>
              <a:rPr sz="1300" dirty="0">
                <a:latin typeface="Lucida Grande"/>
                <a:cs typeface="Lucida Grande"/>
              </a:rPr>
              <a:t>e</a:t>
            </a:r>
            <a:r>
              <a:rPr sz="1300" spc="-5" dirty="0">
                <a:latin typeface="Lucida Grande"/>
                <a:cs typeface="Lucida Grande"/>
              </a:rPr>
              <a:t>r  </a:t>
            </a:r>
            <a:r>
              <a:rPr sz="1300" spc="-10" dirty="0">
                <a:latin typeface="Lucida Grande"/>
                <a:cs typeface="Lucida Grande"/>
              </a:rPr>
              <a:t>les quantités </a:t>
            </a:r>
            <a:r>
              <a:rPr sz="1300" spc="-5" dirty="0">
                <a:latin typeface="Lucida Grande"/>
                <a:cs typeface="Lucida Grande"/>
              </a:rPr>
              <a:t>de</a:t>
            </a:r>
            <a:r>
              <a:rPr sz="1300" spc="60" dirty="0">
                <a:latin typeface="Lucida Grande"/>
                <a:cs typeface="Lucida Grande"/>
              </a:rPr>
              <a:t> </a:t>
            </a:r>
            <a:r>
              <a:rPr sz="1300" spc="-10" dirty="0">
                <a:latin typeface="Lucida Grande"/>
                <a:cs typeface="Lucida Grande"/>
              </a:rPr>
              <a:t>carburant).</a:t>
            </a:r>
            <a:endParaRPr sz="1300">
              <a:latin typeface="Lucida Grande"/>
              <a:cs typeface="Lucida Grande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7344409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10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MULTI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FUNCTION </a:t>
            </a:r>
            <a:r>
              <a:rPr sz="2100" b="1" u="heavy" spc="-10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DISPLAY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5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L’interface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logicielle du</a:t>
            </a:r>
            <a:r>
              <a:rPr sz="2100" b="1" u="heavy" spc="-10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MFD</a:t>
            </a:r>
            <a:endParaRPr sz="2100">
              <a:latin typeface="Lucida Grande"/>
              <a:cs typeface="Lucida Grande"/>
            </a:endParaRPr>
          </a:p>
        </p:txBody>
      </p:sp>
      <p:sp>
        <p:nvSpPr>
          <p:cNvPr id="24" name="object 7">
            <a:extLst>
              <a:ext uri="{FF2B5EF4-FFF2-40B4-BE49-F238E27FC236}">
                <a16:creationId xmlns:a16="http://schemas.microsoft.com/office/drawing/2014/main" id="{6E117C9B-1C6B-FD4C-BE69-BBA1173A029D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b="1" u="sng" spc="-5" dirty="0">
                <a:solidFill>
                  <a:srgbClr val="2CA1BE"/>
                </a:solidFill>
                <a:latin typeface="Lucida Grande"/>
                <a:cs typeface="Lucida Grande"/>
              </a:rPr>
              <a:t>[II]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MFD</a:t>
            </a:r>
            <a:r>
              <a:rPr sz="1000" b="1" u="sng" spc="1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III</a:t>
            </a:r>
            <a:r>
              <a:rPr sz="1000" spc="-10" dirty="0">
                <a:latin typeface="Lucida Grande"/>
                <a:cs typeface="Lucida Grande"/>
              </a:rPr>
              <a:t>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09644" y="1580388"/>
            <a:ext cx="4989576" cy="17312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283964" y="3381755"/>
            <a:ext cx="4726305" cy="3252470"/>
            <a:chOff x="4283964" y="3381755"/>
            <a:chExt cx="4726305" cy="3252470"/>
          </a:xfrm>
        </p:grpSpPr>
        <p:sp>
          <p:nvSpPr>
            <p:cNvPr id="4" name="object 4"/>
            <p:cNvSpPr/>
            <p:nvPr/>
          </p:nvSpPr>
          <p:spPr>
            <a:xfrm>
              <a:off x="4283964" y="3381755"/>
              <a:ext cx="4241292" cy="325221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972556" y="3381755"/>
              <a:ext cx="472439" cy="4191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044946" y="3416045"/>
              <a:ext cx="327660" cy="274320"/>
            </a:xfrm>
            <a:custGeom>
              <a:avLst/>
              <a:gdLst/>
              <a:ahLst/>
              <a:cxnLst/>
              <a:rect l="l" t="t" r="r" b="b"/>
              <a:pathLst>
                <a:path w="327660" h="274320">
                  <a:moveTo>
                    <a:pt x="0" y="274319"/>
                  </a:moveTo>
                  <a:lnTo>
                    <a:pt x="327660" y="274319"/>
                  </a:lnTo>
                  <a:lnTo>
                    <a:pt x="327660" y="0"/>
                  </a:lnTo>
                  <a:lnTo>
                    <a:pt x="0" y="0"/>
                  </a:lnTo>
                  <a:lnTo>
                    <a:pt x="0" y="274319"/>
                  </a:lnTo>
                  <a:close/>
                </a:path>
              </a:pathLst>
            </a:custGeom>
            <a:ln w="38100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595616" y="4600955"/>
              <a:ext cx="1414780" cy="247015"/>
            </a:xfrm>
            <a:custGeom>
              <a:avLst/>
              <a:gdLst/>
              <a:ahLst/>
              <a:cxnLst/>
              <a:rect l="l" t="t" r="r" b="b"/>
              <a:pathLst>
                <a:path w="1414779" h="247014">
                  <a:moveTo>
                    <a:pt x="1414272" y="0"/>
                  </a:moveTo>
                  <a:lnTo>
                    <a:pt x="0" y="0"/>
                  </a:lnTo>
                  <a:lnTo>
                    <a:pt x="0" y="246888"/>
                  </a:lnTo>
                  <a:lnTo>
                    <a:pt x="1414272" y="246888"/>
                  </a:lnTo>
                  <a:lnTo>
                    <a:pt x="14142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12572" y="1550034"/>
            <a:ext cx="3667760" cy="4299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105"/>
              </a:spcBef>
              <a:buSzPct val="68181"/>
              <a:buFont typeface="Wingdings 3"/>
              <a:buChar char=""/>
              <a:tabLst>
                <a:tab pos="268605" algn="l"/>
                <a:tab pos="269240" algn="l"/>
              </a:tabLst>
            </a:pPr>
            <a:r>
              <a:rPr sz="1100" b="1" spc="-60" dirty="0">
                <a:solidFill>
                  <a:srgbClr val="2CA1BE"/>
                </a:solidFill>
                <a:latin typeface="Lucida Grande"/>
                <a:cs typeface="Lucida Grande"/>
              </a:rPr>
              <a:t>MAP</a:t>
            </a:r>
            <a:r>
              <a:rPr sz="1100" b="1" spc="10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100" dirty="0">
                <a:latin typeface="Lucida Grande"/>
                <a:cs typeface="Lucida Grande"/>
              </a:rPr>
              <a:t>:</a:t>
            </a:r>
            <a:r>
              <a:rPr sz="1100" spc="105" dirty="0">
                <a:latin typeface="Lucida Grande"/>
                <a:cs typeface="Lucida Grande"/>
              </a:rPr>
              <a:t> </a:t>
            </a:r>
            <a:r>
              <a:rPr sz="1100" spc="-5" dirty="0">
                <a:latin typeface="Lucida Grande"/>
                <a:cs typeface="Lucida Grande"/>
              </a:rPr>
              <a:t>Affiche</a:t>
            </a:r>
            <a:r>
              <a:rPr sz="1100" spc="90" dirty="0">
                <a:latin typeface="Lucida Grande"/>
                <a:cs typeface="Lucida Grande"/>
              </a:rPr>
              <a:t> </a:t>
            </a:r>
            <a:r>
              <a:rPr sz="1100" dirty="0">
                <a:latin typeface="Lucida Grande"/>
                <a:cs typeface="Lucida Grande"/>
              </a:rPr>
              <a:t>les</a:t>
            </a:r>
            <a:r>
              <a:rPr sz="1100" spc="95" dirty="0">
                <a:latin typeface="Lucida Grande"/>
                <a:cs typeface="Lucida Grande"/>
              </a:rPr>
              <a:t> </a:t>
            </a:r>
            <a:r>
              <a:rPr sz="1100" spc="-5" dirty="0">
                <a:latin typeface="Lucida Grande"/>
                <a:cs typeface="Lucida Grande"/>
              </a:rPr>
              <a:t>options</a:t>
            </a:r>
            <a:r>
              <a:rPr sz="1100" spc="95" dirty="0">
                <a:latin typeface="Lucida Grande"/>
                <a:cs typeface="Lucida Grande"/>
              </a:rPr>
              <a:t> </a:t>
            </a:r>
            <a:r>
              <a:rPr sz="1100" spc="-5" dirty="0">
                <a:latin typeface="Lucida Grande"/>
                <a:cs typeface="Lucida Grande"/>
              </a:rPr>
              <a:t>liées</a:t>
            </a:r>
            <a:r>
              <a:rPr sz="1100" spc="110" dirty="0">
                <a:latin typeface="Lucida Grande"/>
                <a:cs typeface="Lucida Grande"/>
              </a:rPr>
              <a:t> </a:t>
            </a:r>
            <a:r>
              <a:rPr sz="1100" dirty="0">
                <a:latin typeface="Lucida Grande"/>
                <a:cs typeface="Lucida Grande"/>
              </a:rPr>
              <a:t>à</a:t>
            </a:r>
            <a:r>
              <a:rPr sz="1100" spc="90" dirty="0">
                <a:latin typeface="Lucida Grande"/>
                <a:cs typeface="Lucida Grande"/>
              </a:rPr>
              <a:t> </a:t>
            </a:r>
            <a:r>
              <a:rPr sz="1100" dirty="0">
                <a:latin typeface="Lucida Grande"/>
                <a:cs typeface="Lucida Grande"/>
              </a:rPr>
              <a:t>la</a:t>
            </a:r>
            <a:r>
              <a:rPr sz="1100" spc="110" dirty="0">
                <a:latin typeface="Lucida Grande"/>
                <a:cs typeface="Lucida Grande"/>
              </a:rPr>
              <a:t> </a:t>
            </a:r>
            <a:r>
              <a:rPr sz="1100" spc="-5" dirty="0">
                <a:latin typeface="Lucida Grande"/>
                <a:cs typeface="Lucida Grande"/>
              </a:rPr>
              <a:t>gestion</a:t>
            </a:r>
            <a:r>
              <a:rPr sz="1100" spc="105" dirty="0">
                <a:latin typeface="Lucida Grande"/>
                <a:cs typeface="Lucida Grande"/>
              </a:rPr>
              <a:t> </a:t>
            </a:r>
            <a:r>
              <a:rPr sz="1100" dirty="0">
                <a:latin typeface="Lucida Grande"/>
                <a:cs typeface="Lucida Grande"/>
              </a:rPr>
              <a:t>de</a:t>
            </a:r>
            <a:r>
              <a:rPr sz="1100" spc="90" dirty="0">
                <a:latin typeface="Lucida Grande"/>
                <a:cs typeface="Lucida Grande"/>
              </a:rPr>
              <a:t> </a:t>
            </a:r>
            <a:r>
              <a:rPr sz="1100" dirty="0">
                <a:latin typeface="Lucida Grande"/>
                <a:cs typeface="Lucida Grande"/>
              </a:rPr>
              <a:t>la</a:t>
            </a:r>
            <a:endParaRPr sz="1100">
              <a:latin typeface="Lucida Grande"/>
              <a:cs typeface="Lucida Grande"/>
            </a:endParaRPr>
          </a:p>
          <a:p>
            <a:pPr marL="268605">
              <a:lnSpc>
                <a:spcPct val="100000"/>
              </a:lnSpc>
            </a:pP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carte de</a:t>
            </a:r>
            <a:r>
              <a:rPr sz="1100" b="1" spc="-70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100" b="1" spc="-40" dirty="0">
                <a:solidFill>
                  <a:srgbClr val="2CA1BE"/>
                </a:solidFill>
                <a:latin typeface="Lucida Grande"/>
                <a:cs typeface="Lucida Grande"/>
              </a:rPr>
              <a:t>navigation</a:t>
            </a:r>
            <a:r>
              <a:rPr sz="1100" spc="-40" dirty="0">
                <a:latin typeface="Lucida Grande"/>
                <a:cs typeface="Lucida Grande"/>
              </a:rPr>
              <a:t>.</a:t>
            </a:r>
            <a:endParaRPr sz="1100">
              <a:latin typeface="Lucida Grande"/>
              <a:cs typeface="Lucida Grande"/>
            </a:endParaRPr>
          </a:p>
          <a:p>
            <a:pPr marL="523875" lvl="1" indent="-256540">
              <a:lnSpc>
                <a:spcPct val="100000"/>
              </a:lnSpc>
              <a:spcBef>
                <a:spcPts val="919"/>
              </a:spcBef>
              <a:buSzPct val="68181"/>
              <a:buFont typeface="Wingdings 3"/>
              <a:buChar char=""/>
              <a:tabLst>
                <a:tab pos="523875" algn="l"/>
                <a:tab pos="524510" algn="l"/>
              </a:tabLst>
            </a:pPr>
            <a:r>
              <a:rPr sz="1100" b="1" spc="-45" dirty="0">
                <a:solidFill>
                  <a:srgbClr val="2CA1BE"/>
                </a:solidFill>
                <a:latin typeface="Lucida Grande"/>
                <a:cs typeface="Lucida Grande"/>
              </a:rPr>
              <a:t>TRAFFIC </a:t>
            </a:r>
            <a:r>
              <a:rPr sz="1100" dirty="0">
                <a:latin typeface="Lucida Grande"/>
                <a:cs typeface="Lucida Grande"/>
              </a:rPr>
              <a:t>: </a:t>
            </a:r>
            <a:r>
              <a:rPr sz="1100" spc="-5" dirty="0">
                <a:latin typeface="Lucida Grande"/>
                <a:cs typeface="Lucida Grande"/>
              </a:rPr>
              <a:t>affiche </a:t>
            </a:r>
            <a:r>
              <a:rPr sz="1100" dirty="0">
                <a:latin typeface="Lucida Grande"/>
                <a:cs typeface="Lucida Grande"/>
              </a:rPr>
              <a:t>le </a:t>
            </a:r>
            <a:r>
              <a:rPr sz="1100" b="1" spc="-40" dirty="0">
                <a:solidFill>
                  <a:srgbClr val="2CA1BE"/>
                </a:solidFill>
                <a:latin typeface="Lucida Grande"/>
                <a:cs typeface="Lucida Grande"/>
              </a:rPr>
              <a:t>trafic </a:t>
            </a:r>
            <a:r>
              <a:rPr sz="1100" dirty="0">
                <a:latin typeface="Lucida Grande"/>
                <a:cs typeface="Lucida Grande"/>
              </a:rPr>
              <a:t>sur la </a:t>
            </a:r>
            <a:r>
              <a:rPr sz="1100" spc="-5" dirty="0">
                <a:latin typeface="Lucida Grande"/>
                <a:cs typeface="Lucida Grande"/>
              </a:rPr>
              <a:t>grande</a:t>
            </a:r>
            <a:r>
              <a:rPr sz="1100" spc="-60" dirty="0">
                <a:latin typeface="Lucida Grande"/>
                <a:cs typeface="Lucida Grande"/>
              </a:rPr>
              <a:t> </a:t>
            </a:r>
            <a:r>
              <a:rPr sz="1100" spc="-5" dirty="0">
                <a:latin typeface="Lucida Grande"/>
                <a:cs typeface="Lucida Grande"/>
              </a:rPr>
              <a:t>carte.</a:t>
            </a:r>
            <a:endParaRPr sz="1100">
              <a:latin typeface="Lucida Grande"/>
              <a:cs typeface="Lucida Grande"/>
            </a:endParaRPr>
          </a:p>
          <a:p>
            <a:pPr marL="523875" marR="10795" lvl="1" indent="-256540" algn="just">
              <a:lnSpc>
                <a:spcPct val="100000"/>
              </a:lnSpc>
              <a:spcBef>
                <a:spcPts val="950"/>
              </a:spcBef>
              <a:buSzPct val="68181"/>
              <a:buFont typeface="Wingdings 3"/>
              <a:buChar char=""/>
              <a:tabLst>
                <a:tab pos="524510" algn="l"/>
              </a:tabLst>
            </a:pPr>
            <a:r>
              <a:rPr sz="1100" b="1" spc="-60" dirty="0">
                <a:solidFill>
                  <a:srgbClr val="2CA1BE"/>
                </a:solidFill>
                <a:latin typeface="Lucida Grande"/>
                <a:cs typeface="Lucida Grande"/>
              </a:rPr>
              <a:t>PROFILE </a:t>
            </a:r>
            <a:r>
              <a:rPr sz="1100" dirty="0">
                <a:latin typeface="Lucida Grande"/>
                <a:cs typeface="Lucida Grande"/>
              </a:rPr>
              <a:t>: </a:t>
            </a:r>
            <a:r>
              <a:rPr sz="1100" spc="-5" dirty="0">
                <a:latin typeface="Lucida Grande"/>
                <a:cs typeface="Lucida Grande"/>
              </a:rPr>
              <a:t>affiche/masque </a:t>
            </a:r>
            <a:r>
              <a:rPr sz="1100" dirty="0">
                <a:latin typeface="Lucida Grande"/>
                <a:cs typeface="Lucida Grande"/>
              </a:rPr>
              <a:t>la </a:t>
            </a:r>
            <a:r>
              <a:rPr sz="1100" b="1" spc="-50" dirty="0">
                <a:solidFill>
                  <a:srgbClr val="2CA1BE"/>
                </a:solidFill>
                <a:latin typeface="Lucida Grande"/>
                <a:cs typeface="Lucida Grande"/>
              </a:rPr>
              <a:t>vue </a:t>
            </a:r>
            <a:r>
              <a:rPr sz="1100" b="1" spc="-35" dirty="0">
                <a:solidFill>
                  <a:srgbClr val="2CA1BE"/>
                </a:solidFill>
                <a:latin typeface="Lucida Grande"/>
                <a:cs typeface="Lucida Grande"/>
              </a:rPr>
              <a:t>de </a:t>
            </a:r>
            <a:r>
              <a:rPr sz="1100" b="1" spc="-50" dirty="0">
                <a:solidFill>
                  <a:srgbClr val="2CA1BE"/>
                </a:solidFill>
                <a:latin typeface="Lucida Grande"/>
                <a:cs typeface="Lucida Grande"/>
              </a:rPr>
              <a:t>profil </a:t>
            </a:r>
            <a:r>
              <a:rPr sz="1100" spc="-5" dirty="0">
                <a:latin typeface="Lucida Grande"/>
                <a:cs typeface="Lucida Grande"/>
              </a:rPr>
              <a:t>sur  </a:t>
            </a:r>
            <a:r>
              <a:rPr sz="1100" dirty="0">
                <a:latin typeface="Lucida Grande"/>
                <a:cs typeface="Lucida Grande"/>
              </a:rPr>
              <a:t>la </a:t>
            </a:r>
            <a:r>
              <a:rPr sz="1100" spc="-5" dirty="0">
                <a:latin typeface="Lucida Grande"/>
                <a:cs typeface="Lucida Grande"/>
              </a:rPr>
              <a:t>carte </a:t>
            </a:r>
            <a:r>
              <a:rPr sz="1100" dirty="0">
                <a:latin typeface="Lucida Grande"/>
                <a:cs typeface="Lucida Grande"/>
              </a:rPr>
              <a:t>de</a:t>
            </a:r>
            <a:r>
              <a:rPr sz="1100" spc="-15" dirty="0">
                <a:latin typeface="Lucida Grande"/>
                <a:cs typeface="Lucida Grande"/>
              </a:rPr>
              <a:t> </a:t>
            </a:r>
            <a:r>
              <a:rPr sz="1100" dirty="0">
                <a:latin typeface="Lucida Grande"/>
                <a:cs typeface="Lucida Grande"/>
              </a:rPr>
              <a:t>navigation</a:t>
            </a:r>
            <a:endParaRPr sz="1100">
              <a:latin typeface="Lucida Grande"/>
              <a:cs typeface="Lucida Grande"/>
            </a:endParaRPr>
          </a:p>
          <a:p>
            <a:pPr marL="523875" marR="12700" lvl="1" indent="-256540" algn="just">
              <a:lnSpc>
                <a:spcPct val="100000"/>
              </a:lnSpc>
              <a:spcBef>
                <a:spcPts val="760"/>
              </a:spcBef>
              <a:buSzPct val="68181"/>
              <a:buFont typeface="Wingdings 3"/>
              <a:buChar char=""/>
              <a:tabLst>
                <a:tab pos="524510" algn="l"/>
              </a:tabLst>
            </a:pPr>
            <a:r>
              <a:rPr sz="1100" b="1" spc="-60" dirty="0">
                <a:solidFill>
                  <a:srgbClr val="2CA1BE"/>
                </a:solidFill>
                <a:latin typeface="Lucida Grande"/>
                <a:cs typeface="Lucida Grande"/>
              </a:rPr>
              <a:t>TOPO </a:t>
            </a:r>
            <a:r>
              <a:rPr sz="1100" dirty="0">
                <a:latin typeface="Lucida Grande"/>
                <a:cs typeface="Lucida Grande"/>
              </a:rPr>
              <a:t>: </a:t>
            </a:r>
            <a:r>
              <a:rPr sz="1100" spc="-5" dirty="0">
                <a:latin typeface="Lucida Grande"/>
                <a:cs typeface="Lucida Grande"/>
              </a:rPr>
              <a:t>affiche </a:t>
            </a:r>
            <a:r>
              <a:rPr sz="1100" dirty="0">
                <a:latin typeface="Lucida Grande"/>
                <a:cs typeface="Lucida Grande"/>
              </a:rPr>
              <a:t>les </a:t>
            </a:r>
            <a:r>
              <a:rPr sz="1100" b="1" spc="-40" dirty="0">
                <a:solidFill>
                  <a:srgbClr val="2CA1BE"/>
                </a:solidFill>
                <a:latin typeface="Lucida Grande"/>
                <a:cs typeface="Lucida Grande"/>
              </a:rPr>
              <a:t>données </a:t>
            </a:r>
            <a:r>
              <a:rPr sz="1100" b="1" spc="-45" dirty="0">
                <a:solidFill>
                  <a:srgbClr val="2CA1BE"/>
                </a:solidFill>
                <a:latin typeface="Lucida Grande"/>
                <a:cs typeface="Lucida Grande"/>
              </a:rPr>
              <a:t>topographiques </a:t>
            </a:r>
            <a:r>
              <a:rPr sz="1100" b="1" spc="270" dirty="0">
                <a:latin typeface="Lucida Grande"/>
                <a:cs typeface="Lucida Grande"/>
              </a:rPr>
              <a:t> </a:t>
            </a:r>
            <a:r>
              <a:rPr sz="1100" spc="-5" dirty="0">
                <a:latin typeface="Lucida Grande"/>
                <a:cs typeface="Lucida Grande"/>
              </a:rPr>
              <a:t>(côtes, rivières,</a:t>
            </a:r>
            <a:r>
              <a:rPr sz="1100" spc="-40" dirty="0">
                <a:latin typeface="Lucida Grande"/>
                <a:cs typeface="Lucida Grande"/>
              </a:rPr>
              <a:t> </a:t>
            </a:r>
            <a:r>
              <a:rPr sz="1100" dirty="0">
                <a:latin typeface="Lucida Grande"/>
                <a:cs typeface="Lucida Grande"/>
              </a:rPr>
              <a:t>lacs,…).</a:t>
            </a:r>
            <a:endParaRPr sz="1100">
              <a:latin typeface="Lucida Grande"/>
              <a:cs typeface="Lucida Grande"/>
            </a:endParaRPr>
          </a:p>
          <a:p>
            <a:pPr marL="523875" lvl="1" indent="-256540">
              <a:lnSpc>
                <a:spcPct val="100000"/>
              </a:lnSpc>
              <a:spcBef>
                <a:spcPts val="765"/>
              </a:spcBef>
              <a:buSzPct val="68181"/>
              <a:buFont typeface="Wingdings 3"/>
              <a:buChar char=""/>
              <a:tabLst>
                <a:tab pos="523875" algn="l"/>
                <a:tab pos="524510" algn="l"/>
              </a:tabLst>
            </a:pPr>
            <a:r>
              <a:rPr sz="1100" b="1" spc="-55" dirty="0">
                <a:solidFill>
                  <a:srgbClr val="2CA1BE"/>
                </a:solidFill>
                <a:latin typeface="Lucida Grande"/>
                <a:cs typeface="Lucida Grande"/>
              </a:rPr>
              <a:t>TERRAIN </a:t>
            </a:r>
            <a:r>
              <a:rPr sz="1100" dirty="0">
                <a:latin typeface="Lucida Grande"/>
                <a:cs typeface="Lucida Grande"/>
              </a:rPr>
              <a:t>: affiche les </a:t>
            </a:r>
            <a:r>
              <a:rPr sz="1100" b="1" spc="-40" dirty="0">
                <a:solidFill>
                  <a:srgbClr val="2CA1BE"/>
                </a:solidFill>
                <a:latin typeface="Lucida Grande"/>
                <a:cs typeface="Lucida Grande"/>
              </a:rPr>
              <a:t>informations</a:t>
            </a:r>
            <a:r>
              <a:rPr sz="1100" b="1" spc="-100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100" b="1" spc="-35" dirty="0">
                <a:solidFill>
                  <a:srgbClr val="2CA1BE"/>
                </a:solidFill>
                <a:latin typeface="Lucida Grande"/>
                <a:cs typeface="Lucida Grande"/>
              </a:rPr>
              <a:t>terrain</a:t>
            </a:r>
            <a:r>
              <a:rPr sz="1100" spc="-35" dirty="0">
                <a:latin typeface="Lucida Grande"/>
                <a:cs typeface="Lucida Grande"/>
              </a:rPr>
              <a:t>.</a:t>
            </a:r>
            <a:endParaRPr sz="1100">
              <a:latin typeface="Lucida Grande"/>
              <a:cs typeface="Lucida Grande"/>
            </a:endParaRPr>
          </a:p>
          <a:p>
            <a:pPr marL="523875" lvl="1" indent="-256540">
              <a:lnSpc>
                <a:spcPct val="100000"/>
              </a:lnSpc>
              <a:spcBef>
                <a:spcPts val="944"/>
              </a:spcBef>
              <a:buSzPct val="68181"/>
              <a:buFont typeface="Wingdings 3"/>
              <a:buChar char=""/>
              <a:tabLst>
                <a:tab pos="523875" algn="l"/>
                <a:tab pos="524510" algn="l"/>
              </a:tabLst>
            </a:pPr>
            <a:r>
              <a:rPr sz="1100" b="1" spc="-50" dirty="0">
                <a:solidFill>
                  <a:srgbClr val="2CA1BE"/>
                </a:solidFill>
                <a:latin typeface="Lucida Grande"/>
                <a:cs typeface="Lucida Grande"/>
              </a:rPr>
              <a:t>AIRWAYS </a:t>
            </a:r>
            <a:r>
              <a:rPr sz="1100" dirty="0">
                <a:latin typeface="Lucida Grande"/>
                <a:cs typeface="Lucida Grande"/>
              </a:rPr>
              <a:t>: affiche les airways </a:t>
            </a:r>
            <a:r>
              <a:rPr sz="1100" spc="-5" dirty="0">
                <a:latin typeface="Lucida Grande"/>
                <a:cs typeface="Lucida Grande"/>
              </a:rPr>
              <a:t>(On, </a:t>
            </a:r>
            <a:r>
              <a:rPr sz="1100" dirty="0">
                <a:latin typeface="Lucida Grande"/>
                <a:cs typeface="Lucida Grande"/>
              </a:rPr>
              <a:t>Low,</a:t>
            </a:r>
            <a:r>
              <a:rPr sz="1100" spc="-120" dirty="0">
                <a:latin typeface="Lucida Grande"/>
                <a:cs typeface="Lucida Grande"/>
              </a:rPr>
              <a:t> </a:t>
            </a:r>
            <a:r>
              <a:rPr sz="1100" dirty="0">
                <a:latin typeface="Lucida Grande"/>
                <a:cs typeface="Lucida Grande"/>
              </a:rPr>
              <a:t>High)</a:t>
            </a:r>
            <a:endParaRPr sz="1100">
              <a:latin typeface="Lucida Grande"/>
              <a:cs typeface="Lucida Grande"/>
            </a:endParaRPr>
          </a:p>
          <a:p>
            <a:pPr marL="527685" marR="10160" lvl="1" indent="-256540" algn="just">
              <a:lnSpc>
                <a:spcPct val="100000"/>
              </a:lnSpc>
              <a:spcBef>
                <a:spcPts val="950"/>
              </a:spcBef>
              <a:buSzPct val="68181"/>
              <a:buFont typeface="Wingdings 3"/>
              <a:buChar char=""/>
              <a:tabLst>
                <a:tab pos="528320" algn="l"/>
              </a:tabLst>
            </a:pPr>
            <a:r>
              <a:rPr sz="1100" b="1" spc="-55" dirty="0">
                <a:solidFill>
                  <a:srgbClr val="2CA1BE"/>
                </a:solidFill>
                <a:latin typeface="Lucida Grande"/>
                <a:cs typeface="Lucida Grande"/>
              </a:rPr>
              <a:t>STRMSCP </a:t>
            </a:r>
            <a:r>
              <a:rPr sz="1100" dirty="0">
                <a:latin typeface="Lucida Grande"/>
                <a:cs typeface="Lucida Grande"/>
              </a:rPr>
              <a:t>: </a:t>
            </a:r>
            <a:r>
              <a:rPr sz="1100" spc="-5" dirty="0">
                <a:latin typeface="Lucida Grande"/>
                <a:cs typeface="Lucida Grande"/>
              </a:rPr>
              <a:t>affiche </a:t>
            </a:r>
            <a:r>
              <a:rPr sz="1100" dirty="0">
                <a:latin typeface="Lucida Grande"/>
                <a:cs typeface="Lucida Grande"/>
              </a:rPr>
              <a:t>les </a:t>
            </a:r>
            <a:r>
              <a:rPr sz="1100" b="1" spc="-45" dirty="0">
                <a:solidFill>
                  <a:srgbClr val="2CA1BE"/>
                </a:solidFill>
                <a:latin typeface="Lucida Grande"/>
                <a:cs typeface="Lucida Grande"/>
              </a:rPr>
              <a:t>éclairs </a:t>
            </a:r>
            <a:r>
              <a:rPr sz="1100" spc="-5" dirty="0">
                <a:latin typeface="Lucida Grande"/>
                <a:cs typeface="Lucida Grande"/>
              </a:rPr>
              <a:t>détectés par </a:t>
            </a:r>
            <a:r>
              <a:rPr sz="1100" spc="-10" dirty="0">
                <a:latin typeface="Lucida Grande"/>
                <a:cs typeface="Lucida Grande"/>
              </a:rPr>
              <a:t>le </a:t>
            </a:r>
            <a:r>
              <a:rPr sz="1100" spc="-10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100" b="1" spc="-40" dirty="0">
                <a:solidFill>
                  <a:srgbClr val="2CA1BE"/>
                </a:solidFill>
                <a:latin typeface="Lucida Grande"/>
                <a:cs typeface="Lucida Grande"/>
              </a:rPr>
              <a:t>stormscope </a:t>
            </a:r>
            <a:r>
              <a:rPr sz="1100" dirty="0">
                <a:latin typeface="Lucida Grande"/>
                <a:cs typeface="Lucida Grande"/>
              </a:rPr>
              <a:t>sur la</a:t>
            </a:r>
            <a:r>
              <a:rPr sz="1100" spc="-25" dirty="0">
                <a:latin typeface="Lucida Grande"/>
                <a:cs typeface="Lucida Grande"/>
              </a:rPr>
              <a:t> </a:t>
            </a:r>
            <a:r>
              <a:rPr sz="1100" spc="-5" dirty="0">
                <a:latin typeface="Lucida Grande"/>
                <a:cs typeface="Lucida Grande"/>
              </a:rPr>
              <a:t>carte.</a:t>
            </a:r>
            <a:endParaRPr sz="1100">
              <a:latin typeface="Lucida Grande"/>
              <a:cs typeface="Lucida Grande"/>
            </a:endParaRPr>
          </a:p>
          <a:p>
            <a:pPr marL="527685" marR="7620" lvl="1" indent="-256540" algn="just">
              <a:lnSpc>
                <a:spcPct val="100000"/>
              </a:lnSpc>
              <a:spcBef>
                <a:spcPts val="920"/>
              </a:spcBef>
              <a:buSzPct val="68181"/>
              <a:buFont typeface="Wingdings 3"/>
              <a:buChar char=""/>
              <a:tabLst>
                <a:tab pos="528320" algn="l"/>
              </a:tabLst>
            </a:pPr>
            <a:r>
              <a:rPr sz="1100" b="1" spc="-50" dirty="0">
                <a:solidFill>
                  <a:srgbClr val="2CA1BE"/>
                </a:solidFill>
                <a:latin typeface="Lucida Grande"/>
                <a:cs typeface="Lucida Grande"/>
              </a:rPr>
              <a:t>NEXRAD </a:t>
            </a:r>
            <a:r>
              <a:rPr sz="1100" dirty="0">
                <a:latin typeface="Lucida Grande"/>
                <a:cs typeface="Lucida Grande"/>
              </a:rPr>
              <a:t>: </a:t>
            </a:r>
            <a:r>
              <a:rPr sz="1100" spc="-5" dirty="0">
                <a:latin typeface="Lucida Grande"/>
                <a:cs typeface="Lucida Grande"/>
              </a:rPr>
              <a:t>affiche les </a:t>
            </a:r>
            <a:r>
              <a:rPr sz="1100" b="1" spc="-45" dirty="0">
                <a:solidFill>
                  <a:srgbClr val="2CA1BE"/>
                </a:solidFill>
                <a:latin typeface="Lucida Grande"/>
                <a:cs typeface="Lucida Grande"/>
              </a:rPr>
              <a:t>informations  </a:t>
            </a:r>
            <a:r>
              <a:rPr sz="1100" b="1" spc="-35" dirty="0">
                <a:solidFill>
                  <a:srgbClr val="2CA1BE"/>
                </a:solidFill>
                <a:latin typeface="Lucida Grande"/>
                <a:cs typeface="Lucida Grande"/>
              </a:rPr>
              <a:t>météo </a:t>
            </a:r>
            <a:r>
              <a:rPr sz="1100" b="1" spc="-35" dirty="0">
                <a:latin typeface="Lucida Grande"/>
                <a:cs typeface="Lucida Grande"/>
              </a:rPr>
              <a:t> </a:t>
            </a:r>
            <a:r>
              <a:rPr sz="1100" spc="-20" dirty="0">
                <a:latin typeface="Lucida Grande"/>
                <a:cs typeface="Lucida Grande"/>
              </a:rPr>
              <a:t>(</a:t>
            </a:r>
            <a:r>
              <a:rPr sz="1100" b="1" spc="-20" dirty="0">
                <a:solidFill>
                  <a:srgbClr val="FF0000"/>
                </a:solidFill>
                <a:latin typeface="Lucida Grande"/>
                <a:cs typeface="Lucida Grande"/>
              </a:rPr>
              <a:t>option</a:t>
            </a:r>
            <a:r>
              <a:rPr sz="1100" spc="-20" dirty="0">
                <a:latin typeface="Lucida Grande"/>
                <a:cs typeface="Lucida Grande"/>
              </a:rPr>
              <a:t>).</a:t>
            </a:r>
            <a:endParaRPr sz="1100">
              <a:latin typeface="Lucida Grande"/>
              <a:cs typeface="Lucida Grande"/>
            </a:endParaRPr>
          </a:p>
          <a:p>
            <a:pPr marL="523875" marR="10795" lvl="1" indent="-256540" algn="just">
              <a:lnSpc>
                <a:spcPct val="100000"/>
              </a:lnSpc>
              <a:spcBef>
                <a:spcPts val="760"/>
              </a:spcBef>
              <a:buSzPct val="68181"/>
              <a:buFont typeface="Wingdings 3"/>
              <a:buChar char=""/>
              <a:tabLst>
                <a:tab pos="524510" algn="l"/>
              </a:tabLst>
            </a:pPr>
            <a:r>
              <a:rPr sz="1100" b="1" spc="-50" dirty="0">
                <a:solidFill>
                  <a:srgbClr val="2CA1BE"/>
                </a:solidFill>
                <a:latin typeface="Lucida Grande"/>
                <a:cs typeface="Lucida Grande"/>
              </a:rPr>
              <a:t>XML </a:t>
            </a:r>
            <a:r>
              <a:rPr sz="1100" b="1" spc="-45" dirty="0">
                <a:solidFill>
                  <a:srgbClr val="2CA1BE"/>
                </a:solidFill>
                <a:latin typeface="Lucida Grande"/>
                <a:cs typeface="Lucida Grande"/>
              </a:rPr>
              <a:t>LTNG </a:t>
            </a:r>
            <a:r>
              <a:rPr sz="1100" dirty="0">
                <a:latin typeface="Lucida Grande"/>
                <a:cs typeface="Lucida Grande"/>
              </a:rPr>
              <a:t>: </a:t>
            </a:r>
            <a:r>
              <a:rPr sz="1100" spc="-5" dirty="0">
                <a:latin typeface="Lucida Grande"/>
                <a:cs typeface="Lucida Grande"/>
              </a:rPr>
              <a:t>affiche les </a:t>
            </a:r>
            <a:r>
              <a:rPr sz="1100" b="1" spc="-45" dirty="0">
                <a:solidFill>
                  <a:srgbClr val="2CA1BE"/>
                </a:solidFill>
                <a:latin typeface="Lucida Grande"/>
                <a:cs typeface="Lucida Grande"/>
              </a:rPr>
              <a:t>informations </a:t>
            </a:r>
            <a:r>
              <a:rPr sz="1100" b="1" spc="-35" dirty="0">
                <a:solidFill>
                  <a:srgbClr val="2CA1BE"/>
                </a:solidFill>
                <a:latin typeface="Lucida Grande"/>
                <a:cs typeface="Lucida Grande"/>
              </a:rPr>
              <a:t>météo  </a:t>
            </a:r>
            <a:r>
              <a:rPr sz="1100" b="1" spc="-40" dirty="0">
                <a:solidFill>
                  <a:srgbClr val="2CA1BE"/>
                </a:solidFill>
                <a:latin typeface="Lucida Grande"/>
                <a:cs typeface="Lucida Grande"/>
              </a:rPr>
              <a:t>mondiales</a:t>
            </a:r>
            <a:r>
              <a:rPr sz="1100" b="1" spc="-5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100" spc="-20" dirty="0">
                <a:latin typeface="Lucida Grande"/>
                <a:cs typeface="Lucida Grande"/>
              </a:rPr>
              <a:t>(</a:t>
            </a:r>
            <a:r>
              <a:rPr sz="1100" b="1" spc="-20" dirty="0">
                <a:solidFill>
                  <a:srgbClr val="FF0000"/>
                </a:solidFill>
                <a:latin typeface="Lucida Grande"/>
                <a:cs typeface="Lucida Grande"/>
              </a:rPr>
              <a:t>option</a:t>
            </a:r>
            <a:r>
              <a:rPr sz="1100" spc="-20" dirty="0">
                <a:latin typeface="Lucida Grande"/>
                <a:cs typeface="Lucida Grande"/>
              </a:rPr>
              <a:t>).</a:t>
            </a:r>
            <a:endParaRPr sz="1100">
              <a:latin typeface="Lucida Grande"/>
              <a:cs typeface="Lucida Grande"/>
            </a:endParaRPr>
          </a:p>
          <a:p>
            <a:pPr marL="520700" lvl="1" indent="-257175">
              <a:lnSpc>
                <a:spcPct val="100000"/>
              </a:lnSpc>
              <a:spcBef>
                <a:spcPts val="765"/>
              </a:spcBef>
              <a:buSzPct val="68181"/>
              <a:buFont typeface="Wingdings 3"/>
              <a:buChar char=""/>
              <a:tabLst>
                <a:tab pos="520700" algn="l"/>
                <a:tab pos="521334" algn="l"/>
              </a:tabLst>
            </a:pPr>
            <a:r>
              <a:rPr sz="1100" b="1" spc="-55" dirty="0">
                <a:solidFill>
                  <a:srgbClr val="2CA1BE"/>
                </a:solidFill>
                <a:latin typeface="Lucida Grande"/>
                <a:cs typeface="Lucida Grande"/>
              </a:rPr>
              <a:t>METAR </a:t>
            </a:r>
            <a:r>
              <a:rPr sz="1100" dirty="0">
                <a:latin typeface="Lucida Grande"/>
                <a:cs typeface="Lucida Grande"/>
              </a:rPr>
              <a:t>: affiche les</a:t>
            </a:r>
            <a:r>
              <a:rPr sz="1100" spc="-40" dirty="0">
                <a:latin typeface="Lucida Grande"/>
                <a:cs typeface="Lucida Grande"/>
              </a:rPr>
              <a:t> </a:t>
            </a:r>
            <a:r>
              <a:rPr sz="1100" b="1" spc="-45" dirty="0">
                <a:solidFill>
                  <a:srgbClr val="2CA1BE"/>
                </a:solidFill>
                <a:latin typeface="Lucida Grande"/>
                <a:cs typeface="Lucida Grande"/>
              </a:rPr>
              <a:t>METAR</a:t>
            </a:r>
            <a:r>
              <a:rPr sz="1100" spc="-45" dirty="0">
                <a:latin typeface="Lucida Grande"/>
                <a:cs typeface="Lucida Grande"/>
              </a:rPr>
              <a:t>.</a:t>
            </a:r>
            <a:endParaRPr sz="1100">
              <a:latin typeface="Lucida Grande"/>
              <a:cs typeface="Lucida Grande"/>
            </a:endParaRPr>
          </a:p>
          <a:p>
            <a:pPr marL="527685" marR="5080" lvl="1" indent="-256540" algn="just">
              <a:lnSpc>
                <a:spcPct val="100000"/>
              </a:lnSpc>
              <a:spcBef>
                <a:spcPts val="830"/>
              </a:spcBef>
              <a:buSzPct val="68181"/>
              <a:buFont typeface="Wingdings 3"/>
              <a:buChar char=""/>
              <a:tabLst>
                <a:tab pos="528320" algn="l"/>
              </a:tabLst>
            </a:pPr>
            <a:r>
              <a:rPr sz="1100" b="1" spc="-50" dirty="0">
                <a:solidFill>
                  <a:srgbClr val="2CA1BE"/>
                </a:solidFill>
                <a:latin typeface="Lucida Grande"/>
                <a:cs typeface="Lucida Grande"/>
              </a:rPr>
              <a:t>LEGEND </a:t>
            </a:r>
            <a:r>
              <a:rPr sz="1100" dirty="0">
                <a:latin typeface="Lucida Grande"/>
                <a:cs typeface="Lucida Grande"/>
              </a:rPr>
              <a:t>: </a:t>
            </a:r>
            <a:r>
              <a:rPr sz="1100" spc="-5" dirty="0">
                <a:latin typeface="Lucida Grande"/>
                <a:cs typeface="Lucida Grande"/>
              </a:rPr>
              <a:t>affiche </a:t>
            </a:r>
            <a:r>
              <a:rPr sz="1100" dirty="0">
                <a:latin typeface="Lucida Grande"/>
                <a:cs typeface="Lucida Grande"/>
              </a:rPr>
              <a:t>la </a:t>
            </a:r>
            <a:r>
              <a:rPr sz="1100" spc="-5" dirty="0">
                <a:latin typeface="Lucida Grande"/>
                <a:cs typeface="Lucida Grande"/>
              </a:rPr>
              <a:t>légende (uniquement  quand NEXRAD, </a:t>
            </a:r>
            <a:r>
              <a:rPr sz="1100" dirty="0">
                <a:latin typeface="Lucida Grande"/>
                <a:cs typeface="Lucida Grande"/>
              </a:rPr>
              <a:t>XML </a:t>
            </a:r>
            <a:r>
              <a:rPr sz="1100" spc="-5" dirty="0">
                <a:latin typeface="Lucida Grande"/>
                <a:cs typeface="Lucida Grande"/>
              </a:rPr>
              <a:t>LTNG, METAR </a:t>
            </a:r>
            <a:r>
              <a:rPr sz="1100" spc="15" dirty="0">
                <a:latin typeface="Lucida Grande"/>
                <a:cs typeface="Lucida Grande"/>
              </a:rPr>
              <a:t>ou  </a:t>
            </a:r>
            <a:r>
              <a:rPr sz="1100" spc="-5" dirty="0">
                <a:latin typeface="Lucida Grande"/>
                <a:cs typeface="Lucida Grande"/>
              </a:rPr>
              <a:t>PROFILE </a:t>
            </a:r>
            <a:r>
              <a:rPr sz="1100" dirty="0">
                <a:latin typeface="Lucida Grande"/>
                <a:cs typeface="Lucida Grande"/>
              </a:rPr>
              <a:t>sont</a:t>
            </a:r>
            <a:r>
              <a:rPr sz="1100" spc="-25" dirty="0">
                <a:latin typeface="Lucida Grande"/>
                <a:cs typeface="Lucida Grande"/>
              </a:rPr>
              <a:t> </a:t>
            </a:r>
            <a:r>
              <a:rPr sz="1100" dirty="0">
                <a:latin typeface="Lucida Grande"/>
                <a:cs typeface="Lucida Grande"/>
              </a:rPr>
              <a:t>sélectionnés).</a:t>
            </a:r>
            <a:endParaRPr sz="1100">
              <a:latin typeface="Lucida Grande"/>
              <a:cs typeface="Lucida Grande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10" name="object 10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5148071" y="2798064"/>
            <a:ext cx="361315" cy="506095"/>
            <a:chOff x="5148071" y="2798064"/>
            <a:chExt cx="361315" cy="506095"/>
          </a:xfrm>
        </p:grpSpPr>
        <p:sp>
          <p:nvSpPr>
            <p:cNvPr id="13" name="object 13"/>
            <p:cNvSpPr/>
            <p:nvPr/>
          </p:nvSpPr>
          <p:spPr>
            <a:xfrm>
              <a:off x="5148071" y="2798064"/>
              <a:ext cx="361188" cy="50596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220461" y="2832354"/>
              <a:ext cx="216535" cy="361315"/>
            </a:xfrm>
            <a:custGeom>
              <a:avLst/>
              <a:gdLst/>
              <a:ahLst/>
              <a:cxnLst/>
              <a:rect l="l" t="t" r="r" b="b"/>
              <a:pathLst>
                <a:path w="216535" h="361314">
                  <a:moveTo>
                    <a:pt x="0" y="361188"/>
                  </a:moveTo>
                  <a:lnTo>
                    <a:pt x="216408" y="361188"/>
                  </a:lnTo>
                  <a:lnTo>
                    <a:pt x="216408" y="0"/>
                  </a:lnTo>
                  <a:lnTo>
                    <a:pt x="0" y="0"/>
                  </a:lnTo>
                  <a:lnTo>
                    <a:pt x="0" y="361188"/>
                  </a:lnTo>
                  <a:close/>
                </a:path>
              </a:pathLst>
            </a:custGeom>
            <a:ln w="38100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7344409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10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MULTI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FUNCTION </a:t>
            </a:r>
            <a:r>
              <a:rPr sz="2100" b="1" u="heavy" spc="-10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DISPLAY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5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L’interface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logicielle du</a:t>
            </a:r>
            <a:r>
              <a:rPr sz="2100" b="1" u="heavy" spc="-10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MFD</a:t>
            </a:r>
            <a:endParaRPr sz="2100">
              <a:latin typeface="Lucida Grande"/>
              <a:cs typeface="Lucida Grande"/>
            </a:endParaRPr>
          </a:p>
        </p:txBody>
      </p:sp>
      <p:sp>
        <p:nvSpPr>
          <p:cNvPr id="22" name="object 7">
            <a:extLst>
              <a:ext uri="{FF2B5EF4-FFF2-40B4-BE49-F238E27FC236}">
                <a16:creationId xmlns:a16="http://schemas.microsoft.com/office/drawing/2014/main" id="{7B45BDB5-17EA-B54F-820B-F6EDFDEF8C2D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b="1" u="sng" spc="-5" dirty="0">
                <a:solidFill>
                  <a:srgbClr val="2CA1BE"/>
                </a:solidFill>
                <a:latin typeface="Lucida Grande"/>
                <a:cs typeface="Lucida Grande"/>
              </a:rPr>
              <a:t>[II]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MFD</a:t>
            </a:r>
            <a:r>
              <a:rPr sz="1000" b="1" u="sng" spc="1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III</a:t>
            </a:r>
            <a:r>
              <a:rPr sz="1000" spc="-10" dirty="0">
                <a:latin typeface="Lucida Grande"/>
                <a:cs typeface="Lucida Grande"/>
              </a:rPr>
              <a:t>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09644" y="1580388"/>
            <a:ext cx="4989576" cy="17312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551687" y="2775204"/>
            <a:ext cx="8204200" cy="3441700"/>
            <a:chOff x="551687" y="2775204"/>
            <a:chExt cx="8204200" cy="3441700"/>
          </a:xfrm>
        </p:grpSpPr>
        <p:sp>
          <p:nvSpPr>
            <p:cNvPr id="7" name="object 7"/>
            <p:cNvSpPr/>
            <p:nvPr/>
          </p:nvSpPr>
          <p:spPr>
            <a:xfrm>
              <a:off x="7740395" y="2775204"/>
              <a:ext cx="577596" cy="54863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812785" y="2809494"/>
              <a:ext cx="433070" cy="403860"/>
            </a:xfrm>
            <a:custGeom>
              <a:avLst/>
              <a:gdLst/>
              <a:ahLst/>
              <a:cxnLst/>
              <a:rect l="l" t="t" r="r" b="b"/>
              <a:pathLst>
                <a:path w="433070" h="403860">
                  <a:moveTo>
                    <a:pt x="0" y="403860"/>
                  </a:moveTo>
                  <a:lnTo>
                    <a:pt x="432816" y="403860"/>
                  </a:lnTo>
                  <a:lnTo>
                    <a:pt x="432816" y="0"/>
                  </a:lnTo>
                  <a:lnTo>
                    <a:pt x="0" y="0"/>
                  </a:lnTo>
                  <a:lnTo>
                    <a:pt x="0" y="403860"/>
                  </a:lnTo>
                  <a:close/>
                </a:path>
              </a:pathLst>
            </a:custGeom>
            <a:ln w="38100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529328" y="3296412"/>
              <a:ext cx="4226052" cy="291998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733543" y="3500628"/>
              <a:ext cx="3619500" cy="231343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728972" y="3496056"/>
              <a:ext cx="3629025" cy="2322830"/>
            </a:xfrm>
            <a:custGeom>
              <a:avLst/>
              <a:gdLst/>
              <a:ahLst/>
              <a:cxnLst/>
              <a:rect l="l" t="t" r="r" b="b"/>
              <a:pathLst>
                <a:path w="3629025" h="2322829">
                  <a:moveTo>
                    <a:pt x="0" y="2322576"/>
                  </a:moveTo>
                  <a:lnTo>
                    <a:pt x="3628644" y="2322576"/>
                  </a:lnTo>
                  <a:lnTo>
                    <a:pt x="3628644" y="0"/>
                  </a:lnTo>
                  <a:lnTo>
                    <a:pt x="0" y="0"/>
                  </a:lnTo>
                  <a:lnTo>
                    <a:pt x="0" y="2322576"/>
                  </a:lnTo>
                  <a:close/>
                </a:path>
              </a:pathLst>
            </a:custGeom>
            <a:ln w="9144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51687" y="3296412"/>
              <a:ext cx="4279392" cy="291998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55903" y="3500628"/>
              <a:ext cx="3672840" cy="231343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51331" y="3496056"/>
              <a:ext cx="3682365" cy="2322830"/>
            </a:xfrm>
            <a:custGeom>
              <a:avLst/>
              <a:gdLst/>
              <a:ahLst/>
              <a:cxnLst/>
              <a:rect l="l" t="t" r="r" b="b"/>
              <a:pathLst>
                <a:path w="3682365" h="2322829">
                  <a:moveTo>
                    <a:pt x="0" y="2322576"/>
                  </a:moveTo>
                  <a:lnTo>
                    <a:pt x="3681984" y="2322576"/>
                  </a:lnTo>
                  <a:lnTo>
                    <a:pt x="3681984" y="0"/>
                  </a:lnTo>
                  <a:lnTo>
                    <a:pt x="0" y="0"/>
                  </a:lnTo>
                  <a:lnTo>
                    <a:pt x="0" y="2322576"/>
                  </a:lnTo>
                  <a:close/>
                </a:path>
              </a:pathLst>
            </a:custGeom>
            <a:ln w="9144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12572" y="1546986"/>
            <a:ext cx="3658235" cy="10922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68605" marR="5080" indent="-256540">
              <a:lnSpc>
                <a:spcPts val="1650"/>
              </a:lnSpc>
              <a:spcBef>
                <a:spcPts val="75"/>
              </a:spcBef>
              <a:buSzPct val="65384"/>
              <a:buFont typeface="Wingdings 3"/>
              <a:buChar char=""/>
              <a:tabLst>
                <a:tab pos="268605" algn="l"/>
                <a:tab pos="269240" algn="l"/>
              </a:tabLst>
            </a:pPr>
            <a:r>
              <a:rPr sz="1300" b="1" spc="-60" dirty="0">
                <a:solidFill>
                  <a:srgbClr val="2CA1BE"/>
                </a:solidFill>
                <a:latin typeface="Lucida Grande"/>
                <a:cs typeface="Lucida Grande"/>
              </a:rPr>
              <a:t>SHW CHRT </a:t>
            </a:r>
            <a:r>
              <a:rPr sz="1300" spc="-5" dirty="0">
                <a:latin typeface="Lucida Grande"/>
                <a:cs typeface="Lucida Grande"/>
              </a:rPr>
              <a:t>: Affiche </a:t>
            </a:r>
            <a:r>
              <a:rPr sz="1300" spc="-10" dirty="0">
                <a:latin typeface="Lucida Grande"/>
                <a:cs typeface="Lucida Grande"/>
              </a:rPr>
              <a:t>les </a:t>
            </a:r>
            <a:r>
              <a:rPr sz="1300" spc="-5" dirty="0">
                <a:latin typeface="Lucida Grande"/>
                <a:cs typeface="Lucida Grande"/>
              </a:rPr>
              <a:t>options liées aux </a:t>
            </a:r>
            <a:r>
              <a:rPr sz="13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300" b="1" spc="-45" dirty="0">
                <a:solidFill>
                  <a:srgbClr val="2CA1BE"/>
                </a:solidFill>
                <a:latin typeface="Lucida Grande"/>
                <a:cs typeface="Lucida Grande"/>
              </a:rPr>
              <a:t>cartes </a:t>
            </a:r>
            <a:r>
              <a:rPr sz="1300" spc="-10" dirty="0">
                <a:latin typeface="Lucida Grande"/>
                <a:cs typeface="Lucida Grande"/>
              </a:rPr>
              <a:t>Jeppesen </a:t>
            </a:r>
            <a:r>
              <a:rPr sz="1300" b="1" spc="-55" dirty="0">
                <a:solidFill>
                  <a:srgbClr val="2CA1BE"/>
                </a:solidFill>
                <a:latin typeface="Lucida Grande"/>
                <a:cs typeface="Lucida Grande"/>
              </a:rPr>
              <a:t>VFR </a:t>
            </a:r>
            <a:r>
              <a:rPr sz="1300" spc="-5" dirty="0" err="1">
                <a:latin typeface="Lucida Grande"/>
                <a:cs typeface="Lucida Grande"/>
              </a:rPr>
              <a:t>ou</a:t>
            </a:r>
            <a:r>
              <a:rPr sz="1300" spc="-5" dirty="0">
                <a:latin typeface="Lucida Grande"/>
                <a:cs typeface="Lucida Grande"/>
              </a:rPr>
              <a:t> </a:t>
            </a:r>
            <a:r>
              <a:rPr sz="1300" b="1" spc="-60" dirty="0">
                <a:solidFill>
                  <a:srgbClr val="2CA1BE"/>
                </a:solidFill>
                <a:latin typeface="Lucida Grande"/>
                <a:cs typeface="Lucida Grande"/>
              </a:rPr>
              <a:t>IFR</a:t>
            </a:r>
            <a:r>
              <a:rPr lang="fr-FR" sz="1300" b="1" spc="-60" dirty="0">
                <a:solidFill>
                  <a:srgbClr val="2CA1BE"/>
                </a:solidFill>
                <a:latin typeface="Lucida Grande"/>
                <a:cs typeface="Lucida Grande"/>
              </a:rPr>
              <a:t>.</a:t>
            </a:r>
            <a:endParaRPr sz="1400" dirty="0">
              <a:latin typeface="Lucida Grande"/>
              <a:cs typeface="Lucida Grande"/>
            </a:endParaRPr>
          </a:p>
          <a:p>
            <a:pPr marL="523875" lvl="1" indent="-256540">
              <a:lnSpc>
                <a:spcPct val="100000"/>
              </a:lnSpc>
              <a:spcBef>
                <a:spcPts val="1005"/>
              </a:spcBef>
              <a:buClr>
                <a:srgbClr val="2CA1BE"/>
              </a:buClr>
              <a:buSzPct val="65384"/>
              <a:buFont typeface="Wingdings 3"/>
              <a:buChar char=""/>
              <a:tabLst>
                <a:tab pos="523875" algn="l"/>
                <a:tab pos="524510" algn="l"/>
              </a:tabLst>
            </a:pPr>
            <a:r>
              <a:rPr sz="1300" spc="-5" dirty="0">
                <a:latin typeface="Lucida Grande"/>
                <a:cs typeface="Lucida Grande"/>
              </a:rPr>
              <a:t>Cartes</a:t>
            </a:r>
            <a:r>
              <a:rPr sz="1300" spc="15" dirty="0">
                <a:latin typeface="Lucida Grande"/>
                <a:cs typeface="Lucida Grande"/>
              </a:rPr>
              <a:t> </a:t>
            </a:r>
            <a:r>
              <a:rPr sz="1300" b="1" spc="-55" dirty="0">
                <a:solidFill>
                  <a:srgbClr val="2CA1BE"/>
                </a:solidFill>
                <a:latin typeface="Lucida Grande"/>
                <a:cs typeface="Lucida Grande"/>
              </a:rPr>
              <a:t>VFR</a:t>
            </a:r>
            <a:endParaRPr sz="1300" dirty="0">
              <a:latin typeface="Lucida Grande"/>
              <a:cs typeface="Lucida Grande"/>
            </a:endParaRPr>
          </a:p>
          <a:p>
            <a:pPr marL="523875" lvl="1" indent="-256540">
              <a:lnSpc>
                <a:spcPct val="100000"/>
              </a:lnSpc>
              <a:spcBef>
                <a:spcPts val="994"/>
              </a:spcBef>
              <a:buClr>
                <a:srgbClr val="2CA1BE"/>
              </a:buClr>
              <a:buSzPct val="65384"/>
              <a:buFont typeface="Wingdings 3"/>
              <a:buChar char=""/>
              <a:tabLst>
                <a:tab pos="523875" algn="l"/>
                <a:tab pos="524510" algn="l"/>
              </a:tabLst>
            </a:pPr>
            <a:r>
              <a:rPr sz="1300" spc="-5" dirty="0">
                <a:latin typeface="Lucida Grande"/>
                <a:cs typeface="Lucida Grande"/>
              </a:rPr>
              <a:t>Cartes</a:t>
            </a:r>
            <a:r>
              <a:rPr sz="1300" spc="15" dirty="0">
                <a:latin typeface="Lucida Grande"/>
                <a:cs typeface="Lucida Grande"/>
              </a:rPr>
              <a:t> </a:t>
            </a:r>
            <a:r>
              <a:rPr sz="1300" b="1" spc="-60" dirty="0">
                <a:solidFill>
                  <a:srgbClr val="2CA1BE"/>
                </a:solidFill>
                <a:latin typeface="Lucida Grande"/>
                <a:cs typeface="Lucida Grande"/>
              </a:rPr>
              <a:t>IFR</a:t>
            </a:r>
            <a:endParaRPr sz="1300" dirty="0">
              <a:latin typeface="Lucida Grande"/>
              <a:cs typeface="Lucida Grande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7344409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10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MULTI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FUNCTION </a:t>
            </a:r>
            <a:r>
              <a:rPr sz="2100" b="1" u="heavy" spc="-10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DISPLAY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5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L’interface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logicielle du</a:t>
            </a:r>
            <a:r>
              <a:rPr sz="2100" b="1" u="heavy" spc="-10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MFD</a:t>
            </a:r>
            <a:endParaRPr sz="2100">
              <a:latin typeface="Lucida Grande"/>
              <a:cs typeface="Lucida Grande"/>
            </a:endParaRPr>
          </a:p>
        </p:txBody>
      </p:sp>
      <p:sp>
        <p:nvSpPr>
          <p:cNvPr id="23" name="object 7">
            <a:extLst>
              <a:ext uri="{FF2B5EF4-FFF2-40B4-BE49-F238E27FC236}">
                <a16:creationId xmlns:a16="http://schemas.microsoft.com/office/drawing/2014/main" id="{144316EC-DCB9-E148-989A-0F53227582DE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b="1" u="sng" spc="-5" dirty="0">
                <a:solidFill>
                  <a:srgbClr val="2CA1BE"/>
                </a:solidFill>
                <a:latin typeface="Lucida Grande"/>
                <a:cs typeface="Lucida Grande"/>
              </a:rPr>
              <a:t>[II]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MFD</a:t>
            </a:r>
            <a:r>
              <a:rPr sz="1000" b="1" u="sng" spc="1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III</a:t>
            </a:r>
            <a:r>
              <a:rPr sz="1000" spc="-10" dirty="0">
                <a:latin typeface="Lucida Grande"/>
                <a:cs typeface="Lucida Grande"/>
              </a:rPr>
              <a:t>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09644" y="1580388"/>
            <a:ext cx="4989576" cy="17312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428744" y="2775204"/>
            <a:ext cx="4320540" cy="3840479"/>
            <a:chOff x="4428744" y="2775204"/>
            <a:chExt cx="4320540" cy="3840479"/>
          </a:xfrm>
        </p:grpSpPr>
        <p:sp>
          <p:nvSpPr>
            <p:cNvPr id="7" name="object 7"/>
            <p:cNvSpPr/>
            <p:nvPr/>
          </p:nvSpPr>
          <p:spPr>
            <a:xfrm>
              <a:off x="7740396" y="2775204"/>
              <a:ext cx="577596" cy="54863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812785" y="2809494"/>
              <a:ext cx="433070" cy="403860"/>
            </a:xfrm>
            <a:custGeom>
              <a:avLst/>
              <a:gdLst/>
              <a:ahLst/>
              <a:cxnLst/>
              <a:rect l="l" t="t" r="r" b="b"/>
              <a:pathLst>
                <a:path w="433070" h="403860">
                  <a:moveTo>
                    <a:pt x="0" y="403860"/>
                  </a:moveTo>
                  <a:lnTo>
                    <a:pt x="432816" y="403860"/>
                  </a:lnTo>
                  <a:lnTo>
                    <a:pt x="432816" y="0"/>
                  </a:lnTo>
                  <a:lnTo>
                    <a:pt x="0" y="0"/>
                  </a:lnTo>
                  <a:lnTo>
                    <a:pt x="0" y="403860"/>
                  </a:lnTo>
                  <a:close/>
                </a:path>
              </a:pathLst>
            </a:custGeom>
            <a:ln w="38100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428744" y="3357372"/>
              <a:ext cx="4320540" cy="32583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452360" y="3358896"/>
              <a:ext cx="432816" cy="25298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524750" y="3393186"/>
              <a:ext cx="288290" cy="108585"/>
            </a:xfrm>
            <a:custGeom>
              <a:avLst/>
              <a:gdLst/>
              <a:ahLst/>
              <a:cxnLst/>
              <a:rect l="l" t="t" r="r" b="b"/>
              <a:pathLst>
                <a:path w="288290" h="108585">
                  <a:moveTo>
                    <a:pt x="0" y="108203"/>
                  </a:moveTo>
                  <a:lnTo>
                    <a:pt x="288035" y="108203"/>
                  </a:lnTo>
                  <a:lnTo>
                    <a:pt x="288035" y="0"/>
                  </a:lnTo>
                  <a:lnTo>
                    <a:pt x="0" y="0"/>
                  </a:lnTo>
                  <a:lnTo>
                    <a:pt x="0" y="108203"/>
                  </a:lnTo>
                  <a:close/>
                </a:path>
              </a:pathLst>
            </a:custGeom>
            <a:ln w="38099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12572" y="1546986"/>
            <a:ext cx="3662045" cy="2478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95"/>
              </a:spcBef>
              <a:buSzPct val="65384"/>
              <a:buFont typeface="Wingdings 3"/>
              <a:buChar char=""/>
              <a:tabLst>
                <a:tab pos="268605" algn="l"/>
                <a:tab pos="269240" algn="l"/>
              </a:tabLst>
            </a:pPr>
            <a:r>
              <a:rPr sz="1300" b="1" spc="-50" dirty="0">
                <a:solidFill>
                  <a:srgbClr val="2CA1BE"/>
                </a:solidFill>
                <a:latin typeface="Lucida Grande"/>
                <a:cs typeface="Lucida Grande"/>
              </a:rPr>
              <a:t>CHKLIST</a:t>
            </a:r>
            <a:r>
              <a:rPr sz="1300" spc="-50" dirty="0">
                <a:latin typeface="Lucida Grande"/>
                <a:cs typeface="Lucida Grande"/>
              </a:rPr>
              <a:t>: </a:t>
            </a:r>
            <a:r>
              <a:rPr sz="1300" spc="-5" dirty="0">
                <a:latin typeface="Lucida Grande"/>
                <a:cs typeface="Lucida Grande"/>
              </a:rPr>
              <a:t>Affiche </a:t>
            </a:r>
            <a:r>
              <a:rPr sz="1300" spc="-10" dirty="0">
                <a:latin typeface="Lucida Grande"/>
                <a:cs typeface="Lucida Grande"/>
              </a:rPr>
              <a:t>les cheklists</a:t>
            </a:r>
            <a:r>
              <a:rPr sz="1300" spc="90" dirty="0">
                <a:latin typeface="Lucida Grande"/>
                <a:cs typeface="Lucida Grande"/>
              </a:rPr>
              <a:t> </a:t>
            </a:r>
            <a:r>
              <a:rPr sz="1300" spc="-10" dirty="0">
                <a:latin typeface="Lucida Grande"/>
                <a:cs typeface="Lucida Grande"/>
              </a:rPr>
              <a:t>(</a:t>
            </a:r>
            <a:r>
              <a:rPr sz="1300" spc="-10" dirty="0">
                <a:solidFill>
                  <a:srgbClr val="FF0000"/>
                </a:solidFill>
                <a:latin typeface="Lucida Grande"/>
                <a:cs typeface="Lucida Grande"/>
              </a:rPr>
              <a:t>option</a:t>
            </a:r>
            <a:r>
              <a:rPr sz="1300" spc="-10" dirty="0">
                <a:latin typeface="Lucida Grande"/>
                <a:cs typeface="Lucida Grande"/>
              </a:rPr>
              <a:t>).</a:t>
            </a:r>
            <a:endParaRPr sz="1300">
              <a:latin typeface="Lucida Grande"/>
              <a:cs typeface="Lucida Grande"/>
            </a:endParaRPr>
          </a:p>
          <a:p>
            <a:pPr marL="523875" marR="463550" lvl="1" indent="-256540">
              <a:lnSpc>
                <a:spcPct val="100000"/>
              </a:lnSpc>
              <a:spcBef>
                <a:spcPts val="1435"/>
              </a:spcBef>
              <a:buSzPct val="65384"/>
              <a:buFont typeface="Wingdings 3"/>
              <a:buChar char=""/>
              <a:tabLst>
                <a:tab pos="523875" algn="l"/>
                <a:tab pos="524510" algn="l"/>
              </a:tabLst>
            </a:pPr>
            <a:r>
              <a:rPr sz="1300" b="1" spc="-55" dirty="0">
                <a:solidFill>
                  <a:srgbClr val="2CA1BE"/>
                </a:solidFill>
                <a:latin typeface="Lucida Grande"/>
                <a:cs typeface="Lucida Grande"/>
              </a:rPr>
              <a:t>ENGINE </a:t>
            </a:r>
            <a:r>
              <a:rPr sz="1300" spc="-5" dirty="0">
                <a:latin typeface="Lucida Grande"/>
                <a:cs typeface="Lucida Grande"/>
              </a:rPr>
              <a:t>: affichage de la </a:t>
            </a:r>
            <a:r>
              <a:rPr sz="1300" spc="-10" dirty="0">
                <a:latin typeface="Lucida Grande"/>
                <a:cs typeface="Lucida Grande"/>
              </a:rPr>
              <a:t>checklist </a:t>
            </a:r>
            <a:r>
              <a:rPr sz="1300" spc="-10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300" b="1" spc="-35" dirty="0">
                <a:solidFill>
                  <a:srgbClr val="2CA1BE"/>
                </a:solidFill>
                <a:latin typeface="Lucida Grande"/>
                <a:cs typeface="Lucida Grande"/>
              </a:rPr>
              <a:t>moteur</a:t>
            </a:r>
            <a:r>
              <a:rPr sz="1300" spc="-35" dirty="0">
                <a:latin typeface="Lucida Grande"/>
                <a:cs typeface="Lucida Grande"/>
              </a:rPr>
              <a:t>.</a:t>
            </a:r>
            <a:endParaRPr sz="1300">
              <a:latin typeface="Lucida Grande"/>
              <a:cs typeface="Lucida Grande"/>
            </a:endParaRPr>
          </a:p>
          <a:p>
            <a:pPr marL="523875" marR="334010" lvl="1" indent="-256540">
              <a:lnSpc>
                <a:spcPct val="100000"/>
              </a:lnSpc>
              <a:spcBef>
                <a:spcPts val="1420"/>
              </a:spcBef>
              <a:buSzPct val="65384"/>
              <a:buFont typeface="Wingdings 3"/>
              <a:buChar char=""/>
              <a:tabLst>
                <a:tab pos="523875" algn="l"/>
                <a:tab pos="524510" algn="l"/>
              </a:tabLst>
            </a:pPr>
            <a:r>
              <a:rPr sz="1300" b="1" spc="-55" dirty="0">
                <a:solidFill>
                  <a:srgbClr val="2CA1BE"/>
                </a:solidFill>
                <a:latin typeface="Lucida Grande"/>
                <a:cs typeface="Lucida Grande"/>
              </a:rPr>
              <a:t>CHECK </a:t>
            </a:r>
            <a:r>
              <a:rPr sz="1300" spc="-5" dirty="0">
                <a:latin typeface="Lucida Grande"/>
                <a:cs typeface="Lucida Grande"/>
              </a:rPr>
              <a:t>: </a:t>
            </a:r>
            <a:r>
              <a:rPr sz="1300" spc="-10" dirty="0">
                <a:latin typeface="Lucida Grande"/>
                <a:cs typeface="Lucida Grande"/>
              </a:rPr>
              <a:t>permet </a:t>
            </a:r>
            <a:r>
              <a:rPr sz="1300" spc="-5" dirty="0">
                <a:latin typeface="Lucida Grande"/>
                <a:cs typeface="Lucida Grande"/>
              </a:rPr>
              <a:t>de </a:t>
            </a:r>
            <a:r>
              <a:rPr sz="1300" b="1" spc="-45" dirty="0">
                <a:solidFill>
                  <a:srgbClr val="2CA1BE"/>
                </a:solidFill>
                <a:latin typeface="Lucida Grande"/>
                <a:cs typeface="Lucida Grande"/>
              </a:rPr>
              <a:t>choisir </a:t>
            </a:r>
            <a:r>
              <a:rPr sz="1300" b="1" spc="-40" dirty="0">
                <a:solidFill>
                  <a:srgbClr val="2CA1BE"/>
                </a:solidFill>
                <a:latin typeface="Lucida Grande"/>
                <a:cs typeface="Lucida Grande"/>
              </a:rPr>
              <a:t>une </a:t>
            </a:r>
            <a:r>
              <a:rPr sz="1300" b="1" spc="-50" dirty="0">
                <a:solidFill>
                  <a:srgbClr val="2CA1BE"/>
                </a:solidFill>
                <a:latin typeface="Lucida Grande"/>
                <a:cs typeface="Lucida Grande"/>
              </a:rPr>
              <a:t>des  checklists </a:t>
            </a:r>
            <a:r>
              <a:rPr sz="1300" spc="-5" dirty="0">
                <a:latin typeface="Lucida Grande"/>
                <a:cs typeface="Lucida Grande"/>
              </a:rPr>
              <a:t>dans </a:t>
            </a:r>
            <a:r>
              <a:rPr sz="1300" spc="-10" dirty="0">
                <a:latin typeface="Lucida Grande"/>
                <a:cs typeface="Lucida Grande"/>
              </a:rPr>
              <a:t>la liste</a:t>
            </a:r>
            <a:r>
              <a:rPr sz="1300" spc="30" dirty="0">
                <a:latin typeface="Lucida Grande"/>
                <a:cs typeface="Lucida Grande"/>
              </a:rPr>
              <a:t> </a:t>
            </a:r>
            <a:r>
              <a:rPr sz="1300" spc="-10" dirty="0">
                <a:latin typeface="Lucida Grande"/>
                <a:cs typeface="Lucida Grande"/>
              </a:rPr>
              <a:t>proposée.</a:t>
            </a:r>
            <a:endParaRPr sz="1300">
              <a:latin typeface="Lucida Grande"/>
              <a:cs typeface="Lucida Grande"/>
            </a:endParaRPr>
          </a:p>
          <a:p>
            <a:pPr marL="523875" marR="6350" lvl="1" indent="-256540">
              <a:lnSpc>
                <a:spcPct val="100000"/>
              </a:lnSpc>
              <a:spcBef>
                <a:spcPts val="1570"/>
              </a:spcBef>
              <a:buSzPct val="65384"/>
              <a:buFont typeface="Wingdings 3"/>
              <a:buChar char=""/>
              <a:tabLst>
                <a:tab pos="523875" algn="l"/>
                <a:tab pos="524510" algn="l"/>
              </a:tabLst>
            </a:pPr>
            <a:r>
              <a:rPr sz="1300" b="1" spc="-70" dirty="0">
                <a:solidFill>
                  <a:srgbClr val="2CA1BE"/>
                </a:solidFill>
                <a:latin typeface="Lucida Grande"/>
                <a:cs typeface="Lucida Grande"/>
              </a:rPr>
              <a:t>EXIT </a:t>
            </a:r>
            <a:r>
              <a:rPr sz="1300" spc="-5" dirty="0">
                <a:latin typeface="Lucida Grande"/>
                <a:cs typeface="Lucida Grande"/>
              </a:rPr>
              <a:t>: permet de quitter le </a:t>
            </a:r>
            <a:r>
              <a:rPr sz="1300" dirty="0">
                <a:latin typeface="Lucida Grande"/>
                <a:cs typeface="Lucida Grande"/>
              </a:rPr>
              <a:t>menu </a:t>
            </a:r>
            <a:r>
              <a:rPr sz="1300" spc="-5" dirty="0">
                <a:latin typeface="Lucida Grande"/>
                <a:cs typeface="Lucida Grande"/>
              </a:rPr>
              <a:t>des  </a:t>
            </a:r>
            <a:r>
              <a:rPr sz="1300" spc="-10" dirty="0">
                <a:latin typeface="Lucida Grande"/>
                <a:cs typeface="Lucida Grande"/>
              </a:rPr>
              <a:t>checklists.</a:t>
            </a:r>
            <a:endParaRPr sz="1300">
              <a:latin typeface="Lucida Grande"/>
              <a:cs typeface="Lucida Grande"/>
            </a:endParaRPr>
          </a:p>
          <a:p>
            <a:pPr marL="523875" marR="5080" lvl="1" indent="-256540">
              <a:lnSpc>
                <a:spcPct val="100000"/>
              </a:lnSpc>
              <a:spcBef>
                <a:spcPts val="850"/>
              </a:spcBef>
              <a:buSzPct val="65384"/>
              <a:buFont typeface="Wingdings 3"/>
              <a:buChar char=""/>
              <a:tabLst>
                <a:tab pos="523875" algn="l"/>
                <a:tab pos="524510" algn="l"/>
              </a:tabLst>
            </a:pPr>
            <a:r>
              <a:rPr sz="1300" b="1" spc="-65" dirty="0">
                <a:solidFill>
                  <a:srgbClr val="2CA1BE"/>
                </a:solidFill>
                <a:latin typeface="Lucida Grande"/>
                <a:cs typeface="Lucida Grande"/>
              </a:rPr>
              <a:t>EMERGCY </a:t>
            </a:r>
            <a:r>
              <a:rPr sz="1300" spc="-5" dirty="0">
                <a:latin typeface="Lucida Grande"/>
                <a:cs typeface="Lucida Grande"/>
              </a:rPr>
              <a:t>: permet de </a:t>
            </a:r>
            <a:r>
              <a:rPr sz="1300" b="1" spc="-50" dirty="0">
                <a:solidFill>
                  <a:srgbClr val="2CA1BE"/>
                </a:solidFill>
                <a:latin typeface="Lucida Grande"/>
                <a:cs typeface="Lucida Grande"/>
              </a:rPr>
              <a:t>choisir </a:t>
            </a:r>
            <a:r>
              <a:rPr sz="1300" b="1" spc="-45" dirty="0">
                <a:solidFill>
                  <a:srgbClr val="2CA1BE"/>
                </a:solidFill>
                <a:latin typeface="Lucida Grande"/>
                <a:cs typeface="Lucida Grande"/>
              </a:rPr>
              <a:t>une </a:t>
            </a:r>
            <a:r>
              <a:rPr sz="1300" b="1" spc="-55" dirty="0">
                <a:solidFill>
                  <a:srgbClr val="2CA1BE"/>
                </a:solidFill>
                <a:latin typeface="Lucida Grande"/>
                <a:cs typeface="Lucida Grande"/>
              </a:rPr>
              <a:t>des  </a:t>
            </a:r>
            <a:r>
              <a:rPr sz="1300" b="1" spc="-50" dirty="0">
                <a:solidFill>
                  <a:srgbClr val="2CA1BE"/>
                </a:solidFill>
                <a:latin typeface="Lucida Grande"/>
                <a:cs typeface="Lucida Grande"/>
              </a:rPr>
              <a:t>checklists</a:t>
            </a:r>
            <a:r>
              <a:rPr sz="1300" b="1" spc="-4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300" b="1" spc="-35" dirty="0">
                <a:solidFill>
                  <a:srgbClr val="2CA1BE"/>
                </a:solidFill>
                <a:latin typeface="Lucida Grande"/>
                <a:cs typeface="Lucida Grande"/>
              </a:rPr>
              <a:t>urgence</a:t>
            </a:r>
            <a:r>
              <a:rPr sz="1300" spc="-35" dirty="0">
                <a:latin typeface="Lucida Grande"/>
                <a:cs typeface="Lucida Grande"/>
              </a:rPr>
              <a:t>.</a:t>
            </a:r>
            <a:endParaRPr sz="1300">
              <a:latin typeface="Lucida Grande"/>
              <a:cs typeface="Lucida Grande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7344409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10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MULTI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FUNCTION </a:t>
            </a:r>
            <a:r>
              <a:rPr sz="2100" b="1" u="heavy" spc="-10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DISPLAY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5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L’interface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logicielle du</a:t>
            </a:r>
            <a:r>
              <a:rPr sz="2100" b="1" u="heavy" spc="-10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MFD</a:t>
            </a:r>
            <a:endParaRPr sz="2100">
              <a:latin typeface="Lucida Grande"/>
              <a:cs typeface="Lucida Grande"/>
            </a:endParaRPr>
          </a:p>
        </p:txBody>
      </p:sp>
      <p:sp>
        <p:nvSpPr>
          <p:cNvPr id="20" name="object 7">
            <a:extLst>
              <a:ext uri="{FF2B5EF4-FFF2-40B4-BE49-F238E27FC236}">
                <a16:creationId xmlns:a16="http://schemas.microsoft.com/office/drawing/2014/main" id="{CE60245F-B51C-4E4F-AED7-D408694CE9F5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b="1" u="sng" spc="-5" dirty="0">
                <a:solidFill>
                  <a:srgbClr val="2CA1BE"/>
                </a:solidFill>
                <a:latin typeface="Lucida Grande"/>
                <a:cs typeface="Lucida Grande"/>
              </a:rPr>
              <a:t>[II]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MFD</a:t>
            </a:r>
            <a:r>
              <a:rPr sz="1000" b="1" u="sng" spc="1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III</a:t>
            </a:r>
            <a:r>
              <a:rPr sz="1000" spc="-10" dirty="0">
                <a:latin typeface="Lucida Grande"/>
                <a:cs typeface="Lucida Grande"/>
              </a:rPr>
              <a:t>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292752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8908" y="431291"/>
            <a:ext cx="7257288" cy="23698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02151" y="2879191"/>
            <a:ext cx="4684649" cy="1807546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000" spc="-5" dirty="0" err="1">
                <a:solidFill>
                  <a:srgbClr val="2CA1BE"/>
                </a:solidFill>
                <a:latin typeface="Lucida Grande"/>
                <a:cs typeface="Lucida Grande"/>
              </a:rPr>
              <a:t>Chapitre</a:t>
            </a:r>
            <a:r>
              <a:rPr sz="2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lang="fr-FR" sz="2000" spc="-5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2000" dirty="0">
                <a:solidFill>
                  <a:srgbClr val="2CA1BE"/>
                </a:solidFill>
                <a:latin typeface="Lucida Grande"/>
                <a:cs typeface="Lucida Grande"/>
              </a:rPr>
              <a:t> : </a:t>
            </a:r>
            <a:r>
              <a:rPr sz="2000" spc="-5" dirty="0">
                <a:solidFill>
                  <a:srgbClr val="2CA1BE"/>
                </a:solidFill>
                <a:latin typeface="Lucida Grande"/>
                <a:cs typeface="Lucida Grande"/>
              </a:rPr>
              <a:t>Les instruments </a:t>
            </a:r>
            <a:r>
              <a:rPr sz="2000" dirty="0">
                <a:solidFill>
                  <a:srgbClr val="2CA1BE"/>
                </a:solidFill>
                <a:latin typeface="Lucida Grande"/>
                <a:cs typeface="Lucida Grande"/>
              </a:rPr>
              <a:t>du</a:t>
            </a:r>
            <a:r>
              <a:rPr sz="2000" spc="-70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2000" dirty="0">
                <a:solidFill>
                  <a:srgbClr val="2CA1BE"/>
                </a:solidFill>
                <a:latin typeface="Lucida Grande"/>
                <a:cs typeface="Lucida Grande"/>
              </a:rPr>
              <a:t>PFD</a:t>
            </a:r>
            <a:endParaRPr sz="2000" dirty="0">
              <a:latin typeface="Lucida Grande"/>
              <a:cs typeface="Lucida Grande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2000" b="1" spc="-55" dirty="0">
                <a:solidFill>
                  <a:srgbClr val="FFFFFF"/>
                </a:solidFill>
                <a:latin typeface="Lucida Grande"/>
                <a:cs typeface="Lucida Grande"/>
              </a:rPr>
              <a:t>-&gt; </a:t>
            </a:r>
            <a:r>
              <a:rPr sz="2000" b="1" spc="-70" dirty="0">
                <a:solidFill>
                  <a:srgbClr val="FFFFFF"/>
                </a:solidFill>
                <a:latin typeface="Lucida Grande"/>
                <a:cs typeface="Lucida Grande"/>
              </a:rPr>
              <a:t>Vue</a:t>
            </a:r>
            <a:r>
              <a:rPr sz="2000" b="1" spc="-50" dirty="0">
                <a:solidFill>
                  <a:srgbClr val="FFFFFF"/>
                </a:solidFill>
                <a:latin typeface="Lucida Grande"/>
                <a:cs typeface="Lucida Grande"/>
              </a:rPr>
              <a:t> </a:t>
            </a:r>
            <a:r>
              <a:rPr sz="2000" b="1" spc="-70" dirty="0">
                <a:solidFill>
                  <a:srgbClr val="FFFFFF"/>
                </a:solidFill>
                <a:latin typeface="Lucida Grande"/>
                <a:cs typeface="Lucida Grande"/>
              </a:rPr>
              <a:t>globale</a:t>
            </a:r>
            <a:endParaRPr sz="2000" dirty="0">
              <a:latin typeface="Lucida Grande"/>
              <a:cs typeface="Lucida Grande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2000" b="1" spc="-55" dirty="0">
                <a:solidFill>
                  <a:srgbClr val="FFFFFF"/>
                </a:solidFill>
                <a:latin typeface="Lucida Grande"/>
                <a:cs typeface="Lucida Grande"/>
              </a:rPr>
              <a:t>-&gt; </a:t>
            </a:r>
            <a:r>
              <a:rPr sz="2000" b="1" spc="-65" dirty="0">
                <a:solidFill>
                  <a:srgbClr val="FFFFFF"/>
                </a:solidFill>
                <a:latin typeface="Lucida Grande"/>
                <a:cs typeface="Lucida Grande"/>
              </a:rPr>
              <a:t>Horizon</a:t>
            </a:r>
            <a:r>
              <a:rPr sz="2000" b="1" spc="-75" dirty="0">
                <a:solidFill>
                  <a:srgbClr val="FFFFFF"/>
                </a:solidFill>
                <a:latin typeface="Lucida Grande"/>
                <a:cs typeface="Lucida Grande"/>
              </a:rPr>
              <a:t> artificiel</a:t>
            </a:r>
            <a:endParaRPr sz="2000" dirty="0">
              <a:latin typeface="Lucida Grande"/>
              <a:cs typeface="Lucida Grande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2000" b="1" spc="-55" dirty="0">
                <a:solidFill>
                  <a:srgbClr val="FFFFFF"/>
                </a:solidFill>
                <a:latin typeface="Lucida Grande"/>
                <a:cs typeface="Lucida Grande"/>
              </a:rPr>
              <a:t>-&gt; </a:t>
            </a:r>
            <a:r>
              <a:rPr sz="2000" b="1" spc="-70" dirty="0">
                <a:solidFill>
                  <a:srgbClr val="FFFFFF"/>
                </a:solidFill>
                <a:latin typeface="Lucida Grande"/>
                <a:cs typeface="Lucida Grande"/>
              </a:rPr>
              <a:t>Horizontal Situation</a:t>
            </a:r>
            <a:r>
              <a:rPr sz="2000" b="1" spc="-45" dirty="0">
                <a:solidFill>
                  <a:srgbClr val="FFFFFF"/>
                </a:solidFill>
                <a:latin typeface="Lucida Grande"/>
                <a:cs typeface="Lucida Grande"/>
              </a:rPr>
              <a:t> </a:t>
            </a:r>
            <a:r>
              <a:rPr sz="2000" b="1" spc="-70" dirty="0">
                <a:solidFill>
                  <a:srgbClr val="FFFFFF"/>
                </a:solidFill>
                <a:latin typeface="Lucida Grande"/>
                <a:cs typeface="Lucida Grande"/>
              </a:rPr>
              <a:t>Indicator</a:t>
            </a:r>
            <a:endParaRPr sz="2000" dirty="0">
              <a:latin typeface="Lucida Grande"/>
              <a:cs typeface="Lucida Grande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2000" b="1" spc="-50" dirty="0">
                <a:solidFill>
                  <a:srgbClr val="FFFFFF"/>
                </a:solidFill>
                <a:latin typeface="Lucida Grande"/>
                <a:cs typeface="Lucida Grande"/>
              </a:rPr>
              <a:t>-&gt; </a:t>
            </a:r>
            <a:r>
              <a:rPr sz="2000" b="1" spc="-65" dirty="0">
                <a:solidFill>
                  <a:srgbClr val="FFFFFF"/>
                </a:solidFill>
                <a:latin typeface="Lucida Grande"/>
                <a:cs typeface="Lucida Grande"/>
              </a:rPr>
              <a:t>Course </a:t>
            </a:r>
            <a:r>
              <a:rPr sz="2000" b="1" spc="-80" dirty="0">
                <a:solidFill>
                  <a:srgbClr val="FFFFFF"/>
                </a:solidFill>
                <a:latin typeface="Lucida Grande"/>
                <a:cs typeface="Lucida Grande"/>
              </a:rPr>
              <a:t>Deviation</a:t>
            </a:r>
            <a:r>
              <a:rPr sz="2000" b="1" spc="-75" dirty="0">
                <a:solidFill>
                  <a:srgbClr val="FFFFFF"/>
                </a:solidFill>
                <a:latin typeface="Lucida Grande"/>
                <a:cs typeface="Lucida Grande"/>
              </a:rPr>
              <a:t> </a:t>
            </a:r>
            <a:r>
              <a:rPr sz="2000" b="1" spc="-70" dirty="0">
                <a:solidFill>
                  <a:srgbClr val="FFFFFF"/>
                </a:solidFill>
                <a:latin typeface="Lucida Grande"/>
                <a:cs typeface="Lucida Grande"/>
              </a:rPr>
              <a:t>Indicator</a:t>
            </a:r>
            <a:endParaRPr sz="2000" dirty="0">
              <a:latin typeface="Lucida Grande"/>
              <a:cs typeface="Lucida Grand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6517132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lang="fr-FR"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AFFICHAGE PFD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(1/4)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PUISSANCE :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D454443-01F7-304B-AD28-C215B1364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275" y="1477209"/>
            <a:ext cx="7029450" cy="4483137"/>
          </a:xfrm>
          <a:prstGeom prst="rect">
            <a:avLst/>
          </a:prstGeom>
        </p:spPr>
      </p:pic>
      <p:sp>
        <p:nvSpPr>
          <p:cNvPr id="14" name="object 7">
            <a:extLst>
              <a:ext uri="{FF2B5EF4-FFF2-40B4-BE49-F238E27FC236}">
                <a16:creationId xmlns:a16="http://schemas.microsoft.com/office/drawing/2014/main" id="{457BD514-93D4-6D42-AD46-114CA90B1DC2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6517132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lang="fr-FR"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AFFICHAGE PFD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(1/4)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PUISSANCE :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4FF6956-62EB-D345-BF9D-DED122553D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98" y="1477209"/>
            <a:ext cx="7856220" cy="440436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FF8DDB2-2CA8-E040-AE51-AF18E1D8C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246E8986-67E8-2143-A064-F65E15528379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634314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00" y="1103375"/>
            <a:ext cx="1833372" cy="1563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78840" y="3592171"/>
            <a:ext cx="1286585" cy="18357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2268" y="757173"/>
            <a:ext cx="277622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11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OBJECTIFS </a:t>
            </a:r>
            <a:r>
              <a:rPr sz="2100" b="1" u="heavy" spc="-12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ET</a:t>
            </a:r>
            <a:r>
              <a:rPr sz="2100" b="1" u="heavy" spc="-2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11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UTILITÉ</a:t>
            </a:r>
            <a:endParaRPr sz="2100">
              <a:latin typeface="Lucida Grande"/>
              <a:cs typeface="Lucida Grande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97026" y="3944111"/>
            <a:ext cx="6276340" cy="1621790"/>
            <a:chOff x="597026" y="3944111"/>
            <a:chExt cx="6276340" cy="1621790"/>
          </a:xfrm>
        </p:grpSpPr>
        <p:sp>
          <p:nvSpPr>
            <p:cNvPr id="6" name="object 6"/>
            <p:cNvSpPr/>
            <p:nvPr/>
          </p:nvSpPr>
          <p:spPr>
            <a:xfrm>
              <a:off x="597026" y="4107741"/>
              <a:ext cx="76962" cy="14317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56413" y="4000901"/>
              <a:ext cx="445491" cy="25555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20723" y="3944111"/>
              <a:ext cx="1225296" cy="53949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202179" y="3944111"/>
              <a:ext cx="1360932" cy="53949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19272" y="3944111"/>
              <a:ext cx="650748" cy="53949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727703" y="3944111"/>
              <a:ext cx="1472184" cy="53949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957572" y="3944111"/>
              <a:ext cx="1607820" cy="53949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324599" y="3944111"/>
              <a:ext cx="548640" cy="53949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85799" y="4233671"/>
              <a:ext cx="1493520" cy="53949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927859" y="4233671"/>
              <a:ext cx="1534667" cy="53949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215640" y="4233671"/>
              <a:ext cx="705612" cy="53949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677412" y="4233671"/>
              <a:ext cx="650748" cy="53949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079748" y="4233671"/>
              <a:ext cx="1091184" cy="53949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847843" y="4233671"/>
              <a:ext cx="399288" cy="539495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97026" y="4899860"/>
              <a:ext cx="76962" cy="14257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85799" y="4735067"/>
              <a:ext cx="777240" cy="54101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25295" y="4735067"/>
              <a:ext cx="1223772" cy="54101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209799" y="4735067"/>
              <a:ext cx="1598676" cy="541019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570731" y="4735067"/>
              <a:ext cx="649224" cy="541019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980687" y="4735067"/>
              <a:ext cx="1818132" cy="54101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561075" y="4735067"/>
              <a:ext cx="1312164" cy="541019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85799" y="5024627"/>
              <a:ext cx="705612" cy="54102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146047" y="5024627"/>
              <a:ext cx="650747" cy="541020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549907" y="5024627"/>
              <a:ext cx="1091184" cy="541020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318003" y="5024627"/>
              <a:ext cx="399288" cy="54102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12268" y="1599946"/>
            <a:ext cx="6604000" cy="37725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95"/>
              </a:spcBef>
              <a:buClr>
                <a:srgbClr val="2CA1BE"/>
              </a:buClr>
              <a:buSzPct val="68421"/>
              <a:buFont typeface="Wingdings 3"/>
              <a:buChar char=""/>
              <a:tabLst>
                <a:tab pos="269240" algn="l"/>
              </a:tabLst>
            </a:pPr>
            <a:r>
              <a:rPr sz="1900" b="1" u="sng" spc="-6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Lucida Grande"/>
                <a:cs typeface="Lucida Grande"/>
              </a:rPr>
              <a:t>Objectif</a:t>
            </a:r>
            <a:r>
              <a:rPr sz="1900" b="1" spc="-55" dirty="0">
                <a:solidFill>
                  <a:srgbClr val="FF0000"/>
                </a:solidFill>
                <a:latin typeface="Lucida Grande"/>
                <a:cs typeface="Lucida Grande"/>
              </a:rPr>
              <a:t> </a:t>
            </a:r>
            <a:r>
              <a:rPr sz="1900" b="1" spc="130" dirty="0">
                <a:solidFill>
                  <a:srgbClr val="FF0000"/>
                </a:solidFill>
                <a:latin typeface="Lucida Grande"/>
                <a:cs typeface="Lucida Grande"/>
              </a:rPr>
              <a:t>:</a:t>
            </a:r>
            <a:endParaRPr sz="1900" dirty="0">
              <a:latin typeface="Lucida Grande"/>
              <a:cs typeface="Lucida Grande"/>
            </a:endParaRPr>
          </a:p>
          <a:p>
            <a:pPr marL="713740" lvl="1" indent="-256540">
              <a:lnSpc>
                <a:spcPct val="100000"/>
              </a:lnSpc>
              <a:spcBef>
                <a:spcPts val="1350"/>
              </a:spcBef>
              <a:buSzPct val="68421"/>
              <a:buFont typeface="Wingdings 3"/>
              <a:buChar char=""/>
              <a:tabLst>
                <a:tab pos="713740" algn="l"/>
              </a:tabLst>
            </a:pPr>
            <a:r>
              <a:rPr sz="1900" b="1" spc="-65" dirty="0">
                <a:solidFill>
                  <a:srgbClr val="2CA1BE"/>
                </a:solidFill>
                <a:latin typeface="Lucida Grande"/>
                <a:cs typeface="Lucida Grande"/>
              </a:rPr>
              <a:t>Comprendre </a:t>
            </a:r>
            <a:r>
              <a:rPr sz="1900" spc="-5" dirty="0">
                <a:latin typeface="Lucida Grande"/>
                <a:cs typeface="Lucida Grande"/>
              </a:rPr>
              <a:t>le </a:t>
            </a:r>
            <a:r>
              <a:rPr sz="1900" b="1" spc="-65" dirty="0">
                <a:solidFill>
                  <a:srgbClr val="2CA1BE"/>
                </a:solidFill>
                <a:latin typeface="Lucida Grande"/>
                <a:cs typeface="Lucida Grande"/>
              </a:rPr>
              <a:t>fonctionnement </a:t>
            </a:r>
            <a:r>
              <a:rPr sz="1900" spc="-10" dirty="0">
                <a:latin typeface="Lucida Grande"/>
                <a:cs typeface="Lucida Grande"/>
              </a:rPr>
              <a:t>du </a:t>
            </a:r>
            <a:r>
              <a:rPr sz="1900" b="1" spc="-90" dirty="0">
                <a:solidFill>
                  <a:srgbClr val="2CA1BE"/>
                </a:solidFill>
                <a:latin typeface="Lucida Grande"/>
                <a:cs typeface="Lucida Grande"/>
              </a:rPr>
              <a:t>PFD </a:t>
            </a:r>
            <a:r>
              <a:rPr sz="1900" spc="-5" dirty="0">
                <a:latin typeface="Lucida Grande"/>
                <a:cs typeface="Lucida Grande"/>
              </a:rPr>
              <a:t>&amp;</a:t>
            </a:r>
            <a:r>
              <a:rPr sz="1900" spc="90" dirty="0">
                <a:latin typeface="Lucida Grande"/>
                <a:cs typeface="Lucida Grande"/>
              </a:rPr>
              <a:t> </a:t>
            </a:r>
            <a:r>
              <a:rPr sz="1900" b="1" spc="-60" dirty="0">
                <a:solidFill>
                  <a:srgbClr val="2CA1BE"/>
                </a:solidFill>
                <a:latin typeface="Lucida Grande"/>
                <a:cs typeface="Lucida Grande"/>
              </a:rPr>
              <a:t>MFD</a:t>
            </a:r>
            <a:r>
              <a:rPr sz="1900" spc="-60" dirty="0">
                <a:latin typeface="Lucida Grande"/>
                <a:cs typeface="Lucida Grande"/>
              </a:rPr>
              <a:t>.</a:t>
            </a:r>
            <a:endParaRPr sz="1900" dirty="0">
              <a:latin typeface="Lucida Grande"/>
              <a:cs typeface="Lucida Grande"/>
            </a:endParaRPr>
          </a:p>
          <a:p>
            <a:pPr marL="713740" marR="475615" lvl="1" indent="-256540">
              <a:lnSpc>
                <a:spcPct val="100000"/>
              </a:lnSpc>
              <a:spcBef>
                <a:spcPts val="1525"/>
              </a:spcBef>
              <a:buSzPct val="68421"/>
              <a:buFont typeface="Wingdings 3"/>
              <a:buChar char=""/>
              <a:tabLst>
                <a:tab pos="713740" algn="l"/>
              </a:tabLst>
            </a:pPr>
            <a:r>
              <a:rPr sz="1900" b="1" spc="-75" dirty="0">
                <a:solidFill>
                  <a:srgbClr val="2CA1BE"/>
                </a:solidFill>
                <a:latin typeface="Lucida Grande"/>
                <a:cs typeface="Lucida Grande"/>
              </a:rPr>
              <a:t>Obtenir </a:t>
            </a:r>
            <a:r>
              <a:rPr sz="1900" b="1" spc="-70" dirty="0">
                <a:solidFill>
                  <a:srgbClr val="2CA1BE"/>
                </a:solidFill>
                <a:latin typeface="Lucida Grande"/>
                <a:cs typeface="Lucida Grande"/>
              </a:rPr>
              <a:t>la </a:t>
            </a:r>
            <a:r>
              <a:rPr sz="1900" b="1" spc="-80" dirty="0">
                <a:solidFill>
                  <a:srgbClr val="2CA1BE"/>
                </a:solidFill>
                <a:latin typeface="Lucida Grande"/>
                <a:cs typeface="Lucida Grande"/>
              </a:rPr>
              <a:t>variante </a:t>
            </a:r>
            <a:r>
              <a:rPr sz="1900" b="1" spc="-85" dirty="0">
                <a:solidFill>
                  <a:srgbClr val="2CA1BE"/>
                </a:solidFill>
                <a:latin typeface="Lucida Grande"/>
                <a:cs typeface="Lucida Grande"/>
              </a:rPr>
              <a:t>EFIS </a:t>
            </a:r>
            <a:r>
              <a:rPr sz="1900" b="1" spc="-55" dirty="0">
                <a:solidFill>
                  <a:srgbClr val="2CA1BE"/>
                </a:solidFill>
                <a:latin typeface="Lucida Grande"/>
                <a:cs typeface="Lucida Grande"/>
              </a:rPr>
              <a:t>G1000 </a:t>
            </a:r>
            <a:r>
              <a:rPr sz="1900" spc="-5" dirty="0">
                <a:latin typeface="Lucida Grande"/>
                <a:cs typeface="Lucida Grande"/>
              </a:rPr>
              <a:t>sur son carnet  </a:t>
            </a:r>
            <a:r>
              <a:rPr sz="1900" spc="-10" dirty="0">
                <a:latin typeface="Lucida Grande"/>
                <a:cs typeface="Lucida Grande"/>
              </a:rPr>
              <a:t>de</a:t>
            </a:r>
            <a:r>
              <a:rPr sz="1900" spc="15" dirty="0">
                <a:latin typeface="Lucida Grande"/>
                <a:cs typeface="Lucida Grande"/>
              </a:rPr>
              <a:t> </a:t>
            </a:r>
            <a:r>
              <a:rPr sz="1900" spc="-5" dirty="0">
                <a:latin typeface="Lucida Grande"/>
                <a:cs typeface="Lucida Grande"/>
              </a:rPr>
              <a:t>vol.</a:t>
            </a:r>
            <a:endParaRPr sz="1900" dirty="0">
              <a:latin typeface="Lucida Grande"/>
              <a:cs typeface="Lucida Grande"/>
            </a:endParaRPr>
          </a:p>
          <a:p>
            <a:pPr lvl="1">
              <a:lnSpc>
                <a:spcPct val="100000"/>
              </a:lnSpc>
              <a:spcBef>
                <a:spcPts val="30"/>
              </a:spcBef>
              <a:buClr>
                <a:srgbClr val="2CA1BE"/>
              </a:buClr>
              <a:buFont typeface="Wingdings 3"/>
              <a:buChar char=""/>
            </a:pPr>
            <a:endParaRPr sz="2500" dirty="0">
              <a:latin typeface="Lucida Grande"/>
              <a:cs typeface="Lucida Grande"/>
            </a:endParaRPr>
          </a:p>
          <a:p>
            <a:pPr marL="268605" indent="-256540">
              <a:lnSpc>
                <a:spcPct val="100000"/>
              </a:lnSpc>
              <a:buClr>
                <a:srgbClr val="2CA1BE"/>
              </a:buClr>
              <a:buSzPct val="68421"/>
              <a:buFont typeface="Wingdings 3"/>
              <a:buChar char=""/>
              <a:tabLst>
                <a:tab pos="269240" algn="l"/>
              </a:tabLst>
            </a:pPr>
            <a:r>
              <a:rPr sz="1900" b="1" u="sng" spc="-65" dirty="0">
                <a:solidFill>
                  <a:srgbClr val="00A301"/>
                </a:solidFill>
                <a:uFill>
                  <a:solidFill>
                    <a:srgbClr val="00A301"/>
                  </a:solidFill>
                </a:uFill>
                <a:latin typeface="Lucida Grande"/>
                <a:cs typeface="Lucida Grande"/>
              </a:rPr>
              <a:t>Utilité</a:t>
            </a:r>
            <a:r>
              <a:rPr sz="1900" b="1" spc="-55" dirty="0">
                <a:solidFill>
                  <a:srgbClr val="00A301"/>
                </a:solidFill>
                <a:latin typeface="Lucida Grande"/>
                <a:cs typeface="Lucida Grande"/>
              </a:rPr>
              <a:t> </a:t>
            </a:r>
            <a:r>
              <a:rPr sz="1900" b="1" spc="130" dirty="0">
                <a:solidFill>
                  <a:srgbClr val="00A301"/>
                </a:solidFill>
                <a:latin typeface="Lucida Grande"/>
                <a:cs typeface="Lucida Grande"/>
              </a:rPr>
              <a:t>:</a:t>
            </a:r>
            <a:endParaRPr sz="1900" dirty="0">
              <a:latin typeface="Lucida Grande"/>
              <a:cs typeface="Lucida Grande"/>
            </a:endParaRPr>
          </a:p>
          <a:p>
            <a:pPr marL="725805" marR="5715" lvl="1" indent="-256540">
              <a:lnSpc>
                <a:spcPct val="100000"/>
              </a:lnSpc>
              <a:spcBef>
                <a:spcPts val="1460"/>
              </a:spcBef>
              <a:buClr>
                <a:srgbClr val="2CA1BE"/>
              </a:buClr>
              <a:buSzPct val="68421"/>
              <a:buFont typeface="Wingdings 3"/>
              <a:buChar char=""/>
              <a:tabLst>
                <a:tab pos="726440" algn="l"/>
              </a:tabLst>
            </a:pPr>
            <a:r>
              <a:rPr sz="1900" spc="-5" dirty="0">
                <a:latin typeface="Lucida Grande"/>
                <a:cs typeface="Lucida Grande"/>
              </a:rPr>
              <a:t>Être </a:t>
            </a:r>
            <a:r>
              <a:rPr sz="1900" b="1" spc="-65" dirty="0">
                <a:solidFill>
                  <a:srgbClr val="2CA1BE"/>
                </a:solidFill>
                <a:latin typeface="Lucida Grande"/>
                <a:cs typeface="Lucida Grande"/>
              </a:rPr>
              <a:t>capable </a:t>
            </a:r>
            <a:r>
              <a:rPr sz="1900" b="1" spc="-55" dirty="0">
                <a:solidFill>
                  <a:srgbClr val="2CA1BE"/>
                </a:solidFill>
                <a:latin typeface="Lucida Grande"/>
                <a:cs typeface="Lucida Grande"/>
              </a:rPr>
              <a:t>d’utiliser </a:t>
            </a:r>
            <a:r>
              <a:rPr sz="1900" spc="-10" dirty="0">
                <a:latin typeface="Lucida Grande"/>
                <a:cs typeface="Lucida Grande"/>
              </a:rPr>
              <a:t>les </a:t>
            </a:r>
            <a:r>
              <a:rPr sz="1900" b="1" spc="-75" dirty="0">
                <a:solidFill>
                  <a:srgbClr val="2CA1BE"/>
                </a:solidFill>
                <a:latin typeface="Lucida Grande"/>
                <a:cs typeface="Lucida Grande"/>
              </a:rPr>
              <a:t>interfaces matérielles </a:t>
            </a:r>
            <a:r>
              <a:rPr sz="1900" b="1" spc="-65" dirty="0">
                <a:solidFill>
                  <a:srgbClr val="2CA1BE"/>
                </a:solidFill>
                <a:latin typeface="Lucida Grande"/>
                <a:cs typeface="Lucida Grande"/>
              </a:rPr>
              <a:t>et  logicielles </a:t>
            </a:r>
            <a:r>
              <a:rPr sz="1900" spc="-10" dirty="0">
                <a:latin typeface="Lucida Grande"/>
                <a:cs typeface="Lucida Grande"/>
              </a:rPr>
              <a:t>proposées par les</a:t>
            </a:r>
            <a:r>
              <a:rPr sz="1900" spc="70" dirty="0">
                <a:latin typeface="Lucida Grande"/>
                <a:cs typeface="Lucida Grande"/>
              </a:rPr>
              <a:t> </a:t>
            </a:r>
            <a:r>
              <a:rPr sz="1900" b="1" spc="-60" dirty="0">
                <a:solidFill>
                  <a:srgbClr val="2CA1BE"/>
                </a:solidFill>
                <a:latin typeface="Lucida Grande"/>
                <a:cs typeface="Lucida Grande"/>
              </a:rPr>
              <a:t>écrans</a:t>
            </a:r>
            <a:r>
              <a:rPr sz="1900" spc="-60" dirty="0">
                <a:latin typeface="Lucida Grande"/>
                <a:cs typeface="Lucida Grande"/>
              </a:rPr>
              <a:t>.</a:t>
            </a:r>
            <a:endParaRPr sz="1900" dirty="0">
              <a:latin typeface="Lucida Grande"/>
              <a:cs typeface="Lucida Grande"/>
            </a:endParaRPr>
          </a:p>
          <a:p>
            <a:pPr marL="725805" marR="5080" lvl="1" indent="-256540">
              <a:lnSpc>
                <a:spcPct val="100000"/>
              </a:lnSpc>
              <a:spcBef>
                <a:spcPts val="1680"/>
              </a:spcBef>
              <a:buClr>
                <a:srgbClr val="2CA1BE"/>
              </a:buClr>
              <a:buSzPct val="68421"/>
              <a:buFont typeface="Wingdings 3"/>
              <a:buChar char=""/>
              <a:tabLst>
                <a:tab pos="726440" algn="l"/>
              </a:tabLst>
            </a:pPr>
            <a:r>
              <a:rPr sz="1900" spc="-5" dirty="0">
                <a:latin typeface="Lucida Grande"/>
                <a:cs typeface="Lucida Grande"/>
              </a:rPr>
              <a:t>Être </a:t>
            </a:r>
            <a:r>
              <a:rPr sz="1900" b="1" spc="-65" dirty="0">
                <a:solidFill>
                  <a:srgbClr val="2CA1BE"/>
                </a:solidFill>
                <a:latin typeface="Lucida Grande"/>
                <a:cs typeface="Lucida Grande"/>
              </a:rPr>
              <a:t>capable </a:t>
            </a:r>
            <a:r>
              <a:rPr sz="1900" b="1" spc="-40" dirty="0">
                <a:solidFill>
                  <a:srgbClr val="2CA1BE"/>
                </a:solidFill>
                <a:latin typeface="Lucida Grande"/>
                <a:cs typeface="Lucida Grande"/>
              </a:rPr>
              <a:t>d’exploiter </a:t>
            </a:r>
            <a:r>
              <a:rPr sz="1900" spc="-10" dirty="0">
                <a:latin typeface="Lucida Grande"/>
                <a:cs typeface="Lucida Grande"/>
              </a:rPr>
              <a:t>les </a:t>
            </a:r>
            <a:r>
              <a:rPr sz="1900" b="1" spc="-80" dirty="0">
                <a:solidFill>
                  <a:srgbClr val="2CA1BE"/>
                </a:solidFill>
                <a:latin typeface="Lucida Grande"/>
                <a:cs typeface="Lucida Grande"/>
              </a:rPr>
              <a:t>informations </a:t>
            </a:r>
            <a:r>
              <a:rPr sz="1900" spc="-10" dirty="0">
                <a:latin typeface="Lucida Grande"/>
                <a:cs typeface="Lucida Grande"/>
              </a:rPr>
              <a:t>données  par les</a:t>
            </a:r>
            <a:r>
              <a:rPr sz="1900" spc="20" dirty="0">
                <a:latin typeface="Lucida Grande"/>
                <a:cs typeface="Lucida Grande"/>
              </a:rPr>
              <a:t> </a:t>
            </a:r>
            <a:r>
              <a:rPr sz="1900" b="1" spc="-60" dirty="0">
                <a:solidFill>
                  <a:srgbClr val="2CA1BE"/>
                </a:solidFill>
                <a:latin typeface="Lucida Grande"/>
                <a:cs typeface="Lucida Grande"/>
              </a:rPr>
              <a:t>écrans</a:t>
            </a:r>
            <a:r>
              <a:rPr sz="1900" spc="-60" dirty="0">
                <a:latin typeface="Lucida Grande"/>
                <a:cs typeface="Lucida Grande"/>
              </a:rPr>
              <a:t>.</a:t>
            </a:r>
            <a:endParaRPr sz="1900" dirty="0">
              <a:latin typeface="Lucida Grande"/>
              <a:cs typeface="Lucida Grande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33" name="object 33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7" name="Image 36">
            <a:extLst>
              <a:ext uri="{FF2B5EF4-FFF2-40B4-BE49-F238E27FC236}">
                <a16:creationId xmlns:a16="http://schemas.microsoft.com/office/drawing/2014/main" id="{5F00CD6A-9FB1-5847-B1DA-A40A32C0DB2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7583932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lang="fr-FR"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AFFICHAGE PFD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(1/4)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NAVIGATION :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2960176-BAAD-1241-A9C9-97AA4A357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8CED1C64-9796-EC4F-AFEE-D7E9BCD46CDB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F8BC5F3-BD98-3642-8574-9278B0340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1488938"/>
            <a:ext cx="78486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09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24640EC0-CD73-E94B-B6BA-E31134E80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488938"/>
            <a:ext cx="7848600" cy="44196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7583932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lang="fr-FR"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AFFICHAGE PFD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(1/4)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NAVIGATION :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87D6F6C-E615-3A46-BE39-6E4A0326F9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2562631"/>
            <a:ext cx="5302250" cy="244795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9356DF8-99EE-4042-9F03-BDCAF53732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4" name="object 7">
            <a:extLst>
              <a:ext uri="{FF2B5EF4-FFF2-40B4-BE49-F238E27FC236}">
                <a16:creationId xmlns:a16="http://schemas.microsoft.com/office/drawing/2014/main" id="{6C9BCB25-5E59-7E43-87A6-05C5DE89D170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8640471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7" y="1048003"/>
            <a:ext cx="8862059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lang="fr-FR"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AFFICHAGE PFD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(1/4)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GESTION DU PILOTE AUTOMATIQUE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5329CD3-0BF3-AC4C-B56F-B0521061B0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34" y="1800375"/>
            <a:ext cx="7871460" cy="414013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049EB22-9543-0843-B138-739A4D2EC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05A95623-38BE-7940-B5FE-143EAAD0B34C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3774781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7" y="1048003"/>
            <a:ext cx="8862059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lang="fr-FR"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AFFICHAGE PFD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(1/4)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GESTION DU PILOTE AUTOMATIQUE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5329CD3-0BF3-AC4C-B56F-B0521061B0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34" y="1800375"/>
            <a:ext cx="7871460" cy="414013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E93C9BF-516E-CB48-87F6-B4BB05E4BD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2729373"/>
            <a:ext cx="4953000" cy="278155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B3E4DEC-A574-5E41-87D7-64AD6090A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4" name="object 7">
            <a:extLst>
              <a:ext uri="{FF2B5EF4-FFF2-40B4-BE49-F238E27FC236}">
                <a16:creationId xmlns:a16="http://schemas.microsoft.com/office/drawing/2014/main" id="{C42B66A9-79E1-104E-9D76-2F8C170C056D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6561642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7" y="1048003"/>
            <a:ext cx="8862059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lang="fr-FR"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AFFICHAGE PFD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(1/4)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AFFICHAGE COM :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7382A1B-9E5A-0A41-ACF2-645854A488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996" y="1519197"/>
            <a:ext cx="7848600" cy="4419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C8DB6F2-5071-124C-BADD-DC943A1A3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D021567D-428A-E74F-86C1-E9C7145EB0CD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7508280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7" y="1048003"/>
            <a:ext cx="8862059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lang="fr-FR"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AFFICHAGE PFD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(1/4)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AFFICHAGE COM :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7382A1B-9E5A-0A41-ACF2-645854A488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996" y="1519197"/>
            <a:ext cx="7848600" cy="4419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20437A8-0045-7941-A4A2-EB6980991EA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2539723"/>
            <a:ext cx="4975606" cy="279908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0905701-69B2-D749-8BDB-C4F58BC16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4" name="object 7">
            <a:extLst>
              <a:ext uri="{FF2B5EF4-FFF2-40B4-BE49-F238E27FC236}">
                <a16:creationId xmlns:a16="http://schemas.microsoft.com/office/drawing/2014/main" id="{544BF2DF-7ACD-4743-B417-BF2A44ADE08F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5662008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7" y="1048003"/>
            <a:ext cx="8862059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lang="fr-FR"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AFFICHAGE PFD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(1/4)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AFFICHAGE COM :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B338CE0-4472-364D-9255-BB67D12020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06" y="1477209"/>
            <a:ext cx="7840980" cy="440436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9E17D20-1F7A-204B-A3AD-CC1EFF735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C6E422E7-03C4-1946-B006-1FE9E253CAA8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892860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7" y="1048003"/>
            <a:ext cx="8862059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lang="fr-FR"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AFFICHAGE PFD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(1/4)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INSET (ENCART) :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AB04BE6-108B-224D-A329-FE89450EDB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98" y="1477209"/>
            <a:ext cx="7856220" cy="4419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D449462-EC0E-C446-8F07-073AE6590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97F54502-9988-844B-9F59-A14A5E779D43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0245417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7" y="1048003"/>
            <a:ext cx="8862059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lang="fr-FR"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AFFICHAGE PFD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(1/4)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TEMPERATURE :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C0D9312-6635-CB40-A87B-64F458800B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06" y="1524000"/>
            <a:ext cx="7840980" cy="4419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94E633D-2A64-0245-A073-0315E32FF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5AE8425D-D08A-B84B-910A-DE00FB89FEC8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9790380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7" y="1048003"/>
            <a:ext cx="8862059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lang="fr-FR"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AFFICHAGE PFD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(1/4)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HEURE UTC :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1A2A8D9-2C7F-704F-A369-EBA856DF7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C90E315A-CBAC-6249-A1FF-D22BD659F5D2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1BACBB8-64B3-494B-B422-C2A935AFC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70" y="1488938"/>
            <a:ext cx="7871460" cy="441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9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42644" y="324611"/>
            <a:ext cx="7066788" cy="23698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02151" y="2867304"/>
            <a:ext cx="4057015" cy="1321516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500" spc="-10" dirty="0">
                <a:solidFill>
                  <a:srgbClr val="2CA1BE"/>
                </a:solidFill>
                <a:latin typeface="Lucida Grande"/>
                <a:cs typeface="Lucida Grande"/>
              </a:rPr>
              <a:t>Introduction</a:t>
            </a:r>
            <a:endParaRPr sz="2500" dirty="0">
              <a:latin typeface="Lucida Grande"/>
              <a:cs typeface="Lucida Grande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2500" b="1" spc="-75" dirty="0">
                <a:solidFill>
                  <a:srgbClr val="FFFFFF"/>
                </a:solidFill>
                <a:latin typeface="Lucida Grande"/>
                <a:cs typeface="Lucida Grande"/>
              </a:rPr>
              <a:t>-&gt; </a:t>
            </a:r>
            <a:r>
              <a:rPr sz="2500" b="1" spc="-100" dirty="0">
                <a:solidFill>
                  <a:srgbClr val="FFFFFF"/>
                </a:solidFill>
                <a:latin typeface="Lucida Grande"/>
                <a:cs typeface="Lucida Grande"/>
              </a:rPr>
              <a:t>Le </a:t>
            </a:r>
            <a:r>
              <a:rPr sz="2500" b="1" spc="-114" dirty="0">
                <a:solidFill>
                  <a:srgbClr val="FFFFFF"/>
                </a:solidFill>
                <a:latin typeface="Lucida Grande"/>
                <a:cs typeface="Lucida Grande"/>
              </a:rPr>
              <a:t>PFD </a:t>
            </a:r>
            <a:r>
              <a:rPr sz="2500" b="1" spc="-90" dirty="0">
                <a:solidFill>
                  <a:srgbClr val="FFFFFF"/>
                </a:solidFill>
                <a:latin typeface="Lucida Grande"/>
                <a:cs typeface="Lucida Grande"/>
              </a:rPr>
              <a:t>du</a:t>
            </a:r>
            <a:r>
              <a:rPr sz="2500" b="1" spc="75" dirty="0">
                <a:solidFill>
                  <a:srgbClr val="FFFFFF"/>
                </a:solidFill>
                <a:latin typeface="Lucida Grande"/>
                <a:cs typeface="Lucida Grande"/>
              </a:rPr>
              <a:t> </a:t>
            </a:r>
            <a:r>
              <a:rPr sz="2500" b="1" spc="-60" dirty="0">
                <a:solidFill>
                  <a:srgbClr val="FFFFFF"/>
                </a:solidFill>
                <a:latin typeface="Lucida Grande"/>
                <a:cs typeface="Lucida Grande"/>
              </a:rPr>
              <a:t>G1000</a:t>
            </a:r>
            <a:endParaRPr sz="2500" dirty="0">
              <a:latin typeface="Lucida Grande"/>
              <a:cs typeface="Lucida Grande"/>
            </a:endParaRPr>
          </a:p>
          <a:p>
            <a:pPr marL="12700">
              <a:lnSpc>
                <a:spcPct val="100000"/>
              </a:lnSpc>
              <a:spcBef>
                <a:spcPts val="414"/>
              </a:spcBef>
            </a:pPr>
            <a:r>
              <a:rPr sz="2500" b="1" spc="-80" dirty="0">
                <a:solidFill>
                  <a:srgbClr val="FFFFFF"/>
                </a:solidFill>
                <a:latin typeface="Lucida Grande"/>
                <a:cs typeface="Lucida Grande"/>
              </a:rPr>
              <a:t>-&gt; </a:t>
            </a:r>
            <a:r>
              <a:rPr sz="2500" b="1" spc="-100" dirty="0">
                <a:solidFill>
                  <a:srgbClr val="FFFFFF"/>
                </a:solidFill>
                <a:latin typeface="Lucida Grande"/>
                <a:cs typeface="Lucida Grande"/>
              </a:rPr>
              <a:t>Le </a:t>
            </a:r>
            <a:r>
              <a:rPr sz="2500" b="1" spc="-105" dirty="0">
                <a:solidFill>
                  <a:srgbClr val="FFFFFF"/>
                </a:solidFill>
                <a:latin typeface="Lucida Grande"/>
                <a:cs typeface="Lucida Grande"/>
              </a:rPr>
              <a:t>MFD </a:t>
            </a:r>
            <a:r>
              <a:rPr sz="2500" b="1" spc="-85" dirty="0">
                <a:solidFill>
                  <a:srgbClr val="FFFFFF"/>
                </a:solidFill>
                <a:latin typeface="Lucida Grande"/>
                <a:cs typeface="Lucida Grande"/>
              </a:rPr>
              <a:t>du</a:t>
            </a:r>
            <a:r>
              <a:rPr sz="2500" b="1" spc="65" dirty="0">
                <a:solidFill>
                  <a:srgbClr val="FFFFFF"/>
                </a:solidFill>
                <a:latin typeface="Lucida Grande"/>
                <a:cs typeface="Lucida Grande"/>
              </a:rPr>
              <a:t> </a:t>
            </a:r>
            <a:r>
              <a:rPr sz="2500" b="1" spc="-65" dirty="0">
                <a:solidFill>
                  <a:srgbClr val="FFFFFF"/>
                </a:solidFill>
                <a:latin typeface="Lucida Grande"/>
                <a:cs typeface="Lucida Grande"/>
              </a:rPr>
              <a:t>G1000</a:t>
            </a:r>
            <a:endParaRPr sz="2500" dirty="0">
              <a:latin typeface="Lucida Grande"/>
              <a:cs typeface="Lucida Grande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21614ECA-1BBE-4543-84E8-8A37A883C7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1" y="1393443"/>
            <a:ext cx="5927882" cy="445566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436372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Vue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globale</a:t>
            </a:r>
            <a:r>
              <a:rPr sz="2100" b="1" u="heavy" spc="-1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(1/4)</a:t>
            </a:r>
            <a:endParaRPr sz="2100">
              <a:latin typeface="Lucida Grande"/>
              <a:cs typeface="Lucida Gran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353" y="1481810"/>
            <a:ext cx="4038600" cy="407034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269875" indent="-257175">
              <a:lnSpc>
                <a:spcPct val="100000"/>
              </a:lnSpc>
              <a:spcBef>
                <a:spcPts val="640"/>
              </a:spcBef>
              <a:buSzPct val="68181"/>
              <a:buFont typeface="Wingdings 3"/>
              <a:buChar char=""/>
              <a:tabLst>
                <a:tab pos="269875" algn="l"/>
                <a:tab pos="270510" algn="l"/>
              </a:tabLst>
            </a:pP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1 </a:t>
            </a:r>
            <a:r>
              <a:rPr sz="1100" dirty="0">
                <a:latin typeface="Lucida Grande"/>
                <a:cs typeface="Lucida Grande"/>
              </a:rPr>
              <a:t>: </a:t>
            </a:r>
            <a:r>
              <a:rPr sz="1100" spc="-5" dirty="0">
                <a:latin typeface="Lucida Grande"/>
                <a:cs typeface="Lucida Grande"/>
              </a:rPr>
              <a:t>Alerte </a:t>
            </a:r>
            <a:r>
              <a:rPr sz="1100" dirty="0">
                <a:latin typeface="Lucida Grande"/>
                <a:cs typeface="Lucida Grande"/>
              </a:rPr>
              <a:t>de </a:t>
            </a:r>
            <a:r>
              <a:rPr sz="1100" b="1" spc="-40" dirty="0">
                <a:solidFill>
                  <a:srgbClr val="2CA1BE"/>
                </a:solidFill>
                <a:latin typeface="Lucida Grande"/>
                <a:cs typeface="Lucida Grande"/>
              </a:rPr>
              <a:t>trafic</a:t>
            </a:r>
            <a:endParaRPr sz="1100" dirty="0">
              <a:latin typeface="Lucida Grande"/>
              <a:cs typeface="Lucida Grande"/>
            </a:endParaRPr>
          </a:p>
          <a:p>
            <a:pPr marL="269240" indent="-256540">
              <a:lnSpc>
                <a:spcPct val="100000"/>
              </a:lnSpc>
              <a:spcBef>
                <a:spcPts val="570"/>
              </a:spcBef>
              <a:buSzPct val="68181"/>
              <a:buFont typeface="Wingdings 3"/>
              <a:buChar char=""/>
              <a:tabLst>
                <a:tab pos="269240" algn="l"/>
                <a:tab pos="269875" algn="l"/>
              </a:tabLst>
            </a:pP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2 </a:t>
            </a:r>
            <a:r>
              <a:rPr sz="1100" dirty="0">
                <a:latin typeface="Lucida Grande"/>
                <a:cs typeface="Lucida Grande"/>
              </a:rPr>
              <a:t>: </a:t>
            </a:r>
            <a:r>
              <a:rPr lang="fr-FR" sz="1100" b="1" spc="-25" dirty="0">
                <a:solidFill>
                  <a:srgbClr val="2CA1BE"/>
                </a:solidFill>
                <a:latin typeface="Lucida Grande"/>
                <a:cs typeface="Lucida Grande"/>
              </a:rPr>
              <a:t>Cap </a:t>
            </a:r>
            <a:r>
              <a:rPr lang="fr-FR" sz="1100" b="1" spc="-40" dirty="0">
                <a:solidFill>
                  <a:srgbClr val="2CA1BE"/>
                </a:solidFill>
                <a:latin typeface="Lucida Grande"/>
                <a:cs typeface="Lucida Grande"/>
              </a:rPr>
              <a:t>sélectionné </a:t>
            </a:r>
            <a:r>
              <a:rPr lang="fr-FR" sz="1100" dirty="0">
                <a:latin typeface="Lucida Grande"/>
                <a:cs typeface="Lucida Grande"/>
              </a:rPr>
              <a:t>sur la</a:t>
            </a:r>
            <a:r>
              <a:rPr lang="fr-FR" sz="1100" spc="-30" dirty="0">
                <a:latin typeface="Lucida Grande"/>
                <a:cs typeface="Lucida Grande"/>
              </a:rPr>
              <a:t> </a:t>
            </a:r>
            <a:r>
              <a:rPr lang="fr-FR" sz="1100" dirty="0">
                <a:latin typeface="Lucida Grande"/>
                <a:cs typeface="Lucida Grande"/>
              </a:rPr>
              <a:t>pinnule</a:t>
            </a:r>
          </a:p>
          <a:p>
            <a:pPr marL="269240" indent="-256540">
              <a:lnSpc>
                <a:spcPct val="100000"/>
              </a:lnSpc>
              <a:spcBef>
                <a:spcPts val="760"/>
              </a:spcBef>
              <a:buSzPct val="68181"/>
              <a:buFont typeface="Wingdings 3"/>
              <a:buChar char=""/>
              <a:tabLst>
                <a:tab pos="269240" algn="l"/>
                <a:tab pos="269875" algn="l"/>
              </a:tabLst>
            </a:pP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3 </a:t>
            </a:r>
            <a:r>
              <a:rPr sz="1100" dirty="0">
                <a:latin typeface="Lucida Grande"/>
                <a:cs typeface="Lucida Grande"/>
              </a:rPr>
              <a:t>: </a:t>
            </a:r>
            <a:r>
              <a:rPr lang="fr-FR" sz="1100" dirty="0">
                <a:latin typeface="Lucida Grande"/>
                <a:cs typeface="Lucida Grande"/>
              </a:rPr>
              <a:t>Informations de</a:t>
            </a:r>
            <a:r>
              <a:rPr lang="fr-FR" sz="1100" spc="-35" dirty="0">
                <a:latin typeface="Lucida Grande"/>
                <a:cs typeface="Lucida Grande"/>
              </a:rPr>
              <a:t> </a:t>
            </a:r>
            <a:r>
              <a:rPr lang="fr-FR" sz="1100" b="1" spc="-40" dirty="0">
                <a:solidFill>
                  <a:srgbClr val="2CA1BE"/>
                </a:solidFill>
                <a:latin typeface="Lucida Grande"/>
                <a:cs typeface="Lucida Grande"/>
              </a:rPr>
              <a:t>vent</a:t>
            </a:r>
            <a:endParaRPr lang="fr-FR" sz="1100" dirty="0">
              <a:latin typeface="Lucida Grande"/>
              <a:cs typeface="Lucida Grande"/>
            </a:endParaRPr>
          </a:p>
          <a:p>
            <a:pPr marL="269240" indent="-256540">
              <a:lnSpc>
                <a:spcPct val="100000"/>
              </a:lnSpc>
              <a:spcBef>
                <a:spcPts val="570"/>
              </a:spcBef>
              <a:buSzPct val="68181"/>
              <a:buFont typeface="Wingdings 3"/>
              <a:buChar char=""/>
              <a:tabLst>
                <a:tab pos="269240" algn="l"/>
                <a:tab pos="269875" algn="l"/>
              </a:tabLst>
            </a:pP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4 </a:t>
            </a:r>
            <a:r>
              <a:rPr sz="1100" dirty="0">
                <a:latin typeface="Lucida Grande"/>
                <a:cs typeface="Lucida Grande"/>
              </a:rPr>
              <a:t>: </a:t>
            </a:r>
            <a:r>
              <a:rPr lang="fr-FR" sz="1100" b="1" spc="-40" dirty="0">
                <a:solidFill>
                  <a:srgbClr val="2CA1BE"/>
                </a:solidFill>
                <a:latin typeface="Lucida Grande"/>
                <a:cs typeface="Lucida Grande"/>
              </a:rPr>
              <a:t>Mini</a:t>
            </a:r>
            <a:r>
              <a:rPr lang="fr-FR" sz="1100" b="1" spc="-35" dirty="0">
                <a:solidFill>
                  <a:srgbClr val="2CA1BE"/>
                </a:solidFill>
                <a:latin typeface="Lucida Grande"/>
                <a:cs typeface="Lucida Grande"/>
              </a:rPr>
              <a:t> carte</a:t>
            </a:r>
            <a:endParaRPr lang="fr-FR" sz="1100" dirty="0">
              <a:latin typeface="Lucida Grande"/>
              <a:cs typeface="Lucida Grande"/>
            </a:endParaRPr>
          </a:p>
          <a:p>
            <a:pPr marL="269240" indent="-256540">
              <a:lnSpc>
                <a:spcPct val="100000"/>
              </a:lnSpc>
              <a:spcBef>
                <a:spcPts val="760"/>
              </a:spcBef>
              <a:buSzPct val="68181"/>
              <a:buFont typeface="Wingdings 3"/>
              <a:buChar char=""/>
              <a:tabLst>
                <a:tab pos="269240" algn="l"/>
                <a:tab pos="269875" algn="l"/>
              </a:tabLst>
            </a:pP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5 </a:t>
            </a:r>
            <a:r>
              <a:rPr sz="1100" dirty="0">
                <a:latin typeface="Lucida Grande"/>
                <a:cs typeface="Lucida Grande"/>
              </a:rPr>
              <a:t>: </a:t>
            </a:r>
            <a:r>
              <a:rPr lang="fr-FR" sz="1100" spc="-5" dirty="0">
                <a:latin typeface="Lucida Grande"/>
                <a:cs typeface="Lucida Grande"/>
              </a:rPr>
              <a:t>Fenêtre</a:t>
            </a:r>
            <a:r>
              <a:rPr lang="fr-FR" sz="1100" spc="15" dirty="0">
                <a:latin typeface="Lucida Grande"/>
                <a:cs typeface="Lucida Grande"/>
              </a:rPr>
              <a:t> </a:t>
            </a:r>
            <a:r>
              <a:rPr lang="fr-FR" sz="1100" b="1" spc="-50" dirty="0">
                <a:solidFill>
                  <a:srgbClr val="2CA1BE"/>
                </a:solidFill>
                <a:latin typeface="Lucida Grande"/>
                <a:cs typeface="Lucida Grande"/>
              </a:rPr>
              <a:t>DME</a:t>
            </a:r>
            <a:endParaRPr lang="fr-FR" sz="1100" dirty="0">
              <a:latin typeface="Lucida Grande"/>
              <a:cs typeface="Lucida Grande"/>
            </a:endParaRPr>
          </a:p>
          <a:p>
            <a:pPr marL="269240" indent="-256540">
              <a:lnSpc>
                <a:spcPct val="100000"/>
              </a:lnSpc>
              <a:spcBef>
                <a:spcPts val="570"/>
              </a:spcBef>
              <a:buSzPct val="68181"/>
              <a:buFont typeface="Wingdings 3"/>
              <a:buChar char=""/>
              <a:tabLst>
                <a:tab pos="269240" algn="l"/>
                <a:tab pos="269875" algn="l"/>
              </a:tabLst>
            </a:pP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6 </a:t>
            </a:r>
            <a:r>
              <a:rPr sz="1100" dirty="0">
                <a:latin typeface="Lucida Grande"/>
                <a:cs typeface="Lucida Grande"/>
              </a:rPr>
              <a:t>: </a:t>
            </a:r>
            <a:r>
              <a:rPr lang="fr-FR" sz="1100" b="1" spc="-45" dirty="0">
                <a:solidFill>
                  <a:srgbClr val="2CA1BE"/>
                </a:solidFill>
                <a:latin typeface="Lucida Grande"/>
                <a:cs typeface="Lucida Grande"/>
              </a:rPr>
              <a:t>Relèvement </a:t>
            </a:r>
            <a:r>
              <a:rPr lang="fr-FR" sz="1100" spc="-5" dirty="0">
                <a:latin typeface="Lucida Grande"/>
                <a:cs typeface="Lucida Grande"/>
              </a:rPr>
              <a:t>des </a:t>
            </a:r>
            <a:r>
              <a:rPr lang="fr-FR" sz="1100" dirty="0">
                <a:latin typeface="Lucida Grande"/>
                <a:cs typeface="Lucida Grande"/>
              </a:rPr>
              <a:t>balises </a:t>
            </a:r>
            <a:r>
              <a:rPr lang="fr-FR" sz="1100" spc="-5" dirty="0">
                <a:latin typeface="Lucida Grande"/>
                <a:cs typeface="Lucida Grande"/>
              </a:rPr>
              <a:t>en </a:t>
            </a:r>
            <a:r>
              <a:rPr lang="fr-FR" sz="1100" b="1" spc="-35" dirty="0">
                <a:solidFill>
                  <a:srgbClr val="2CA1BE"/>
                </a:solidFill>
                <a:latin typeface="Lucida Grande"/>
                <a:cs typeface="Lucida Grande"/>
              </a:rPr>
              <a:t>NAV1</a:t>
            </a:r>
            <a:endParaRPr lang="fr-FR" sz="1100" dirty="0">
              <a:latin typeface="Lucida Grande"/>
              <a:cs typeface="Lucida Grande"/>
            </a:endParaRPr>
          </a:p>
          <a:p>
            <a:pPr marL="269240" indent="-256540">
              <a:lnSpc>
                <a:spcPct val="100000"/>
              </a:lnSpc>
              <a:spcBef>
                <a:spcPts val="570"/>
              </a:spcBef>
              <a:buSzPct val="68181"/>
              <a:buFont typeface="Wingdings 3"/>
              <a:buChar char=""/>
              <a:tabLst>
                <a:tab pos="269240" algn="l"/>
                <a:tab pos="269875" algn="l"/>
              </a:tabLst>
            </a:pP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7 </a:t>
            </a:r>
            <a:r>
              <a:rPr sz="1100" dirty="0">
                <a:latin typeface="Lucida Grande"/>
                <a:cs typeface="Lucida Grande"/>
              </a:rPr>
              <a:t>: </a:t>
            </a:r>
            <a:r>
              <a:rPr lang="fr-FR" sz="1100" b="1" spc="-45" dirty="0" err="1">
                <a:solidFill>
                  <a:srgbClr val="2CA1BE"/>
                </a:solidFill>
                <a:latin typeface="Lucida Grande"/>
                <a:cs typeface="Lucida Grande"/>
              </a:rPr>
              <a:t>Selected</a:t>
            </a:r>
            <a:r>
              <a:rPr lang="fr-FR" sz="1100" b="1" spc="-45" dirty="0">
                <a:solidFill>
                  <a:srgbClr val="2CA1BE"/>
                </a:solidFill>
                <a:latin typeface="Lucida Grande"/>
                <a:cs typeface="Lucida Grande"/>
              </a:rPr>
              <a:t> course</a:t>
            </a:r>
            <a:endParaRPr sz="1100" dirty="0">
              <a:latin typeface="Lucida Grande"/>
              <a:cs typeface="Lucida Grande"/>
            </a:endParaRPr>
          </a:p>
          <a:p>
            <a:pPr marL="269240" indent="-256540">
              <a:lnSpc>
                <a:spcPct val="100000"/>
              </a:lnSpc>
              <a:spcBef>
                <a:spcPts val="760"/>
              </a:spcBef>
              <a:buSzPct val="68181"/>
              <a:buFont typeface="Wingdings 3"/>
              <a:buChar char=""/>
              <a:tabLst>
                <a:tab pos="269240" algn="l"/>
                <a:tab pos="269875" algn="l"/>
              </a:tabLst>
            </a:pP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8 </a:t>
            </a:r>
            <a:r>
              <a:rPr sz="1100" dirty="0">
                <a:latin typeface="Lucida Grande"/>
                <a:cs typeface="Lucida Grande"/>
              </a:rPr>
              <a:t>: Valeur </a:t>
            </a:r>
            <a:r>
              <a:rPr sz="1100" spc="-5" dirty="0">
                <a:latin typeface="Lucida Grande"/>
                <a:cs typeface="Lucida Grande"/>
              </a:rPr>
              <a:t>des</a:t>
            </a:r>
            <a:r>
              <a:rPr sz="1100" spc="5" dirty="0">
                <a:latin typeface="Lucida Grande"/>
                <a:cs typeface="Lucida Grande"/>
              </a:rPr>
              <a:t> </a:t>
            </a:r>
            <a:r>
              <a:rPr sz="1100" b="1" spc="-45" dirty="0">
                <a:solidFill>
                  <a:srgbClr val="2CA1BE"/>
                </a:solidFill>
                <a:latin typeface="Lucida Grande"/>
                <a:cs typeface="Lucida Grande"/>
              </a:rPr>
              <a:t>minimas</a:t>
            </a:r>
            <a:endParaRPr sz="1100" dirty="0">
              <a:latin typeface="Lucida Grande"/>
              <a:cs typeface="Lucida Grande"/>
            </a:endParaRPr>
          </a:p>
          <a:p>
            <a:pPr marL="273685" indent="-256540">
              <a:lnSpc>
                <a:spcPct val="100000"/>
              </a:lnSpc>
              <a:spcBef>
                <a:spcPts val="950"/>
              </a:spcBef>
              <a:buSzPct val="68181"/>
              <a:buFont typeface="Wingdings 3"/>
              <a:buChar char=""/>
              <a:tabLst>
                <a:tab pos="273685" algn="l"/>
                <a:tab pos="274320" algn="l"/>
              </a:tabLst>
            </a:pP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9 </a:t>
            </a:r>
            <a:r>
              <a:rPr sz="1100" dirty="0">
                <a:latin typeface="Lucida Grande"/>
                <a:cs typeface="Lucida Grande"/>
              </a:rPr>
              <a:t>: </a:t>
            </a:r>
            <a:r>
              <a:rPr sz="1100" spc="-5" dirty="0">
                <a:latin typeface="Lucida Grande"/>
                <a:cs typeface="Lucida Grande"/>
              </a:rPr>
              <a:t>Fenêtre </a:t>
            </a:r>
            <a:r>
              <a:rPr sz="1100" dirty="0">
                <a:latin typeface="Lucida Grande"/>
                <a:cs typeface="Lucida Grande"/>
              </a:rPr>
              <a:t>du </a:t>
            </a:r>
            <a:r>
              <a:rPr sz="1100" b="1" spc="-40" dirty="0">
                <a:solidFill>
                  <a:srgbClr val="2CA1BE"/>
                </a:solidFill>
                <a:latin typeface="Lucida Grande"/>
                <a:cs typeface="Lucida Grande"/>
              </a:rPr>
              <a:t>plan </a:t>
            </a: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de</a:t>
            </a:r>
            <a:r>
              <a:rPr sz="1100" b="1" spc="-6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100" b="1" spc="-40" dirty="0">
                <a:solidFill>
                  <a:srgbClr val="2CA1BE"/>
                </a:solidFill>
                <a:latin typeface="Lucida Grande"/>
                <a:cs typeface="Lucida Grande"/>
              </a:rPr>
              <a:t>vol</a:t>
            </a:r>
            <a:endParaRPr sz="1100" dirty="0">
              <a:latin typeface="Lucida Grande"/>
              <a:cs typeface="Lucida Grande"/>
            </a:endParaRPr>
          </a:p>
          <a:p>
            <a:pPr marL="269240" indent="-256540">
              <a:lnSpc>
                <a:spcPct val="100000"/>
              </a:lnSpc>
              <a:spcBef>
                <a:spcPts val="944"/>
              </a:spcBef>
              <a:buSzPct val="68181"/>
              <a:buFont typeface="Wingdings 3"/>
              <a:buChar char=""/>
              <a:tabLst>
                <a:tab pos="269240" algn="l"/>
                <a:tab pos="269875" algn="l"/>
              </a:tabLst>
            </a:pP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10 </a:t>
            </a:r>
            <a:r>
              <a:rPr sz="1100" dirty="0">
                <a:latin typeface="Lucida Grande"/>
                <a:cs typeface="Lucida Grande"/>
              </a:rPr>
              <a:t>: </a:t>
            </a:r>
            <a:r>
              <a:rPr sz="1100" spc="-5" dirty="0">
                <a:latin typeface="Lucida Grande"/>
                <a:cs typeface="Lucida Grande"/>
              </a:rPr>
              <a:t>Affichage des</a:t>
            </a:r>
            <a:r>
              <a:rPr sz="1100" spc="-50" dirty="0">
                <a:latin typeface="Lucida Grande"/>
                <a:cs typeface="Lucida Grande"/>
              </a:rPr>
              <a:t> </a:t>
            </a:r>
            <a:r>
              <a:rPr sz="1100" b="1" spc="-40" dirty="0">
                <a:solidFill>
                  <a:srgbClr val="2CA1BE"/>
                </a:solidFill>
                <a:latin typeface="Lucida Grande"/>
                <a:cs typeface="Lucida Grande"/>
              </a:rPr>
              <a:t>alertes</a:t>
            </a:r>
            <a:endParaRPr sz="1100" dirty="0">
              <a:latin typeface="Lucida Grande"/>
              <a:cs typeface="Lucida Grande"/>
            </a:endParaRPr>
          </a:p>
          <a:p>
            <a:pPr marL="268605" indent="-256540">
              <a:lnSpc>
                <a:spcPct val="100000"/>
              </a:lnSpc>
              <a:spcBef>
                <a:spcPts val="950"/>
              </a:spcBef>
              <a:buSzPct val="68181"/>
              <a:buFont typeface="Wingdings 3"/>
              <a:buChar char=""/>
              <a:tabLst>
                <a:tab pos="268605" algn="l"/>
                <a:tab pos="269240" algn="l"/>
              </a:tabLst>
            </a:pP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11 </a:t>
            </a:r>
            <a:r>
              <a:rPr sz="1100" dirty="0">
                <a:latin typeface="Lucida Grande"/>
                <a:cs typeface="Lucida Grande"/>
              </a:rPr>
              <a:t>: </a:t>
            </a:r>
            <a:r>
              <a:rPr lang="fr-FR" sz="1100" b="1" spc="-40" dirty="0">
                <a:solidFill>
                  <a:srgbClr val="2CA1BE"/>
                </a:solidFill>
                <a:latin typeface="Lucida Grande"/>
                <a:cs typeface="Lucida Grande"/>
              </a:rPr>
              <a:t>Vitesse</a:t>
            </a:r>
            <a:r>
              <a:rPr lang="fr-FR" sz="1100" b="1" spc="-60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lang="fr-FR" sz="1100" b="1" spc="-45" dirty="0">
                <a:solidFill>
                  <a:srgbClr val="2CA1BE"/>
                </a:solidFill>
                <a:latin typeface="Lucida Grande"/>
                <a:cs typeface="Lucida Grande"/>
              </a:rPr>
              <a:t>verticale</a:t>
            </a:r>
            <a:endParaRPr lang="fr-FR" sz="1100" dirty="0">
              <a:latin typeface="Lucida Grande"/>
              <a:cs typeface="Lucida Grande"/>
            </a:endParaRPr>
          </a:p>
          <a:p>
            <a:pPr marL="268605" indent="-256540">
              <a:lnSpc>
                <a:spcPct val="100000"/>
              </a:lnSpc>
              <a:spcBef>
                <a:spcPts val="950"/>
              </a:spcBef>
              <a:buSzPct val="68181"/>
              <a:buFont typeface="Wingdings 3"/>
              <a:buChar char=""/>
              <a:tabLst>
                <a:tab pos="268605" algn="l"/>
                <a:tab pos="269240" algn="l"/>
              </a:tabLst>
            </a:pP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1</a:t>
            </a:r>
            <a:r>
              <a:rPr lang="fr-FR"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2</a:t>
            </a: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100" dirty="0">
                <a:latin typeface="Lucida Grande"/>
                <a:cs typeface="Lucida Grande"/>
              </a:rPr>
              <a:t>: </a:t>
            </a:r>
            <a:r>
              <a:rPr sz="1100" spc="-5" dirty="0">
                <a:latin typeface="Lucida Grande"/>
                <a:cs typeface="Lucida Grande"/>
              </a:rPr>
              <a:t>Indicateur </a:t>
            </a:r>
            <a:r>
              <a:rPr sz="1100" dirty="0">
                <a:latin typeface="Lucida Grande"/>
                <a:cs typeface="Lucida Grande"/>
              </a:rPr>
              <a:t>du</a:t>
            </a:r>
            <a:r>
              <a:rPr sz="1100" spc="-15" dirty="0">
                <a:latin typeface="Lucida Grande"/>
                <a:cs typeface="Lucida Grande"/>
              </a:rPr>
              <a:t> </a:t>
            </a:r>
            <a:r>
              <a:rPr sz="1100" b="1" spc="-45" dirty="0">
                <a:solidFill>
                  <a:srgbClr val="2CA1BE"/>
                </a:solidFill>
                <a:latin typeface="Lucida Grande"/>
                <a:cs typeface="Lucida Grande"/>
              </a:rPr>
              <a:t>glideslope</a:t>
            </a:r>
            <a:endParaRPr sz="1100" dirty="0">
              <a:latin typeface="Lucida Grande"/>
              <a:cs typeface="Lucida Grande"/>
            </a:endParaRPr>
          </a:p>
          <a:p>
            <a:pPr marL="268605" indent="-256540">
              <a:lnSpc>
                <a:spcPct val="100000"/>
              </a:lnSpc>
              <a:spcBef>
                <a:spcPts val="950"/>
              </a:spcBef>
              <a:buSzPct val="68181"/>
              <a:buFont typeface="Wingdings 3"/>
              <a:buChar char=""/>
              <a:tabLst>
                <a:tab pos="268605" algn="l"/>
                <a:tab pos="269240" algn="l"/>
              </a:tabLst>
            </a:pP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1</a:t>
            </a:r>
            <a:r>
              <a:rPr lang="fr-FR"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3</a:t>
            </a: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100" dirty="0">
                <a:latin typeface="Lucida Grande"/>
                <a:cs typeface="Lucida Grande"/>
              </a:rPr>
              <a:t>: </a:t>
            </a:r>
            <a:r>
              <a:rPr lang="fr-FR" sz="1100" spc="-5" dirty="0">
                <a:latin typeface="Lucida Grande"/>
                <a:cs typeface="Lucida Grande"/>
              </a:rPr>
              <a:t>Alerte </a:t>
            </a:r>
            <a:r>
              <a:rPr lang="fr-FR" sz="1100" dirty="0">
                <a:latin typeface="Lucida Grande"/>
                <a:cs typeface="Lucida Grande"/>
              </a:rPr>
              <a:t>de </a:t>
            </a:r>
            <a:r>
              <a:rPr lang="fr-FR" sz="1100" spc="-5" dirty="0">
                <a:latin typeface="Lucida Grande"/>
                <a:cs typeface="Lucida Grande"/>
              </a:rPr>
              <a:t>proximité</a:t>
            </a:r>
            <a:r>
              <a:rPr lang="fr-FR" sz="1100" spc="-40" dirty="0">
                <a:latin typeface="Lucida Grande"/>
                <a:cs typeface="Lucida Grande"/>
              </a:rPr>
              <a:t> </a:t>
            </a:r>
            <a:r>
              <a:rPr lang="fr-FR" sz="1100" dirty="0">
                <a:latin typeface="Lucida Grande"/>
                <a:cs typeface="Lucida Grande"/>
              </a:rPr>
              <a:t>sol</a:t>
            </a:r>
          </a:p>
          <a:p>
            <a:pPr marL="268605" indent="-256540">
              <a:lnSpc>
                <a:spcPct val="100000"/>
              </a:lnSpc>
              <a:spcBef>
                <a:spcPts val="805"/>
              </a:spcBef>
              <a:buSzPct val="68181"/>
              <a:buFont typeface="Wingdings 3"/>
              <a:buChar char=""/>
              <a:tabLst>
                <a:tab pos="268605" algn="l"/>
                <a:tab pos="269240" algn="l"/>
              </a:tabLst>
            </a:pP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1</a:t>
            </a:r>
            <a:r>
              <a:rPr lang="fr-FR"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4</a:t>
            </a: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100" dirty="0">
                <a:latin typeface="Lucida Grande"/>
                <a:cs typeface="Lucida Grande"/>
              </a:rPr>
              <a:t>: </a:t>
            </a:r>
            <a:r>
              <a:rPr sz="1100" spc="-5" dirty="0">
                <a:latin typeface="Lucida Grande"/>
                <a:cs typeface="Lucida Grande"/>
              </a:rPr>
              <a:t>Alertes </a:t>
            </a:r>
            <a:r>
              <a:rPr sz="1100" dirty="0">
                <a:latin typeface="Lucida Grande"/>
                <a:cs typeface="Lucida Grande"/>
              </a:rPr>
              <a:t>de </a:t>
            </a:r>
            <a:r>
              <a:rPr sz="1100" spc="-25" dirty="0" err="1">
                <a:latin typeface="Lucida Grande"/>
                <a:cs typeface="Lucida Grande"/>
              </a:rPr>
              <a:t>l’</a:t>
            </a:r>
            <a:r>
              <a:rPr sz="1100" b="1" spc="-25" dirty="0" err="1">
                <a:solidFill>
                  <a:srgbClr val="FF0000"/>
                </a:solidFill>
                <a:latin typeface="Lucida Grande"/>
                <a:cs typeface="Lucida Grande"/>
              </a:rPr>
              <a:t>AFCS</a:t>
            </a:r>
            <a:r>
              <a:rPr sz="1100" b="1" spc="-25" dirty="0">
                <a:solidFill>
                  <a:srgbClr val="FF0000"/>
                </a:solidFill>
                <a:latin typeface="Lucida Grande"/>
                <a:cs typeface="Lucida Grande"/>
              </a:rPr>
              <a:t> </a:t>
            </a:r>
            <a:endParaRPr lang="fr-FR" sz="1100" b="1" spc="-25" dirty="0">
              <a:solidFill>
                <a:srgbClr val="FF0000"/>
              </a:solidFill>
              <a:latin typeface="Lucida Grande"/>
              <a:cs typeface="Lucida Grande"/>
            </a:endParaRPr>
          </a:p>
          <a:p>
            <a:pPr marL="12065">
              <a:lnSpc>
                <a:spcPct val="100000"/>
              </a:lnSpc>
              <a:spcBef>
                <a:spcPts val="805"/>
              </a:spcBef>
              <a:buSzPct val="68181"/>
              <a:tabLst>
                <a:tab pos="268605" algn="l"/>
                <a:tab pos="269240" algn="l"/>
              </a:tabLst>
            </a:pPr>
            <a:r>
              <a:rPr lang="fr-FR" sz="1100" b="1" spc="-25" dirty="0">
                <a:solidFill>
                  <a:srgbClr val="FF0000"/>
                </a:solidFill>
                <a:latin typeface="Lucida Grande"/>
                <a:cs typeface="Lucida Grande"/>
              </a:rPr>
              <a:t>	      </a:t>
            </a:r>
            <a:r>
              <a:rPr sz="1100" dirty="0">
                <a:latin typeface="Lucida Grande"/>
                <a:cs typeface="Lucida Grande"/>
              </a:rPr>
              <a:t>(Automatic Flght Control</a:t>
            </a:r>
            <a:r>
              <a:rPr sz="1100" spc="-85" dirty="0">
                <a:latin typeface="Lucida Grande"/>
                <a:cs typeface="Lucida Grande"/>
              </a:rPr>
              <a:t> </a:t>
            </a:r>
            <a:r>
              <a:rPr sz="1100" spc="-5" dirty="0">
                <a:latin typeface="Lucida Grande"/>
                <a:cs typeface="Lucida Grande"/>
              </a:rPr>
              <a:t>System)</a:t>
            </a:r>
            <a:endParaRPr sz="1100" dirty="0">
              <a:latin typeface="Lucida Grande"/>
              <a:cs typeface="Lucida Grande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3BC53A6-F3D8-B949-8571-8C9D6F2EE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4" name="object 7">
            <a:extLst>
              <a:ext uri="{FF2B5EF4-FFF2-40B4-BE49-F238E27FC236}">
                <a16:creationId xmlns:a16="http://schemas.microsoft.com/office/drawing/2014/main" id="{1D646D4C-7E16-014A-AC05-2578EFB510D1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0601670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6288532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Vue </a:t>
            </a:r>
            <a:r>
              <a:rPr lang="fr-FR"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détaillée</a:t>
            </a:r>
            <a:r>
              <a:rPr sz="2100" b="1" u="heavy" spc="-1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(1/4)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1E14904-3E23-1946-900A-E41BFA29F8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178" y="1497425"/>
            <a:ext cx="7856220" cy="442722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D4CA42A-5F66-EE4E-A506-F7742097A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A8F5F6AA-0418-9342-B057-0FEB39F4D6B1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8570048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6288532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Vue </a:t>
            </a:r>
            <a:r>
              <a:rPr lang="fr-FR"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détaillée</a:t>
            </a:r>
            <a:r>
              <a:rPr sz="2100" b="1" u="heavy" spc="-1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(1/4)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40492CF-1F12-6A4C-AC98-63F6F38F4D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98" y="1477209"/>
            <a:ext cx="7856220" cy="440436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691D90A-E508-294B-A228-285F5CED6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91C3CCEF-4A95-854C-83F6-CEFDEBCBD5D7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5134956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6288532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Vue </a:t>
            </a:r>
            <a:r>
              <a:rPr lang="fr-FR"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détaillée</a:t>
            </a:r>
            <a:r>
              <a:rPr sz="2100" b="1" u="heavy" spc="-1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(1/4)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CF1BFFB-B6E3-FB4A-AC4D-0B508DB7A5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90" y="1477209"/>
            <a:ext cx="7856220" cy="4419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F991C8C-89F1-9C4D-9931-B1783E561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5801BF70-4A69-D941-BBBD-04A0F5A18D08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9044920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8498332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Vue </a:t>
            </a:r>
            <a:r>
              <a:rPr lang="fr-FR"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détaillée</a:t>
            </a:r>
            <a:r>
              <a:rPr sz="2100" b="1" u="heavy" spc="-1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(1/4)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réglages V speed </a:t>
            </a:r>
            <a:r>
              <a:rPr lang="fr-FR" sz="2100" b="1" u="heavy" spc="-80" dirty="0" err="1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references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D5B61A1-CD1E-494D-8588-F0A9E02E53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" y="1477209"/>
            <a:ext cx="7879080" cy="440436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3E74F38-DCA3-784C-8E4F-61879DA4B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76B0ADB2-7BAA-9343-A030-CD40EC93C092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0461887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8498332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Vue </a:t>
            </a:r>
            <a:r>
              <a:rPr lang="fr-FR"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détaillée</a:t>
            </a:r>
            <a:r>
              <a:rPr sz="2100" b="1" u="heavy" spc="-1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(1/4)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réglages V speed </a:t>
            </a:r>
            <a:r>
              <a:rPr lang="fr-FR" sz="2100" b="1" u="heavy" spc="-80" dirty="0" err="1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references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69CD654-1832-0C4D-8447-BE4BBE916E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270" y="1514531"/>
            <a:ext cx="7871460" cy="440436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B01BB57-654D-7243-B9CC-51B908F0D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E0745DB6-7779-4543-8649-D8A7DDC19C32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68402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8498332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Vue </a:t>
            </a:r>
            <a:r>
              <a:rPr lang="fr-FR"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détaillée</a:t>
            </a:r>
            <a:r>
              <a:rPr sz="2100" b="1" u="heavy" spc="-1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(1/4)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D0D8DEE-C9E4-8A4E-9CB6-B2DF397C1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50" y="1631697"/>
            <a:ext cx="6743700" cy="41783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5D733CD-930E-BF4A-9477-5A701E577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2A80A11D-126F-6344-BED6-83E7111E298B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7329991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00264" y="1156716"/>
            <a:ext cx="4402357" cy="30573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2268" y="1542415"/>
            <a:ext cx="3124835" cy="430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100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r>
              <a:rPr sz="1500" b="1" spc="-45" dirty="0">
                <a:solidFill>
                  <a:srgbClr val="2CA1BE"/>
                </a:solidFill>
                <a:latin typeface="Lucida Grande"/>
                <a:cs typeface="Lucida Grande"/>
              </a:rPr>
              <a:t>1 </a:t>
            </a:r>
            <a:r>
              <a:rPr sz="1500" dirty="0">
                <a:latin typeface="Lucida Grande"/>
                <a:cs typeface="Lucida Grande"/>
              </a:rPr>
              <a:t>: </a:t>
            </a:r>
            <a:r>
              <a:rPr sz="1500" spc="-5" dirty="0">
                <a:latin typeface="Lucida Grande"/>
                <a:cs typeface="Lucida Grande"/>
              </a:rPr>
              <a:t>Indicateur </a:t>
            </a:r>
            <a:r>
              <a:rPr sz="1500" dirty="0">
                <a:latin typeface="Lucida Grande"/>
                <a:cs typeface="Lucida Grande"/>
              </a:rPr>
              <a:t>de</a:t>
            </a:r>
            <a:r>
              <a:rPr sz="1500" spc="-10" dirty="0">
                <a:latin typeface="Lucida Grande"/>
                <a:cs typeface="Lucida Grande"/>
              </a:rPr>
              <a:t> </a:t>
            </a:r>
            <a:r>
              <a:rPr sz="1500" b="1" spc="-65" dirty="0">
                <a:solidFill>
                  <a:srgbClr val="2CA1BE"/>
                </a:solidFill>
                <a:latin typeface="Lucida Grande"/>
                <a:cs typeface="Lucida Grande"/>
              </a:rPr>
              <a:t>virage</a:t>
            </a:r>
            <a:endParaRPr sz="1500">
              <a:latin typeface="Lucida Grande"/>
              <a:cs typeface="Lucida Grande"/>
            </a:endParaRPr>
          </a:p>
          <a:p>
            <a:pPr marL="268605" indent="-256540">
              <a:lnSpc>
                <a:spcPct val="100000"/>
              </a:lnSpc>
              <a:spcBef>
                <a:spcPts val="1950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r>
              <a:rPr sz="1500" b="1" spc="-45" dirty="0">
                <a:solidFill>
                  <a:srgbClr val="2CA1BE"/>
                </a:solidFill>
                <a:latin typeface="Lucida Grande"/>
                <a:cs typeface="Lucida Grande"/>
              </a:rPr>
              <a:t>2 </a:t>
            </a:r>
            <a:r>
              <a:rPr sz="1500" dirty="0">
                <a:latin typeface="Lucida Grande"/>
                <a:cs typeface="Lucida Grande"/>
              </a:rPr>
              <a:t>: </a:t>
            </a:r>
            <a:r>
              <a:rPr sz="1500" spc="-5" dirty="0">
                <a:latin typeface="Lucida Grande"/>
                <a:cs typeface="Lucida Grande"/>
              </a:rPr>
              <a:t>Graduation </a:t>
            </a:r>
            <a:r>
              <a:rPr sz="1500" dirty="0">
                <a:latin typeface="Lucida Grande"/>
                <a:cs typeface="Lucida Grande"/>
              </a:rPr>
              <a:t>de</a:t>
            </a:r>
            <a:r>
              <a:rPr sz="1500" spc="-5" dirty="0">
                <a:latin typeface="Lucida Grande"/>
                <a:cs typeface="Lucida Grande"/>
              </a:rPr>
              <a:t> </a:t>
            </a:r>
            <a:r>
              <a:rPr sz="1500" spc="-45" dirty="0">
                <a:latin typeface="Lucida Grande"/>
                <a:cs typeface="Lucida Grande"/>
              </a:rPr>
              <a:t>l’</a:t>
            </a:r>
            <a:r>
              <a:rPr sz="1500" b="1" spc="-45" dirty="0">
                <a:solidFill>
                  <a:srgbClr val="2CA1BE"/>
                </a:solidFill>
                <a:latin typeface="Lucida Grande"/>
                <a:cs typeface="Lucida Grande"/>
              </a:rPr>
              <a:t>inclinaison</a:t>
            </a:r>
            <a:endParaRPr sz="1500">
              <a:latin typeface="Lucida Grande"/>
              <a:cs typeface="Lucida Grande"/>
            </a:endParaRPr>
          </a:p>
          <a:p>
            <a:pPr marL="268605" indent="-256540">
              <a:lnSpc>
                <a:spcPct val="100000"/>
              </a:lnSpc>
              <a:spcBef>
                <a:spcPts val="1980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r>
              <a:rPr sz="1500" b="1" spc="-45" dirty="0">
                <a:solidFill>
                  <a:srgbClr val="2CA1BE"/>
                </a:solidFill>
                <a:latin typeface="Lucida Grande"/>
                <a:cs typeface="Lucida Grande"/>
              </a:rPr>
              <a:t>3 </a:t>
            </a:r>
            <a:r>
              <a:rPr sz="1500" dirty="0">
                <a:latin typeface="Lucida Grande"/>
                <a:cs typeface="Lucida Grande"/>
              </a:rPr>
              <a:t>: </a:t>
            </a:r>
            <a:r>
              <a:rPr sz="1500" spc="-5" dirty="0">
                <a:latin typeface="Lucida Grande"/>
                <a:cs typeface="Lucida Grande"/>
              </a:rPr>
              <a:t>Ligne</a:t>
            </a:r>
            <a:r>
              <a:rPr sz="1500" spc="15" dirty="0">
                <a:latin typeface="Lucida Grande"/>
                <a:cs typeface="Lucida Grande"/>
              </a:rPr>
              <a:t> </a:t>
            </a:r>
            <a:r>
              <a:rPr sz="1500" spc="-35" dirty="0">
                <a:latin typeface="Lucida Grande"/>
                <a:cs typeface="Lucida Grande"/>
              </a:rPr>
              <a:t>d’</a:t>
            </a:r>
            <a:r>
              <a:rPr sz="1500" b="1" spc="-35" dirty="0">
                <a:solidFill>
                  <a:srgbClr val="2CA1BE"/>
                </a:solidFill>
                <a:latin typeface="Lucida Grande"/>
                <a:cs typeface="Lucida Grande"/>
              </a:rPr>
              <a:t>horizon</a:t>
            </a:r>
            <a:endParaRPr sz="1500">
              <a:latin typeface="Lucida Grande"/>
              <a:cs typeface="Lucida Grande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2CA1BE"/>
              </a:buClr>
              <a:buFont typeface="Wingdings 3"/>
              <a:buChar char=""/>
            </a:pPr>
            <a:endParaRPr sz="1800">
              <a:latin typeface="Lucida Grande"/>
              <a:cs typeface="Lucida Grande"/>
            </a:endParaRPr>
          </a:p>
          <a:p>
            <a:pPr marL="268605" marR="5080" indent="-256540">
              <a:lnSpc>
                <a:spcPct val="100000"/>
              </a:lnSpc>
              <a:buSzPct val="66666"/>
              <a:buFont typeface="Wingdings 3"/>
              <a:buChar char=""/>
              <a:tabLst>
                <a:tab pos="269240" algn="l"/>
              </a:tabLst>
            </a:pPr>
            <a:r>
              <a:rPr sz="1500" b="1" spc="-45" dirty="0">
                <a:solidFill>
                  <a:srgbClr val="2CA1BE"/>
                </a:solidFill>
                <a:latin typeface="Lucida Grande"/>
                <a:cs typeface="Lucida Grande"/>
              </a:rPr>
              <a:t>4 </a:t>
            </a:r>
            <a:r>
              <a:rPr sz="1500" dirty="0">
                <a:latin typeface="Lucida Grande"/>
                <a:cs typeface="Lucida Grande"/>
              </a:rPr>
              <a:t>: </a:t>
            </a:r>
            <a:r>
              <a:rPr sz="1500" b="1" spc="-55" dirty="0">
                <a:solidFill>
                  <a:srgbClr val="2CA1BE"/>
                </a:solidFill>
                <a:latin typeface="Lucida Grande"/>
                <a:cs typeface="Lucida Grande"/>
              </a:rPr>
              <a:t>Maquette </a:t>
            </a:r>
            <a:r>
              <a:rPr sz="1500" b="1" spc="-40" dirty="0">
                <a:solidFill>
                  <a:srgbClr val="2CA1BE"/>
                </a:solidFill>
                <a:latin typeface="Lucida Grande"/>
                <a:cs typeface="Lucida Grande"/>
              </a:rPr>
              <a:t>fixe </a:t>
            </a:r>
            <a:r>
              <a:rPr sz="1500" spc="-5" dirty="0">
                <a:latin typeface="Lucida Grande"/>
                <a:cs typeface="Lucida Grande"/>
              </a:rPr>
              <a:t>symbolisant  l’avion</a:t>
            </a:r>
            <a:endParaRPr sz="1500">
              <a:latin typeface="Lucida Grande"/>
              <a:cs typeface="Lucida Grande"/>
            </a:endParaRPr>
          </a:p>
          <a:p>
            <a:pPr marL="268605" indent="-256540">
              <a:lnSpc>
                <a:spcPct val="100000"/>
              </a:lnSpc>
              <a:spcBef>
                <a:spcPts val="150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r>
              <a:rPr sz="1500" b="1" spc="-45" dirty="0">
                <a:solidFill>
                  <a:srgbClr val="2CA1BE"/>
                </a:solidFill>
                <a:latin typeface="Lucida Grande"/>
                <a:cs typeface="Lucida Grande"/>
              </a:rPr>
              <a:t>5 </a:t>
            </a:r>
            <a:r>
              <a:rPr sz="1500" dirty="0">
                <a:latin typeface="Lucida Grande"/>
                <a:cs typeface="Lucida Grande"/>
              </a:rPr>
              <a:t>: </a:t>
            </a:r>
            <a:r>
              <a:rPr sz="1500" spc="-5" dirty="0">
                <a:latin typeface="Lucida Grande"/>
                <a:cs typeface="Lucida Grande"/>
              </a:rPr>
              <a:t>Représentation </a:t>
            </a:r>
            <a:r>
              <a:rPr sz="1500" dirty="0">
                <a:latin typeface="Lucida Grande"/>
                <a:cs typeface="Lucida Grande"/>
              </a:rPr>
              <a:t>du</a:t>
            </a:r>
            <a:r>
              <a:rPr sz="1500" spc="-10" dirty="0">
                <a:latin typeface="Lucida Grande"/>
                <a:cs typeface="Lucida Grande"/>
              </a:rPr>
              <a:t> </a:t>
            </a:r>
            <a:r>
              <a:rPr sz="1500" b="1" spc="-45" dirty="0">
                <a:solidFill>
                  <a:srgbClr val="2CA1BE"/>
                </a:solidFill>
                <a:latin typeface="Lucida Grande"/>
                <a:cs typeface="Lucida Grande"/>
              </a:rPr>
              <a:t>sol</a:t>
            </a:r>
            <a:endParaRPr sz="1500">
              <a:latin typeface="Lucida Grande"/>
              <a:cs typeface="Lucida Grande"/>
            </a:endParaRPr>
          </a:p>
          <a:p>
            <a:pPr marL="268605" indent="-256540">
              <a:lnSpc>
                <a:spcPct val="100000"/>
              </a:lnSpc>
              <a:spcBef>
                <a:spcPts val="1789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r>
              <a:rPr sz="1500" b="1" spc="-45" dirty="0">
                <a:solidFill>
                  <a:srgbClr val="2CA1BE"/>
                </a:solidFill>
                <a:latin typeface="Lucida Grande"/>
                <a:cs typeface="Lucida Grande"/>
              </a:rPr>
              <a:t>6 </a:t>
            </a:r>
            <a:r>
              <a:rPr sz="1500" dirty="0">
                <a:latin typeface="Lucida Grande"/>
                <a:cs typeface="Lucida Grande"/>
              </a:rPr>
              <a:t>:</a:t>
            </a:r>
            <a:r>
              <a:rPr sz="1500" spc="20" dirty="0">
                <a:latin typeface="Lucida Grande"/>
                <a:cs typeface="Lucida Grande"/>
              </a:rPr>
              <a:t> </a:t>
            </a:r>
            <a:r>
              <a:rPr sz="1500" b="1" spc="-60" dirty="0">
                <a:solidFill>
                  <a:srgbClr val="2CA1BE"/>
                </a:solidFill>
                <a:latin typeface="Lucida Grande"/>
                <a:cs typeface="Lucida Grande"/>
              </a:rPr>
              <a:t>Assiette</a:t>
            </a:r>
            <a:endParaRPr sz="1500">
              <a:latin typeface="Lucida Grande"/>
              <a:cs typeface="Lucida Grande"/>
            </a:endParaRPr>
          </a:p>
          <a:p>
            <a:pPr marL="268605" indent="-256540">
              <a:lnSpc>
                <a:spcPct val="100000"/>
              </a:lnSpc>
              <a:spcBef>
                <a:spcPts val="160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r>
              <a:rPr sz="1500" b="1" spc="-45" dirty="0">
                <a:solidFill>
                  <a:srgbClr val="2CA1BE"/>
                </a:solidFill>
                <a:latin typeface="Lucida Grande"/>
                <a:cs typeface="Lucida Grande"/>
              </a:rPr>
              <a:t>7 </a:t>
            </a:r>
            <a:r>
              <a:rPr sz="1500" dirty="0">
                <a:latin typeface="Lucida Grande"/>
                <a:cs typeface="Lucida Grande"/>
              </a:rPr>
              <a:t>: </a:t>
            </a:r>
            <a:r>
              <a:rPr sz="1500" spc="-5" dirty="0">
                <a:latin typeface="Lucida Grande"/>
                <a:cs typeface="Lucida Grande"/>
              </a:rPr>
              <a:t>Indicateur</a:t>
            </a:r>
            <a:r>
              <a:rPr sz="1500" dirty="0">
                <a:latin typeface="Lucida Grande"/>
                <a:cs typeface="Lucida Grande"/>
              </a:rPr>
              <a:t> </a:t>
            </a:r>
            <a:r>
              <a:rPr sz="1500" spc="-5" dirty="0">
                <a:latin typeface="Lucida Grande"/>
                <a:cs typeface="Lucida Grande"/>
              </a:rPr>
              <a:t>de</a:t>
            </a:r>
            <a:endParaRPr sz="1500">
              <a:latin typeface="Lucida Grande"/>
              <a:cs typeface="Lucida Grande"/>
            </a:endParaRPr>
          </a:p>
          <a:p>
            <a:pPr marL="268605">
              <a:lnSpc>
                <a:spcPct val="100000"/>
              </a:lnSpc>
            </a:pPr>
            <a:r>
              <a:rPr sz="1500" b="1" spc="-60" dirty="0">
                <a:solidFill>
                  <a:srgbClr val="2CA1BE"/>
                </a:solidFill>
                <a:latin typeface="Lucida Grande"/>
                <a:cs typeface="Lucida Grande"/>
              </a:rPr>
              <a:t>dérapage/glissade</a:t>
            </a:r>
            <a:r>
              <a:rPr sz="1500" b="1" spc="-4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500" spc="-5" dirty="0">
                <a:latin typeface="Lucida Grande"/>
                <a:cs typeface="Lucida Grande"/>
              </a:rPr>
              <a:t>(bille)</a:t>
            </a:r>
            <a:endParaRPr sz="1500">
              <a:latin typeface="Lucida Grande"/>
              <a:cs typeface="Lucida Grande"/>
            </a:endParaRPr>
          </a:p>
          <a:p>
            <a:pPr marL="268605" indent="-256540">
              <a:lnSpc>
                <a:spcPct val="100000"/>
              </a:lnSpc>
              <a:spcBef>
                <a:spcPts val="1505"/>
              </a:spcBef>
              <a:buSzPct val="66666"/>
              <a:buFont typeface="Wingdings 3"/>
              <a:buChar char=""/>
              <a:tabLst>
                <a:tab pos="269240" algn="l"/>
              </a:tabLst>
            </a:pPr>
            <a:r>
              <a:rPr sz="1500" b="1" spc="-45" dirty="0">
                <a:solidFill>
                  <a:srgbClr val="2CA1BE"/>
                </a:solidFill>
                <a:latin typeface="Lucida Grande"/>
                <a:cs typeface="Lucida Grande"/>
              </a:rPr>
              <a:t>8 </a:t>
            </a:r>
            <a:r>
              <a:rPr sz="1500" dirty="0">
                <a:latin typeface="Lucida Grande"/>
                <a:cs typeface="Lucida Grande"/>
              </a:rPr>
              <a:t>: </a:t>
            </a:r>
            <a:r>
              <a:rPr sz="1500" spc="-5" dirty="0">
                <a:latin typeface="Lucida Grande"/>
                <a:cs typeface="Lucida Grande"/>
              </a:rPr>
              <a:t>Représentation </a:t>
            </a:r>
            <a:r>
              <a:rPr sz="1500" dirty="0">
                <a:latin typeface="Lucida Grande"/>
                <a:cs typeface="Lucida Grande"/>
              </a:rPr>
              <a:t>du</a:t>
            </a:r>
            <a:r>
              <a:rPr sz="1500" spc="-15" dirty="0">
                <a:latin typeface="Lucida Grande"/>
                <a:cs typeface="Lucida Grande"/>
              </a:rPr>
              <a:t> </a:t>
            </a:r>
            <a:r>
              <a:rPr sz="1500" b="1" spc="-40" dirty="0">
                <a:solidFill>
                  <a:srgbClr val="2CA1BE"/>
                </a:solidFill>
                <a:latin typeface="Lucida Grande"/>
                <a:cs typeface="Lucida Grande"/>
              </a:rPr>
              <a:t>ciel</a:t>
            </a:r>
            <a:endParaRPr sz="1500">
              <a:latin typeface="Lucida Grande"/>
              <a:cs typeface="Lucida Grande"/>
            </a:endParaRPr>
          </a:p>
          <a:p>
            <a:pPr marL="273050" indent="-256540">
              <a:lnSpc>
                <a:spcPct val="100000"/>
              </a:lnSpc>
              <a:spcBef>
                <a:spcPts val="1410"/>
              </a:spcBef>
              <a:buSzPct val="66666"/>
              <a:buFont typeface="Wingdings 3"/>
              <a:buChar char=""/>
              <a:tabLst>
                <a:tab pos="273685" algn="l"/>
              </a:tabLst>
            </a:pPr>
            <a:r>
              <a:rPr sz="1500" b="1" spc="-45" dirty="0">
                <a:solidFill>
                  <a:srgbClr val="2CA1BE"/>
                </a:solidFill>
                <a:latin typeface="Lucida Grande"/>
                <a:cs typeface="Lucida Grande"/>
              </a:rPr>
              <a:t>9 </a:t>
            </a:r>
            <a:r>
              <a:rPr sz="1500" dirty="0">
                <a:latin typeface="Lucida Grande"/>
                <a:cs typeface="Lucida Grande"/>
              </a:rPr>
              <a:t>: </a:t>
            </a:r>
            <a:r>
              <a:rPr sz="1500" b="1" spc="-50" dirty="0">
                <a:solidFill>
                  <a:srgbClr val="2CA1BE"/>
                </a:solidFill>
                <a:latin typeface="Lucida Grande"/>
                <a:cs typeface="Lucida Grande"/>
              </a:rPr>
              <a:t>Inclinaison</a:t>
            </a:r>
            <a:r>
              <a:rPr sz="1500" b="1" spc="-2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500" b="1" spc="-45" dirty="0">
                <a:solidFill>
                  <a:srgbClr val="2CA1BE"/>
                </a:solidFill>
                <a:latin typeface="Lucida Grande"/>
                <a:cs typeface="Lucida Grande"/>
              </a:rPr>
              <a:t>nulle</a:t>
            </a:r>
            <a:endParaRPr sz="1500">
              <a:latin typeface="Lucida Grande"/>
              <a:cs typeface="Lucida Grande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8574532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Horizon </a:t>
            </a:r>
            <a:r>
              <a:rPr sz="2100" b="1" u="heavy" spc="-75" dirty="0" err="1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artificiel</a:t>
            </a:r>
            <a:r>
              <a:rPr sz="2100" b="1" u="heavy" spc="-1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lang="fr-FR" sz="2100" b="1" u="heavy" spc="-75" dirty="0">
                <a:uFill>
                  <a:solidFill>
                    <a:srgbClr val="2CA1BE"/>
                  </a:solidFill>
                </a:uFill>
              </a:rPr>
              <a:t>Vue </a:t>
            </a:r>
            <a:r>
              <a:rPr lang="fr-FR" sz="2100" b="1" u="heavy" spc="-70" dirty="0">
                <a:uFill>
                  <a:solidFill>
                    <a:srgbClr val="2CA1BE"/>
                  </a:solidFill>
                </a:uFill>
              </a:rPr>
              <a:t>détaillée</a:t>
            </a:r>
            <a:r>
              <a:rPr lang="fr-FR" sz="2100" b="1" u="heavy" spc="-180" dirty="0">
                <a:uFill>
                  <a:solidFill>
                    <a:srgbClr val="2CA1BE"/>
                  </a:solidFill>
                </a:uFill>
              </a:rPr>
              <a:t> 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</a:rPr>
              <a:t>(1/4)</a:t>
            </a:r>
            <a:endParaRPr sz="2100" dirty="0">
              <a:latin typeface="Lucida Grande"/>
              <a:cs typeface="Lucida Grande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76444" y="4469891"/>
            <a:ext cx="3537204" cy="17094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5601461" y="6179311"/>
            <a:ext cx="43116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0" dirty="0">
                <a:solidFill>
                  <a:srgbClr val="FF0000"/>
                </a:solidFill>
                <a:latin typeface="Lucida Grande"/>
                <a:cs typeface="Lucida Grande"/>
              </a:rPr>
              <a:t>A</a:t>
            </a:r>
            <a:r>
              <a:rPr sz="1100" b="1" spc="-25" dirty="0">
                <a:solidFill>
                  <a:srgbClr val="FF0000"/>
                </a:solidFill>
                <a:latin typeface="Lucida Grande"/>
                <a:cs typeface="Lucida Grande"/>
              </a:rPr>
              <a:t>l</a:t>
            </a:r>
            <a:r>
              <a:rPr sz="1100" b="1" spc="-35" dirty="0">
                <a:solidFill>
                  <a:srgbClr val="FF0000"/>
                </a:solidFill>
                <a:latin typeface="Lucida Grande"/>
                <a:cs typeface="Lucida Grande"/>
              </a:rPr>
              <a:t>e</a:t>
            </a:r>
            <a:r>
              <a:rPr sz="1100" b="1" spc="-50" dirty="0">
                <a:solidFill>
                  <a:srgbClr val="FF0000"/>
                </a:solidFill>
                <a:latin typeface="Lucida Grande"/>
                <a:cs typeface="Lucida Grande"/>
              </a:rPr>
              <a:t>r</a:t>
            </a:r>
            <a:r>
              <a:rPr sz="1100" b="1" spc="-45" dirty="0">
                <a:solidFill>
                  <a:srgbClr val="FF0000"/>
                </a:solidFill>
                <a:latin typeface="Lucida Grande"/>
                <a:cs typeface="Lucida Grande"/>
              </a:rPr>
              <a:t>t</a:t>
            </a:r>
            <a:r>
              <a:rPr sz="1100" b="1" spc="-30" dirty="0">
                <a:solidFill>
                  <a:srgbClr val="FF0000"/>
                </a:solidFill>
                <a:latin typeface="Lucida Grande"/>
                <a:cs typeface="Lucida Grande"/>
              </a:rPr>
              <a:t>e</a:t>
            </a:r>
            <a:endParaRPr sz="1100">
              <a:latin typeface="Lucida Grande"/>
              <a:cs typeface="Lucida Gran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56780" y="6375459"/>
            <a:ext cx="1214120" cy="24130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100" spc="-5" dirty="0">
                <a:latin typeface="Lucida Grande"/>
                <a:cs typeface="Lucida Grande"/>
              </a:rPr>
              <a:t>assiette </a:t>
            </a:r>
            <a:r>
              <a:rPr sz="1100" b="1" dirty="0">
                <a:solidFill>
                  <a:srgbClr val="FF0000"/>
                </a:solidFill>
                <a:latin typeface="Lucida Grande"/>
                <a:cs typeface="Lucida Grande"/>
              </a:rPr>
              <a:t>&gt; </a:t>
            </a:r>
            <a:r>
              <a:rPr sz="1100" b="1" spc="-40" dirty="0">
                <a:solidFill>
                  <a:srgbClr val="FF0000"/>
                </a:solidFill>
                <a:latin typeface="Lucida Grande"/>
                <a:cs typeface="Lucida Grande"/>
              </a:rPr>
              <a:t>à </a:t>
            </a:r>
            <a:r>
              <a:rPr sz="1100" b="1" spc="-65" dirty="0">
                <a:solidFill>
                  <a:srgbClr val="FF0000"/>
                </a:solidFill>
                <a:latin typeface="Lucida Grande"/>
                <a:cs typeface="Lucida Grande"/>
              </a:rPr>
              <a:t>-</a:t>
            </a:r>
            <a:r>
              <a:rPr sz="1100" b="1" spc="-50" dirty="0">
                <a:solidFill>
                  <a:srgbClr val="FF0000"/>
                </a:solidFill>
                <a:latin typeface="Lucida Grande"/>
                <a:cs typeface="Lucida Grande"/>
              </a:rPr>
              <a:t> </a:t>
            </a:r>
            <a:r>
              <a:rPr sz="1100" b="1" spc="-75" dirty="0">
                <a:solidFill>
                  <a:srgbClr val="FF0000"/>
                </a:solidFill>
                <a:latin typeface="Lucida Grande"/>
                <a:cs typeface="Lucida Grande"/>
              </a:rPr>
              <a:t>30°</a:t>
            </a:r>
            <a:endParaRPr sz="1100">
              <a:latin typeface="Lucida Grande"/>
              <a:cs typeface="Lucida Gran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17414" y="6384298"/>
            <a:ext cx="1242695" cy="24130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100" spc="-5" dirty="0">
                <a:latin typeface="Lucida Grande"/>
                <a:cs typeface="Lucida Grande"/>
              </a:rPr>
              <a:t>assiette </a:t>
            </a:r>
            <a:r>
              <a:rPr sz="1100" b="1" dirty="0">
                <a:solidFill>
                  <a:srgbClr val="FF0000"/>
                </a:solidFill>
                <a:latin typeface="Lucida Grande"/>
                <a:cs typeface="Lucida Grande"/>
              </a:rPr>
              <a:t>&gt; </a:t>
            </a:r>
            <a:r>
              <a:rPr sz="1100" b="1" spc="-40" dirty="0">
                <a:solidFill>
                  <a:srgbClr val="FF0000"/>
                </a:solidFill>
                <a:latin typeface="Lucida Grande"/>
                <a:cs typeface="Lucida Grande"/>
              </a:rPr>
              <a:t>à </a:t>
            </a:r>
            <a:r>
              <a:rPr sz="1100" b="1" dirty="0">
                <a:solidFill>
                  <a:srgbClr val="FF0000"/>
                </a:solidFill>
                <a:latin typeface="Lucida Grande"/>
                <a:cs typeface="Lucida Grande"/>
              </a:rPr>
              <a:t>+</a:t>
            </a:r>
            <a:r>
              <a:rPr sz="1100" b="1" spc="-70" dirty="0">
                <a:solidFill>
                  <a:srgbClr val="FF0000"/>
                </a:solidFill>
                <a:latin typeface="Lucida Grande"/>
                <a:cs typeface="Lucida Grande"/>
              </a:rPr>
              <a:t> 50°</a:t>
            </a:r>
            <a:endParaRPr sz="1100">
              <a:latin typeface="Lucida Grande"/>
              <a:cs typeface="Lucida Gran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25588" y="6171082"/>
            <a:ext cx="43116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45" dirty="0">
                <a:solidFill>
                  <a:srgbClr val="FF0000"/>
                </a:solidFill>
                <a:latin typeface="Lucida Grande"/>
                <a:cs typeface="Lucida Grande"/>
              </a:rPr>
              <a:t>A</a:t>
            </a:r>
            <a:r>
              <a:rPr sz="1100" b="1" spc="-25" dirty="0">
                <a:solidFill>
                  <a:srgbClr val="FF0000"/>
                </a:solidFill>
                <a:latin typeface="Lucida Grande"/>
                <a:cs typeface="Lucida Grande"/>
              </a:rPr>
              <a:t>l</a:t>
            </a:r>
            <a:r>
              <a:rPr sz="1100" b="1" spc="-45" dirty="0">
                <a:solidFill>
                  <a:srgbClr val="FF0000"/>
                </a:solidFill>
                <a:latin typeface="Lucida Grande"/>
                <a:cs typeface="Lucida Grande"/>
              </a:rPr>
              <a:t>ert</a:t>
            </a:r>
            <a:r>
              <a:rPr sz="1100" b="1" spc="-30" dirty="0">
                <a:solidFill>
                  <a:srgbClr val="FF0000"/>
                </a:solidFill>
                <a:latin typeface="Lucida Grande"/>
                <a:cs typeface="Lucida Grande"/>
              </a:rPr>
              <a:t>e</a:t>
            </a:r>
            <a:endParaRPr sz="1100">
              <a:latin typeface="Lucida Grande"/>
              <a:cs typeface="Lucida Grande"/>
            </a:endParaRPr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id="{5294F510-E2D0-EA4C-B44C-0F5AB43C8882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B411AFF-ADE3-9A4A-A866-A8ADEFC6D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199" y="4536000"/>
            <a:ext cx="2278728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082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8498332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Vue </a:t>
            </a:r>
            <a:r>
              <a:rPr lang="fr-FR"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détaillée</a:t>
            </a:r>
            <a:r>
              <a:rPr sz="2100" b="1" u="heavy" spc="-1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(1/4)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7020D2A-2B90-2E49-A97D-A69DD8F91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0581D96F-6B75-FA45-994A-E5735012C517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AF373EA-507B-2A46-9C24-7187436CC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90" y="1488938"/>
            <a:ext cx="7856220" cy="442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5953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8498332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Vue </a:t>
            </a:r>
            <a:r>
              <a:rPr lang="fr-FR"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détaillée</a:t>
            </a:r>
            <a:r>
              <a:rPr sz="2100" b="1" u="heavy" spc="-1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(1/4)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2D9B9B5-C11A-CC4C-BB3D-15D6C96FE7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1500898"/>
            <a:ext cx="7863840" cy="43967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16557B6-DB9E-494F-9D80-5DCB1D478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D97CF6EF-332F-9C40-ABE3-8E27F8C4FE0F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609577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702310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INTRODUCTION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Présentation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du </a:t>
            </a:r>
            <a:r>
              <a:rPr sz="2100" b="1" u="heavy" spc="-9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PFD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du </a:t>
            </a:r>
            <a:r>
              <a:rPr sz="2100" b="1" u="heavy" spc="-5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G1000</a:t>
            </a:r>
            <a:endParaRPr sz="2100" dirty="0">
              <a:latin typeface="Lucida Grande"/>
              <a:cs typeface="Lucida Grande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BD1363CD-0586-754C-A2BA-24434054F1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15" y="1486660"/>
            <a:ext cx="7826002" cy="439833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F60FF1D-D566-0F4F-932E-4D2C0E744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8498332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Vue </a:t>
            </a:r>
            <a:r>
              <a:rPr lang="fr-FR"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détaillée</a:t>
            </a:r>
            <a:r>
              <a:rPr sz="2100" b="1" u="heavy" spc="-1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(1/4)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16557B6-DB9E-494F-9D80-5DCB1D478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D97CF6EF-332F-9C40-ABE3-8E27F8C4FE0F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E919549-FC2B-BD41-A5A0-84B7C7B49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70" y="1493278"/>
            <a:ext cx="7871460" cy="440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332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8498332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Vue </a:t>
            </a:r>
            <a:r>
              <a:rPr lang="fr-FR"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détaillée</a:t>
            </a:r>
            <a:r>
              <a:rPr sz="2100" b="1" u="heavy" spc="-1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(1/4)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Indicateur de virage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F778021-FCCF-8247-A0D2-4947F7C2D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94C8BFCF-E2CB-A347-B67B-5729F91F4CF1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EAFD55E-50B1-5842-B987-1B701FF33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1471104"/>
            <a:ext cx="784860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682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8498332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Vue </a:t>
            </a:r>
            <a:r>
              <a:rPr lang="fr-FR"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détaillée</a:t>
            </a:r>
            <a:r>
              <a:rPr sz="2100" b="1" u="heavy" spc="-1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(1/4)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Altitude :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465B4CB-815C-254C-9E43-272EDC73A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1609407"/>
            <a:ext cx="6629400" cy="42037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401053C-3818-1745-95DC-005AC2F13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CE6BDA1B-3FF7-074F-A867-6121F648A028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7770398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8498332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Vue </a:t>
            </a:r>
            <a:r>
              <a:rPr lang="fr-FR"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détaillée</a:t>
            </a:r>
            <a:r>
              <a:rPr sz="2100" b="1" u="heavy" spc="-1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(1/4)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Altitude :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B1EC88B-E56D-F54E-8B3E-BE8FDF2254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98" y="1524000"/>
            <a:ext cx="7856220" cy="440436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8B61D5A-8DC7-2942-A6F5-C27941CEE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0C3D9854-52CC-9C45-9DB1-47B03D33E231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0610145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8498332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Vue </a:t>
            </a:r>
            <a:r>
              <a:rPr lang="fr-FR"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détaillée</a:t>
            </a:r>
            <a:r>
              <a:rPr sz="2100" b="1" u="heavy" spc="-1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(1/4)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Altitude :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0B0649F-AA6C-FD44-9E85-3FA73481F1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1528527"/>
            <a:ext cx="7863840" cy="441198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B45A76C-3486-BD4D-AEC8-A6D8291B0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8D35F42B-9D27-D642-9B57-B052D269473E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0483009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8498332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Vue </a:t>
            </a:r>
            <a:r>
              <a:rPr lang="fr-FR"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détaillée</a:t>
            </a:r>
            <a:r>
              <a:rPr sz="2100" b="1" u="heavy" spc="-1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(1/4)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Altitude :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2A5AA6E-4C58-1C4C-A98B-0FAF166AAF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018" y="1477209"/>
            <a:ext cx="7848600" cy="4419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D53E9D6-8361-FE43-A905-3AAB2313F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DB39D02A-DBCC-8843-A9CD-CEA4D596E83A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5343680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8498332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Vue </a:t>
            </a:r>
            <a:r>
              <a:rPr lang="fr-FR"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détaillée</a:t>
            </a:r>
            <a:r>
              <a:rPr sz="2100" b="1" u="heavy" spc="-1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(1/4)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Altitude :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5119C85-6C00-104D-9F4C-EC2BF74917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270" y="1524000"/>
            <a:ext cx="7871460" cy="442722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A6932EF-4F12-4744-89F8-14AAB6FB6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30302C22-428E-6F49-8B42-C936450B2746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4704997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8498332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Vue </a:t>
            </a:r>
            <a:r>
              <a:rPr lang="fr-FR"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détaillée</a:t>
            </a:r>
            <a:r>
              <a:rPr sz="2100" b="1" u="heavy" spc="-1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(1/4)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Altitude :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B961BD8-C7AE-7E4A-A853-67055241A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94881FC8-4DA7-6F42-92D2-4496F9EF59D5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5DB644B-FDAF-3F4E-81B2-FC91FEDA9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70" y="1485658"/>
            <a:ext cx="7871460" cy="441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003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8498332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Vue </a:t>
            </a:r>
            <a:r>
              <a:rPr lang="fr-FR"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détaillée</a:t>
            </a:r>
            <a:r>
              <a:rPr sz="2100" b="1" u="heavy" spc="-1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(1/4)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Altitude :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B8BC3CD-84F3-514E-BE16-3AE8D0F7E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00" y="1606297"/>
            <a:ext cx="4978400" cy="42037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42F1B69-C7B9-3147-97F7-B4549FDDD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654827B8-4F9F-7F4D-A87B-A704FF960771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3942155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8498332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Vue </a:t>
            </a:r>
            <a:r>
              <a:rPr lang="fr-FR"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détaillée</a:t>
            </a:r>
            <a:r>
              <a:rPr sz="2100" b="1" u="heavy" spc="-1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(1/4)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Altitude :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035CC19-FBA8-7A4F-8E78-757DEF7EDD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778" y="1477209"/>
            <a:ext cx="7863840" cy="440436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7A6B301-4C12-7D4B-A11E-900DE965C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B63EDA8C-C170-794D-A474-0A0CD75F471A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759919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71056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INTRODUCTION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Présentation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du </a:t>
            </a:r>
            <a:r>
              <a:rPr sz="2100" b="1" u="heavy" spc="-8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MFD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du </a:t>
            </a:r>
            <a:r>
              <a:rPr sz="2100" b="1" u="heavy" spc="-5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G1000</a:t>
            </a:r>
            <a:endParaRPr sz="2100" dirty="0">
              <a:latin typeface="Lucida Grande"/>
              <a:cs typeface="Lucida Grande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A8425F0F-3F40-6245-9D0F-94BFB56258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778" y="1486660"/>
            <a:ext cx="7863840" cy="44196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740F915-9D0D-4E40-84EB-23E88FAE7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8498332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Vue </a:t>
            </a:r>
            <a:r>
              <a:rPr lang="fr-FR"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détaillée</a:t>
            </a:r>
            <a:r>
              <a:rPr sz="2100" b="1" u="heavy" spc="-1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(1/4)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Altitude Select (ALT SEL) :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7098D0E-24A5-5D4F-9618-566491704B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98" y="1464768"/>
            <a:ext cx="7856220" cy="44196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61E8254-4BC1-8D4B-A28E-2CF5E7293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6D7B23F0-1649-D24C-801F-1F5B432787E1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6090506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8498332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Vue </a:t>
            </a:r>
            <a:r>
              <a:rPr lang="fr-FR"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détaillée</a:t>
            </a:r>
            <a:r>
              <a:rPr sz="2100" b="1" u="heavy" spc="-1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(1/4)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Altitude Select (ALT SEL) :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1A3A9B8-C14E-CC45-9A48-7B22FB8F4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589" y="1676400"/>
            <a:ext cx="7226300" cy="35052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38167F0-D42A-D142-9827-BC55B6212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4480180C-5C25-734D-953F-B8E893AFBEF7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41187905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8498332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Vue </a:t>
            </a:r>
            <a:r>
              <a:rPr lang="fr-FR"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détaillée</a:t>
            </a:r>
            <a:r>
              <a:rPr sz="2100" b="1" u="heavy" spc="-1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(1/4)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Altitude Select (ALT SEL) :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4DB29E8-7343-B144-B74C-04AFEF7A2E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" y="1477209"/>
            <a:ext cx="7848600" cy="441198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1F3B1B-DEA7-EC44-A802-746D26FC1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86B355F8-BF37-3E47-850A-6BF148587E3F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41970967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8498332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Vue </a:t>
            </a:r>
            <a:r>
              <a:rPr lang="fr-FR"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détaillée</a:t>
            </a:r>
            <a:r>
              <a:rPr sz="2100" b="1" u="heavy" spc="-1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(1/4)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VNAV :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4A8E852-7816-C643-A58A-45E5B73024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270" y="1477209"/>
            <a:ext cx="7871460" cy="44196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114ADF6-8CED-9148-A0EE-536715C29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B4905898-80EF-DC4E-9CD2-831A90DFFB3C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214462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66484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Horizontal Situation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Indicator</a:t>
            </a:r>
            <a:r>
              <a:rPr sz="2100" b="1" u="heavy" spc="-16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(3/4)</a:t>
            </a:r>
            <a:endParaRPr sz="2100">
              <a:latin typeface="Lucida Grande"/>
              <a:cs typeface="Lucida Grande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CB6C545-0E43-E640-B051-884EDB538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750" y="1491325"/>
            <a:ext cx="6540500" cy="41656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FFBEBAA-8727-DA49-B624-4C07D2C02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4" name="object 7">
            <a:extLst>
              <a:ext uri="{FF2B5EF4-FFF2-40B4-BE49-F238E27FC236}">
                <a16:creationId xmlns:a16="http://schemas.microsoft.com/office/drawing/2014/main" id="{3B67570D-6248-C14D-AB4A-9A3D9F3AEA9A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7812532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Horizontal Situation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Indicator</a:t>
            </a:r>
            <a:r>
              <a:rPr sz="2100" b="1" u="heavy" spc="-16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(3/4)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CAP :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787D4CB-7109-104C-92C0-4B13A901D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900" y="1644397"/>
            <a:ext cx="6426200" cy="41656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E820772-BD1C-3C43-8F98-393EA0048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9680D9F8-F788-9342-836D-DC4A0E1972CE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1832648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7812532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Horizontal Situation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Indicator</a:t>
            </a:r>
            <a:r>
              <a:rPr sz="2100" b="1" u="heavy" spc="-16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(3/4)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SELECTION DU CAP :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5EB77E7-FB99-DB4C-83C3-FBAD3E0E7F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998" y="1724264"/>
            <a:ext cx="7863840" cy="420955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D9214E3-1D17-D045-A4E3-963ECA017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95277520-402B-024A-B029-4224530E1F3B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40571845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7812532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Horizontal Situation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Indicator</a:t>
            </a:r>
            <a:r>
              <a:rPr sz="2100" b="1" u="heavy" spc="-16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(3/4)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SELECTION DU CAP :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0511E8D-DB36-6D4B-8A63-3506339397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018" y="1707158"/>
            <a:ext cx="7848600" cy="422882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0845F0D-D447-6040-8F7A-1B44BD0FF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F4620FEF-60DB-134B-9511-5055F5712AA9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2497357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7812532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Horizontal Situation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Indicator</a:t>
            </a:r>
            <a:r>
              <a:rPr sz="2100" b="1" u="heavy" spc="-16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(3/4)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SELECTION DU CAP :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708681A-A8AC-824E-BDD8-CF3C55198C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" y="1707158"/>
            <a:ext cx="7833360" cy="424406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FE30479-B649-414A-B7C8-EAD4D1292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1FAE4CBD-1C70-944A-A442-52CA5D74E6B0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2016315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7812532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Horizontal Situation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Indicator</a:t>
            </a:r>
            <a:r>
              <a:rPr sz="2100" b="1" u="heavy" spc="-16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(3/4)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TURN RATE INDICATOR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0953BF9-98BF-2240-824D-F0F4D676B7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1707158"/>
            <a:ext cx="7863840" cy="422882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2EB840D-7C50-E146-8EF0-6B2043136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DDACB4F4-9809-6643-87D7-483437EF9A62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811416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E5C9B86-94D3-3B47-8ABB-D62F77E1F1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3262" y="1393443"/>
            <a:ext cx="5198470" cy="495716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71056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INTRODUCTION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PFD/MFD </a:t>
            </a:r>
            <a:r>
              <a:rPr lang="fr-FR" sz="2100" b="1" u="heavy" spc="-80" dirty="0" err="1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Controls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du </a:t>
            </a:r>
            <a:r>
              <a:rPr sz="2100" b="1" u="heavy" spc="-5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G1000</a:t>
            </a:r>
            <a:endParaRPr sz="2100" dirty="0">
              <a:latin typeface="Lucida Grande"/>
              <a:cs typeface="Lucida Grande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AC428611-5F3C-F549-8E76-87584F9BCB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944011"/>
            <a:ext cx="2899965" cy="296997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E565909-6A75-E343-B486-ECB196484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162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7812532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Horizontal Situation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Indicator</a:t>
            </a:r>
            <a:r>
              <a:rPr sz="2100" b="1" u="heavy" spc="-16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(3/4)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TURN RATE INDICATOR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39A214C-9690-E34E-ADA1-82ADC465F3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1707158"/>
            <a:ext cx="7863840" cy="422882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BEBE4C6-BC85-D94A-9A3D-BEA8BA345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35600056-B244-4E48-847F-C1B96BF60A49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4189659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7812532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Horizontal Situation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Indicator</a:t>
            </a:r>
            <a:r>
              <a:rPr sz="2100" b="1" u="heavy" spc="-16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(3/4)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CDI :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5D5463E-3459-A443-BFD0-E23AD4B45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3E6B426C-A3B4-954C-8707-C7AD00FFF2DA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5056BC6A-47C9-C94F-B245-1C8E4B22DBCC}"/>
              </a:ext>
            </a:extLst>
          </p:cNvPr>
          <p:cNvGrpSpPr/>
          <p:nvPr/>
        </p:nvGrpSpPr>
        <p:grpSpPr>
          <a:xfrm>
            <a:off x="701040" y="1449281"/>
            <a:ext cx="7741920" cy="4404360"/>
            <a:chOff x="701040" y="1449281"/>
            <a:chExt cx="7741920" cy="440436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62AFFADC-8B59-7E47-8887-29277C12A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040" y="1449281"/>
              <a:ext cx="7741920" cy="440436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DD740A5-7C45-4F4D-8A6B-CCD850FA6004}"/>
                </a:ext>
              </a:extLst>
            </p:cNvPr>
            <p:cNvSpPr/>
            <p:nvPr/>
          </p:nvSpPr>
          <p:spPr>
            <a:xfrm>
              <a:off x="701040" y="5562600"/>
              <a:ext cx="7741920" cy="2910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610621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628078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Course </a:t>
            </a:r>
            <a:r>
              <a:rPr sz="2100" b="1" u="heavy" spc="-8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Deviation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Indicator</a:t>
            </a:r>
            <a:r>
              <a:rPr sz="2100" b="1" u="heavy" spc="-12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(4/4)</a:t>
            </a:r>
            <a:endParaRPr sz="2100">
              <a:latin typeface="Lucida Grande"/>
              <a:cs typeface="Lucida Grande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6021" y="2400757"/>
            <a:ext cx="2819762" cy="22642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84351" y="5074386"/>
            <a:ext cx="1845310" cy="46164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95"/>
              </a:spcBef>
            </a:pPr>
            <a:r>
              <a:rPr sz="1100" dirty="0">
                <a:latin typeface="Lucida Grande"/>
                <a:cs typeface="Lucida Grande"/>
              </a:rPr>
              <a:t>Source</a:t>
            </a:r>
            <a:r>
              <a:rPr sz="1100" spc="-35" dirty="0">
                <a:latin typeface="Lucida Grande"/>
                <a:cs typeface="Lucida Grande"/>
              </a:rPr>
              <a:t> </a:t>
            </a:r>
            <a:r>
              <a:rPr sz="1100" b="1" spc="-40" dirty="0">
                <a:solidFill>
                  <a:srgbClr val="2CA1BE"/>
                </a:solidFill>
                <a:latin typeface="Lucida Grande"/>
                <a:cs typeface="Lucida Grande"/>
              </a:rPr>
              <a:t>GPS</a:t>
            </a:r>
            <a:endParaRPr sz="1100">
              <a:latin typeface="Lucida Grande"/>
              <a:cs typeface="Lucida Grande"/>
            </a:endParaRPr>
          </a:p>
          <a:p>
            <a:pPr algn="ctr">
              <a:lnSpc>
                <a:spcPct val="100000"/>
              </a:lnSpc>
              <a:spcBef>
                <a:spcPts val="395"/>
              </a:spcBef>
            </a:pPr>
            <a:r>
              <a:rPr sz="1100" spc="-5" dirty="0">
                <a:latin typeface="Lucida Grande"/>
                <a:cs typeface="Lucida Grande"/>
              </a:rPr>
              <a:t>(1 </a:t>
            </a:r>
            <a:r>
              <a:rPr sz="1100" dirty="0">
                <a:latin typeface="Lucida Grande"/>
                <a:cs typeface="Lucida Grande"/>
              </a:rPr>
              <a:t>trait / Couleur</a:t>
            </a:r>
            <a:r>
              <a:rPr sz="1100" spc="-90" dirty="0">
                <a:latin typeface="Lucida Grande"/>
                <a:cs typeface="Lucida Grande"/>
              </a:rPr>
              <a:t> </a:t>
            </a:r>
            <a:r>
              <a:rPr sz="1100" spc="-5" dirty="0">
                <a:latin typeface="Lucida Grande"/>
                <a:cs typeface="Lucida Grande"/>
              </a:rPr>
              <a:t>Magenta)</a:t>
            </a:r>
            <a:endParaRPr sz="1100">
              <a:latin typeface="Lucida Grande"/>
              <a:cs typeface="Lucida Grande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32627" y="1772411"/>
            <a:ext cx="2598382" cy="27493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935729" y="5074386"/>
            <a:ext cx="1545590" cy="46164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95"/>
              </a:spcBef>
            </a:pPr>
            <a:r>
              <a:rPr sz="1100" dirty="0">
                <a:latin typeface="Lucida Grande"/>
                <a:cs typeface="Lucida Grande"/>
              </a:rPr>
              <a:t>Source </a:t>
            </a:r>
            <a:r>
              <a:rPr sz="1100" b="1" spc="-40" dirty="0">
                <a:solidFill>
                  <a:srgbClr val="2CA1BE"/>
                </a:solidFill>
                <a:latin typeface="Lucida Grande"/>
                <a:cs typeface="Lucida Grande"/>
              </a:rPr>
              <a:t>NAV</a:t>
            </a:r>
            <a:r>
              <a:rPr sz="1100" b="1" spc="-70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1</a:t>
            </a:r>
            <a:endParaRPr sz="1100">
              <a:latin typeface="Lucida Grande"/>
              <a:cs typeface="Lucida Grande"/>
            </a:endParaRPr>
          </a:p>
          <a:p>
            <a:pPr algn="ctr">
              <a:lnSpc>
                <a:spcPct val="100000"/>
              </a:lnSpc>
              <a:spcBef>
                <a:spcPts val="395"/>
              </a:spcBef>
            </a:pPr>
            <a:r>
              <a:rPr sz="1100" spc="-5" dirty="0">
                <a:latin typeface="Lucida Grande"/>
                <a:cs typeface="Lucida Grande"/>
              </a:rPr>
              <a:t>(1 </a:t>
            </a:r>
            <a:r>
              <a:rPr sz="1100" dirty="0">
                <a:latin typeface="Lucida Grande"/>
                <a:cs typeface="Lucida Grande"/>
              </a:rPr>
              <a:t>trait / Couleur</a:t>
            </a:r>
            <a:r>
              <a:rPr sz="1100" spc="-85" dirty="0">
                <a:latin typeface="Lucida Grande"/>
                <a:cs typeface="Lucida Grande"/>
              </a:rPr>
              <a:t> </a:t>
            </a:r>
            <a:r>
              <a:rPr sz="1100" spc="-5" dirty="0">
                <a:latin typeface="Lucida Grande"/>
                <a:cs typeface="Lucida Grande"/>
              </a:rPr>
              <a:t>Vert)</a:t>
            </a:r>
            <a:endParaRPr sz="1100">
              <a:latin typeface="Lucida Grande"/>
              <a:cs typeface="Lucida Grande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348984" y="1775460"/>
            <a:ext cx="2567940" cy="27995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220457" y="5059527"/>
            <a:ext cx="1617345" cy="46164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95"/>
              </a:spcBef>
            </a:pPr>
            <a:r>
              <a:rPr sz="1100" dirty="0">
                <a:latin typeface="Lucida Grande"/>
                <a:cs typeface="Lucida Grande"/>
              </a:rPr>
              <a:t>Source </a:t>
            </a:r>
            <a:r>
              <a:rPr sz="1100" b="1" spc="-40" dirty="0">
                <a:solidFill>
                  <a:srgbClr val="2CA1BE"/>
                </a:solidFill>
                <a:latin typeface="Lucida Grande"/>
                <a:cs typeface="Lucida Grande"/>
              </a:rPr>
              <a:t>NAV</a:t>
            </a:r>
            <a:r>
              <a:rPr sz="1100" b="1" spc="-70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2</a:t>
            </a:r>
            <a:endParaRPr sz="1100">
              <a:latin typeface="Lucida Grande"/>
              <a:cs typeface="Lucida Grande"/>
            </a:endParaRPr>
          </a:p>
          <a:p>
            <a:pPr algn="ctr">
              <a:lnSpc>
                <a:spcPct val="100000"/>
              </a:lnSpc>
              <a:spcBef>
                <a:spcPts val="395"/>
              </a:spcBef>
            </a:pPr>
            <a:r>
              <a:rPr sz="1100" spc="-5" dirty="0">
                <a:latin typeface="Lucida Grande"/>
                <a:cs typeface="Lucida Grande"/>
              </a:rPr>
              <a:t>(2 </a:t>
            </a:r>
            <a:r>
              <a:rPr sz="1100" dirty="0">
                <a:latin typeface="Lucida Grande"/>
                <a:cs typeface="Lucida Grande"/>
              </a:rPr>
              <a:t>traits / Couleur</a:t>
            </a:r>
            <a:r>
              <a:rPr sz="1100" spc="-80" dirty="0">
                <a:latin typeface="Lucida Grande"/>
                <a:cs typeface="Lucida Grande"/>
              </a:rPr>
              <a:t> </a:t>
            </a:r>
            <a:r>
              <a:rPr sz="1100" spc="-5" dirty="0">
                <a:latin typeface="Lucida Grande"/>
                <a:cs typeface="Lucida Grande"/>
              </a:rPr>
              <a:t>Vert)</a:t>
            </a:r>
            <a:endParaRPr sz="1100">
              <a:latin typeface="Lucida Grande"/>
              <a:cs typeface="Lucida Grande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D79F93F-A9F8-A446-9FA1-F61856EEFC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9" name="object 7">
            <a:extLst>
              <a:ext uri="{FF2B5EF4-FFF2-40B4-BE49-F238E27FC236}">
                <a16:creationId xmlns:a16="http://schemas.microsoft.com/office/drawing/2014/main" id="{0B078D57-6E16-1544-A297-49E57A6BE384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8388350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INSTRUMENTS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Horizontal Situation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Indicator</a:t>
            </a:r>
            <a:r>
              <a:rPr sz="2100" b="1" u="heavy" spc="-16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(3/4)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SYNTHESE :</a:t>
            </a:r>
            <a:endParaRPr sz="2100" dirty="0">
              <a:latin typeface="Lucida Grande"/>
              <a:cs typeface="Lucida Gran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353" y="1481810"/>
            <a:ext cx="3555365" cy="4367862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269875" indent="-257175">
              <a:lnSpc>
                <a:spcPct val="100000"/>
              </a:lnSpc>
              <a:spcBef>
                <a:spcPts val="640"/>
              </a:spcBef>
              <a:buSzPct val="68181"/>
              <a:buFont typeface="Wingdings 3"/>
              <a:buChar char=""/>
              <a:tabLst>
                <a:tab pos="269875" algn="l"/>
                <a:tab pos="270510" algn="l"/>
              </a:tabLst>
            </a:pP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1 </a:t>
            </a:r>
            <a:r>
              <a:rPr sz="1100" dirty="0">
                <a:latin typeface="Lucida Grande"/>
                <a:cs typeface="Lucida Grande"/>
              </a:rPr>
              <a:t>: </a:t>
            </a:r>
            <a:r>
              <a:rPr sz="1100" spc="-5" dirty="0">
                <a:latin typeface="Lucida Grande"/>
                <a:cs typeface="Lucida Grande"/>
              </a:rPr>
              <a:t>Indicateur </a:t>
            </a:r>
            <a:r>
              <a:rPr sz="1100" dirty="0">
                <a:latin typeface="Lucida Grande"/>
                <a:cs typeface="Lucida Grande"/>
              </a:rPr>
              <a:t>de </a:t>
            </a:r>
            <a:r>
              <a:rPr sz="1100" b="1" spc="-15" dirty="0">
                <a:solidFill>
                  <a:srgbClr val="2CA1BE"/>
                </a:solidFill>
                <a:latin typeface="Lucida Grande"/>
                <a:cs typeface="Lucida Grande"/>
              </a:rPr>
              <a:t>taux </a:t>
            </a: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de</a:t>
            </a:r>
            <a:r>
              <a:rPr sz="1100" b="1" spc="-70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100" b="1" spc="-45" dirty="0">
                <a:solidFill>
                  <a:srgbClr val="2CA1BE"/>
                </a:solidFill>
                <a:latin typeface="Lucida Grande"/>
                <a:cs typeface="Lucida Grande"/>
              </a:rPr>
              <a:t>virage</a:t>
            </a:r>
            <a:endParaRPr sz="1100" dirty="0">
              <a:latin typeface="Lucida Grande"/>
              <a:cs typeface="Lucida Grande"/>
            </a:endParaRPr>
          </a:p>
          <a:p>
            <a:pPr marL="269875" indent="-257175">
              <a:lnSpc>
                <a:spcPct val="100000"/>
              </a:lnSpc>
              <a:spcBef>
                <a:spcPts val="540"/>
              </a:spcBef>
              <a:buSzPct val="68181"/>
              <a:buFont typeface="Wingdings 3"/>
              <a:buChar char=""/>
              <a:tabLst>
                <a:tab pos="269875" algn="l"/>
                <a:tab pos="270510" algn="l"/>
              </a:tabLst>
            </a:pP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2 </a:t>
            </a:r>
            <a:r>
              <a:rPr sz="1100" dirty="0">
                <a:latin typeface="Lucida Grande"/>
                <a:cs typeface="Lucida Grande"/>
              </a:rPr>
              <a:t>: </a:t>
            </a:r>
            <a:r>
              <a:rPr sz="1100" b="1" strike="sngStrike" spc="-25" dirty="0">
                <a:solidFill>
                  <a:srgbClr val="2CA1BE"/>
                </a:solidFill>
                <a:latin typeface="Lucida Grande"/>
                <a:cs typeface="Lucida Grande"/>
              </a:rPr>
              <a:t>Cap </a:t>
            </a:r>
            <a:r>
              <a:rPr sz="1100" b="1" strike="sngStrike" spc="-40" dirty="0">
                <a:solidFill>
                  <a:srgbClr val="2CA1BE"/>
                </a:solidFill>
                <a:latin typeface="Lucida Grande"/>
                <a:cs typeface="Lucida Grande"/>
              </a:rPr>
              <a:t>sélectionné </a:t>
            </a:r>
            <a:r>
              <a:rPr sz="1100" strike="sngStrike" dirty="0">
                <a:latin typeface="Lucida Grande"/>
                <a:cs typeface="Lucida Grande"/>
              </a:rPr>
              <a:t>sur la</a:t>
            </a:r>
            <a:r>
              <a:rPr sz="1100" strike="sngStrike" spc="-30" dirty="0">
                <a:latin typeface="Lucida Grande"/>
                <a:cs typeface="Lucida Grande"/>
              </a:rPr>
              <a:t> </a:t>
            </a:r>
            <a:r>
              <a:rPr sz="1100" strike="sngStrike" dirty="0">
                <a:latin typeface="Lucida Grande"/>
                <a:cs typeface="Lucida Grande"/>
              </a:rPr>
              <a:t>pinnule</a:t>
            </a:r>
          </a:p>
          <a:p>
            <a:pPr marL="269240" indent="-256540">
              <a:lnSpc>
                <a:spcPct val="100000"/>
              </a:lnSpc>
              <a:spcBef>
                <a:spcPts val="570"/>
              </a:spcBef>
              <a:buSzPct val="68181"/>
              <a:buFont typeface="Wingdings 3"/>
              <a:buChar char=""/>
              <a:tabLst>
                <a:tab pos="269240" algn="l"/>
                <a:tab pos="269875" algn="l"/>
              </a:tabLst>
            </a:pP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3 </a:t>
            </a:r>
            <a:r>
              <a:rPr sz="1100" dirty="0">
                <a:latin typeface="Lucida Grande"/>
                <a:cs typeface="Lucida Grande"/>
              </a:rPr>
              <a:t>: </a:t>
            </a:r>
            <a:r>
              <a:rPr sz="1100" spc="-5" dirty="0">
                <a:latin typeface="Lucida Grande"/>
                <a:cs typeface="Lucida Grande"/>
              </a:rPr>
              <a:t>Indicateur </a:t>
            </a:r>
            <a:r>
              <a:rPr sz="1100" dirty="0">
                <a:latin typeface="Lucida Grande"/>
                <a:cs typeface="Lucida Grande"/>
              </a:rPr>
              <a:t>de</a:t>
            </a:r>
            <a:r>
              <a:rPr sz="1100" spc="-20" dirty="0">
                <a:latin typeface="Lucida Grande"/>
                <a:cs typeface="Lucida Grande"/>
              </a:rPr>
              <a:t> </a:t>
            </a: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route</a:t>
            </a:r>
            <a:endParaRPr sz="1100" dirty="0">
              <a:latin typeface="Lucida Grande"/>
              <a:cs typeface="Lucida Grande"/>
            </a:endParaRPr>
          </a:p>
          <a:p>
            <a:pPr marL="269240" indent="-256540">
              <a:lnSpc>
                <a:spcPct val="100000"/>
              </a:lnSpc>
              <a:spcBef>
                <a:spcPts val="760"/>
              </a:spcBef>
              <a:buSzPct val="68181"/>
              <a:buFont typeface="Wingdings 3"/>
              <a:buChar char=""/>
              <a:tabLst>
                <a:tab pos="269240" algn="l"/>
                <a:tab pos="269875" algn="l"/>
              </a:tabLst>
            </a:pP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4 </a:t>
            </a:r>
            <a:r>
              <a:rPr sz="1100" dirty="0">
                <a:latin typeface="Lucida Grande"/>
                <a:cs typeface="Lucida Grande"/>
              </a:rPr>
              <a:t>: </a:t>
            </a:r>
            <a:r>
              <a:rPr sz="1100" spc="-5" dirty="0">
                <a:latin typeface="Lucida Grande"/>
                <a:cs typeface="Lucida Grande"/>
              </a:rPr>
              <a:t>Indicateur </a:t>
            </a:r>
            <a:r>
              <a:rPr sz="1100" spc="-25" dirty="0">
                <a:latin typeface="Lucida Grande"/>
                <a:cs typeface="Lucida Grande"/>
              </a:rPr>
              <a:t>d’</a:t>
            </a:r>
            <a:r>
              <a:rPr sz="1100" b="1" spc="-25" dirty="0">
                <a:solidFill>
                  <a:srgbClr val="2CA1BE"/>
                </a:solidFill>
                <a:latin typeface="Lucida Grande"/>
                <a:cs typeface="Lucida Grande"/>
              </a:rPr>
              <a:t>écart </a:t>
            </a: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de </a:t>
            </a:r>
            <a:r>
              <a:rPr sz="1100" b="1" spc="-35" dirty="0">
                <a:solidFill>
                  <a:srgbClr val="2CA1BE"/>
                </a:solidFill>
                <a:latin typeface="Lucida Grande"/>
                <a:cs typeface="Lucida Grande"/>
              </a:rPr>
              <a:t>route</a:t>
            </a:r>
            <a:r>
              <a:rPr sz="1100" b="1" spc="-7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100" b="1" spc="-40" dirty="0">
                <a:solidFill>
                  <a:srgbClr val="2CA1BE"/>
                </a:solidFill>
                <a:latin typeface="Lucida Grande"/>
                <a:cs typeface="Lucida Grande"/>
              </a:rPr>
              <a:t>latérale</a:t>
            </a:r>
            <a:endParaRPr sz="1100" dirty="0">
              <a:latin typeface="Lucida Grande"/>
              <a:cs typeface="Lucida Grande"/>
            </a:endParaRPr>
          </a:p>
          <a:p>
            <a:pPr marL="269240" indent="-256540">
              <a:lnSpc>
                <a:spcPct val="100000"/>
              </a:lnSpc>
              <a:spcBef>
                <a:spcPts val="570"/>
              </a:spcBef>
              <a:buSzPct val="68181"/>
              <a:buFont typeface="Wingdings 3"/>
              <a:buChar char=""/>
              <a:tabLst>
                <a:tab pos="269240" algn="l"/>
                <a:tab pos="269875" algn="l"/>
              </a:tabLst>
            </a:pP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5 </a:t>
            </a:r>
            <a:r>
              <a:rPr sz="1100" dirty="0">
                <a:latin typeface="Lucida Grande"/>
                <a:cs typeface="Lucida Grande"/>
              </a:rPr>
              <a:t>: </a:t>
            </a: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Source de</a:t>
            </a:r>
            <a:r>
              <a:rPr sz="1100" b="1" spc="-5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100" b="1" spc="-40" dirty="0">
                <a:solidFill>
                  <a:srgbClr val="2CA1BE"/>
                </a:solidFill>
                <a:latin typeface="Lucida Grande"/>
                <a:cs typeface="Lucida Grande"/>
              </a:rPr>
              <a:t>navigation</a:t>
            </a:r>
            <a:endParaRPr sz="1100" dirty="0">
              <a:latin typeface="Lucida Grande"/>
              <a:cs typeface="Lucida Grande"/>
            </a:endParaRPr>
          </a:p>
          <a:p>
            <a:pPr marL="269240" indent="-256540">
              <a:lnSpc>
                <a:spcPct val="100000"/>
              </a:lnSpc>
              <a:spcBef>
                <a:spcPts val="760"/>
              </a:spcBef>
              <a:buSzPct val="68181"/>
              <a:buFont typeface="Wingdings 3"/>
              <a:buChar char=""/>
              <a:tabLst>
                <a:tab pos="269240" algn="l"/>
                <a:tab pos="269875" algn="l"/>
              </a:tabLst>
            </a:pP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6 </a:t>
            </a:r>
            <a:r>
              <a:rPr sz="1100" dirty="0">
                <a:latin typeface="Lucida Grande"/>
                <a:cs typeface="Lucida Grande"/>
              </a:rPr>
              <a:t>: </a:t>
            </a:r>
            <a:r>
              <a:rPr sz="1100" spc="-5" dirty="0">
                <a:latin typeface="Lucida Grande"/>
                <a:cs typeface="Lucida Grande"/>
              </a:rPr>
              <a:t>Symbole </a:t>
            </a:r>
            <a:r>
              <a:rPr sz="1100" dirty="0">
                <a:latin typeface="Lucida Grande"/>
                <a:cs typeface="Lucida Grande"/>
              </a:rPr>
              <a:t>de</a:t>
            </a:r>
            <a:r>
              <a:rPr sz="1100" spc="-35" dirty="0">
                <a:latin typeface="Lucida Grande"/>
                <a:cs typeface="Lucida Grande"/>
              </a:rPr>
              <a:t> </a:t>
            </a:r>
            <a:r>
              <a:rPr sz="1100" spc="-30" dirty="0">
                <a:latin typeface="Lucida Grande"/>
                <a:cs typeface="Lucida Grande"/>
              </a:rPr>
              <a:t>l’</a:t>
            </a: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avion</a:t>
            </a:r>
            <a:endParaRPr sz="1100" dirty="0">
              <a:latin typeface="Lucida Grande"/>
              <a:cs typeface="Lucida Grande"/>
            </a:endParaRPr>
          </a:p>
          <a:p>
            <a:pPr marL="269240" indent="-256540">
              <a:lnSpc>
                <a:spcPct val="100000"/>
              </a:lnSpc>
              <a:spcBef>
                <a:spcPts val="570"/>
              </a:spcBef>
              <a:buSzPct val="68181"/>
              <a:buFont typeface="Wingdings 3"/>
              <a:buChar char=""/>
              <a:tabLst>
                <a:tab pos="269240" algn="l"/>
                <a:tab pos="269875" algn="l"/>
              </a:tabLst>
            </a:pP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7 </a:t>
            </a:r>
            <a:r>
              <a:rPr sz="1100" dirty="0">
                <a:latin typeface="Lucida Grande"/>
                <a:cs typeface="Lucida Grande"/>
              </a:rPr>
              <a:t>: </a:t>
            </a:r>
            <a:r>
              <a:rPr sz="1100" spc="-5" dirty="0">
                <a:latin typeface="Lucida Grande"/>
                <a:cs typeface="Lucida Grande"/>
              </a:rPr>
              <a:t>Indicateur </a:t>
            </a:r>
            <a:r>
              <a:rPr sz="1100" dirty="0">
                <a:latin typeface="Lucida Grande"/>
                <a:cs typeface="Lucida Grande"/>
              </a:rPr>
              <a:t>de</a:t>
            </a:r>
            <a:r>
              <a:rPr sz="1100" spc="-20" dirty="0">
                <a:latin typeface="Lucida Grande"/>
                <a:cs typeface="Lucida Grande"/>
              </a:rPr>
              <a:t> </a:t>
            </a:r>
            <a:r>
              <a:rPr sz="1100" b="1" spc="-45" dirty="0">
                <a:solidFill>
                  <a:srgbClr val="2CA1BE"/>
                </a:solidFill>
                <a:latin typeface="Lucida Grande"/>
                <a:cs typeface="Lucida Grande"/>
              </a:rPr>
              <a:t>déviation</a:t>
            </a:r>
            <a:endParaRPr sz="1100" dirty="0">
              <a:latin typeface="Lucida Grande"/>
              <a:cs typeface="Lucida Grande"/>
            </a:endParaRPr>
          </a:p>
          <a:p>
            <a:pPr marL="269240" indent="-256540">
              <a:lnSpc>
                <a:spcPct val="100000"/>
              </a:lnSpc>
              <a:spcBef>
                <a:spcPts val="760"/>
              </a:spcBef>
              <a:buSzPct val="68181"/>
              <a:buFont typeface="Wingdings 3"/>
              <a:buChar char=""/>
              <a:tabLst>
                <a:tab pos="269240" algn="l"/>
                <a:tab pos="269875" algn="l"/>
              </a:tabLst>
            </a:pP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8 </a:t>
            </a:r>
            <a:r>
              <a:rPr sz="1100" dirty="0">
                <a:latin typeface="Lucida Grande"/>
                <a:cs typeface="Lucida Grande"/>
              </a:rPr>
              <a:t>: Rose </a:t>
            </a:r>
            <a:r>
              <a:rPr sz="1100" spc="-5" dirty="0">
                <a:latin typeface="Lucida Grande"/>
                <a:cs typeface="Lucida Grande"/>
              </a:rPr>
              <a:t>des</a:t>
            </a:r>
            <a:r>
              <a:rPr sz="1100" dirty="0">
                <a:latin typeface="Lucida Grande"/>
                <a:cs typeface="Lucida Grande"/>
              </a:rPr>
              <a:t> </a:t>
            </a:r>
            <a:r>
              <a:rPr sz="1100" b="1" spc="-40" dirty="0">
                <a:solidFill>
                  <a:srgbClr val="2CA1BE"/>
                </a:solidFill>
                <a:latin typeface="Lucida Grande"/>
                <a:cs typeface="Lucida Grande"/>
              </a:rPr>
              <a:t>caps</a:t>
            </a:r>
            <a:endParaRPr sz="1100" dirty="0">
              <a:latin typeface="Lucida Grande"/>
              <a:cs typeface="Lucida Grande"/>
            </a:endParaRPr>
          </a:p>
          <a:p>
            <a:pPr marL="273685" indent="-256540">
              <a:lnSpc>
                <a:spcPct val="100000"/>
              </a:lnSpc>
              <a:spcBef>
                <a:spcPts val="950"/>
              </a:spcBef>
              <a:buSzPct val="68181"/>
              <a:buFont typeface="Wingdings 3"/>
              <a:buChar char=""/>
              <a:tabLst>
                <a:tab pos="273685" algn="l"/>
                <a:tab pos="274320" algn="l"/>
              </a:tabLst>
            </a:pP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9 </a:t>
            </a:r>
            <a:r>
              <a:rPr sz="1100" dirty="0">
                <a:latin typeface="Lucida Grande"/>
                <a:cs typeface="Lucida Grande"/>
              </a:rPr>
              <a:t>: Fonction </a:t>
            </a:r>
            <a:r>
              <a:rPr sz="1100" b="1" spc="-45" dirty="0">
                <a:solidFill>
                  <a:srgbClr val="2CA1BE"/>
                </a:solidFill>
                <a:latin typeface="Lucida Grande"/>
                <a:cs typeface="Lucida Grande"/>
              </a:rPr>
              <a:t>OBS </a:t>
            </a:r>
            <a:r>
              <a:rPr sz="1100" spc="-5" dirty="0">
                <a:latin typeface="Lucida Grande"/>
                <a:cs typeface="Lucida Grande"/>
              </a:rPr>
              <a:t>activée </a:t>
            </a:r>
            <a:r>
              <a:rPr sz="1100" dirty="0">
                <a:latin typeface="Lucida Grande"/>
                <a:cs typeface="Lucida Grande"/>
              </a:rPr>
              <a:t>(Omni </a:t>
            </a:r>
            <a:r>
              <a:rPr sz="1100" spc="-5" dirty="0">
                <a:latin typeface="Lucida Grande"/>
                <a:cs typeface="Lucida Grande"/>
              </a:rPr>
              <a:t>Bearing Selector)</a:t>
            </a:r>
            <a:endParaRPr sz="1100" dirty="0">
              <a:latin typeface="Lucida Grande"/>
              <a:cs typeface="Lucida Grande"/>
            </a:endParaRPr>
          </a:p>
          <a:p>
            <a:pPr marL="269240" indent="-256540">
              <a:lnSpc>
                <a:spcPct val="100000"/>
              </a:lnSpc>
              <a:spcBef>
                <a:spcPts val="944"/>
              </a:spcBef>
              <a:buSzPct val="68181"/>
              <a:buFont typeface="Wingdings 3"/>
              <a:buChar char=""/>
              <a:tabLst>
                <a:tab pos="269240" algn="l"/>
                <a:tab pos="269875" algn="l"/>
              </a:tabLst>
            </a:pP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10 </a:t>
            </a:r>
            <a:r>
              <a:rPr sz="1100" dirty="0">
                <a:latin typeface="Lucida Grande"/>
                <a:cs typeface="Lucida Grande"/>
              </a:rPr>
              <a:t>: </a:t>
            </a:r>
            <a:r>
              <a:rPr sz="1100" spc="-5" dirty="0">
                <a:latin typeface="Lucida Grande"/>
                <a:cs typeface="Lucida Grande"/>
              </a:rPr>
              <a:t>Indicateur</a:t>
            </a:r>
            <a:r>
              <a:rPr sz="1100" spc="-20" dirty="0">
                <a:latin typeface="Lucida Grande"/>
                <a:cs typeface="Lucida Grande"/>
              </a:rPr>
              <a:t> </a:t>
            </a:r>
            <a:r>
              <a:rPr sz="1100" b="1" spc="-55" dirty="0">
                <a:solidFill>
                  <a:srgbClr val="2CA1BE"/>
                </a:solidFill>
                <a:latin typeface="Lucida Grande"/>
                <a:cs typeface="Lucida Grande"/>
              </a:rPr>
              <a:t>TO/FROM</a:t>
            </a:r>
            <a:endParaRPr sz="1100" dirty="0">
              <a:latin typeface="Lucida Grande"/>
              <a:cs typeface="Lucida Grande"/>
            </a:endParaRPr>
          </a:p>
          <a:p>
            <a:pPr marL="269240" indent="-256540">
              <a:lnSpc>
                <a:spcPct val="100000"/>
              </a:lnSpc>
              <a:spcBef>
                <a:spcPts val="950"/>
              </a:spcBef>
              <a:buSzPct val="68181"/>
              <a:buFont typeface="Wingdings 3"/>
              <a:buChar char=""/>
              <a:tabLst>
                <a:tab pos="269240" algn="l"/>
                <a:tab pos="269875" algn="l"/>
              </a:tabLst>
            </a:pP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11 </a:t>
            </a:r>
            <a:r>
              <a:rPr sz="1100" dirty="0">
                <a:latin typeface="Lucida Grande"/>
                <a:cs typeface="Lucida Grande"/>
              </a:rPr>
              <a:t>: </a:t>
            </a:r>
            <a:r>
              <a:rPr sz="1100" b="1" spc="-40" dirty="0">
                <a:solidFill>
                  <a:srgbClr val="2CA1BE"/>
                </a:solidFill>
                <a:latin typeface="Lucida Grande"/>
                <a:cs typeface="Lucida Grande"/>
              </a:rPr>
              <a:t>Pinnule</a:t>
            </a:r>
            <a:endParaRPr sz="1100" dirty="0">
              <a:latin typeface="Lucida Grande"/>
              <a:cs typeface="Lucida Grande"/>
            </a:endParaRPr>
          </a:p>
          <a:p>
            <a:pPr marL="268605" indent="-256540">
              <a:lnSpc>
                <a:spcPct val="100000"/>
              </a:lnSpc>
              <a:spcBef>
                <a:spcPts val="950"/>
              </a:spcBef>
              <a:buSzPct val="68181"/>
              <a:buFont typeface="Wingdings 3"/>
              <a:buChar char=""/>
              <a:tabLst>
                <a:tab pos="268605" algn="l"/>
                <a:tab pos="269240" algn="l"/>
              </a:tabLst>
            </a:pPr>
            <a:r>
              <a:rPr sz="1100" b="1" spc="-25" dirty="0">
                <a:solidFill>
                  <a:srgbClr val="2CA1BE"/>
                </a:solidFill>
                <a:latin typeface="Lucida Grande"/>
                <a:cs typeface="Lucida Grande"/>
              </a:rPr>
              <a:t>12 </a:t>
            </a:r>
            <a:r>
              <a:rPr sz="1100" dirty="0">
                <a:latin typeface="Lucida Grande"/>
                <a:cs typeface="Lucida Grande"/>
              </a:rPr>
              <a:t>: Indicateur de</a:t>
            </a:r>
            <a:r>
              <a:rPr sz="1100" spc="-45" dirty="0">
                <a:latin typeface="Lucida Grande"/>
                <a:cs typeface="Lucida Grande"/>
              </a:rPr>
              <a:t> </a:t>
            </a:r>
            <a:r>
              <a:rPr sz="1100" b="1" spc="-25" dirty="0">
                <a:solidFill>
                  <a:srgbClr val="2CA1BE"/>
                </a:solidFill>
                <a:latin typeface="Lucida Grande"/>
                <a:cs typeface="Lucida Grande"/>
              </a:rPr>
              <a:t>cap/axe</a:t>
            </a:r>
            <a:endParaRPr sz="1100" dirty="0">
              <a:latin typeface="Lucida Grande"/>
              <a:cs typeface="Lucida Grande"/>
            </a:endParaRPr>
          </a:p>
          <a:p>
            <a:pPr marL="268605" indent="-256540">
              <a:lnSpc>
                <a:spcPct val="100000"/>
              </a:lnSpc>
              <a:spcBef>
                <a:spcPts val="950"/>
              </a:spcBef>
              <a:buSzPct val="68181"/>
              <a:buFont typeface="Wingdings 3"/>
              <a:buChar char=""/>
              <a:tabLst>
                <a:tab pos="268605" algn="l"/>
                <a:tab pos="269240" algn="l"/>
              </a:tabLst>
            </a:pP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13 </a:t>
            </a:r>
            <a:r>
              <a:rPr sz="1100" dirty="0">
                <a:latin typeface="Lucida Grande"/>
                <a:cs typeface="Lucida Grande"/>
              </a:rPr>
              <a:t>: </a:t>
            </a:r>
            <a:r>
              <a:rPr sz="1100" b="1" spc="-45" dirty="0">
                <a:solidFill>
                  <a:srgbClr val="2CA1BE"/>
                </a:solidFill>
                <a:latin typeface="Lucida Grande"/>
                <a:cs typeface="Lucida Grande"/>
              </a:rPr>
              <a:t>Phase </a:t>
            </a:r>
            <a:r>
              <a:rPr sz="1100" dirty="0">
                <a:latin typeface="Lucida Grande"/>
                <a:cs typeface="Lucida Grande"/>
              </a:rPr>
              <a:t>de</a:t>
            </a:r>
            <a:r>
              <a:rPr sz="1100" spc="-10" dirty="0">
                <a:latin typeface="Lucida Grande"/>
                <a:cs typeface="Lucida Grande"/>
              </a:rPr>
              <a:t> </a:t>
            </a:r>
            <a:r>
              <a:rPr sz="1100" dirty="0">
                <a:latin typeface="Lucida Grande"/>
                <a:cs typeface="Lucida Grande"/>
              </a:rPr>
              <a:t>vol</a:t>
            </a:r>
          </a:p>
          <a:p>
            <a:pPr marL="268605" indent="-256540">
              <a:lnSpc>
                <a:spcPct val="100000"/>
              </a:lnSpc>
              <a:spcBef>
                <a:spcPts val="944"/>
              </a:spcBef>
              <a:buSzPct val="68181"/>
              <a:buFont typeface="Wingdings 3"/>
              <a:buChar char=""/>
              <a:tabLst>
                <a:tab pos="268605" algn="l"/>
                <a:tab pos="269240" algn="l"/>
              </a:tabLst>
            </a:pP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14 </a:t>
            </a:r>
            <a:r>
              <a:rPr sz="1100" dirty="0">
                <a:latin typeface="Lucida Grande"/>
                <a:cs typeface="Lucida Grande"/>
              </a:rPr>
              <a:t>: </a:t>
            </a:r>
            <a:r>
              <a:rPr sz="1100" strike="sngStrike" spc="-5" dirty="0">
                <a:latin typeface="Lucida Grande"/>
                <a:cs typeface="Lucida Grande"/>
              </a:rPr>
              <a:t>Indicateur </a:t>
            </a:r>
            <a:r>
              <a:rPr sz="1100" strike="sngStrike" dirty="0">
                <a:latin typeface="Lucida Grande"/>
                <a:cs typeface="Lucida Grande"/>
              </a:rPr>
              <a:t>du </a:t>
            </a:r>
            <a:r>
              <a:rPr sz="1100" b="1" strike="sngStrike" spc="-30" dirty="0">
                <a:solidFill>
                  <a:srgbClr val="2CA1BE"/>
                </a:solidFill>
                <a:latin typeface="Lucida Grande"/>
                <a:cs typeface="Lucida Grande"/>
              </a:rPr>
              <a:t>cap/axe</a:t>
            </a:r>
            <a:r>
              <a:rPr sz="1100" b="1" strike="sngStrike" spc="-6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100" b="1" strike="sngStrike" spc="-35" dirty="0">
                <a:solidFill>
                  <a:srgbClr val="2CA1BE"/>
                </a:solidFill>
                <a:latin typeface="Lucida Grande"/>
                <a:cs typeface="Lucida Grande"/>
              </a:rPr>
              <a:t>souhaité</a:t>
            </a:r>
            <a:endParaRPr sz="1100" strike="sngStrike" dirty="0">
              <a:latin typeface="Lucida Grande"/>
              <a:cs typeface="Lucida Grande"/>
            </a:endParaRPr>
          </a:p>
          <a:p>
            <a:pPr marL="268605" indent="-256540">
              <a:lnSpc>
                <a:spcPct val="100000"/>
              </a:lnSpc>
              <a:spcBef>
                <a:spcPts val="950"/>
              </a:spcBef>
              <a:buSzPct val="68181"/>
              <a:buFont typeface="Wingdings 3"/>
              <a:buChar char=""/>
              <a:tabLst>
                <a:tab pos="268605" algn="l"/>
                <a:tab pos="269240" algn="l"/>
              </a:tabLst>
            </a:pP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15 </a:t>
            </a:r>
            <a:r>
              <a:rPr sz="1100" dirty="0">
                <a:latin typeface="Lucida Grande"/>
                <a:cs typeface="Lucida Grande"/>
              </a:rPr>
              <a:t>: </a:t>
            </a:r>
            <a:r>
              <a:rPr sz="1100" spc="-5" dirty="0">
                <a:latin typeface="Lucida Grande"/>
                <a:cs typeface="Lucida Grande"/>
              </a:rPr>
              <a:t>Indicateur </a:t>
            </a:r>
            <a:r>
              <a:rPr sz="1100" dirty="0">
                <a:latin typeface="Lucida Grande"/>
                <a:cs typeface="Lucida Grande"/>
              </a:rPr>
              <a:t>de </a:t>
            </a:r>
            <a:r>
              <a:rPr sz="1100" b="1" spc="-15" dirty="0">
                <a:solidFill>
                  <a:srgbClr val="2CA1BE"/>
                </a:solidFill>
                <a:latin typeface="Lucida Grande"/>
                <a:cs typeface="Lucida Grande"/>
              </a:rPr>
              <a:t>taux </a:t>
            </a:r>
            <a:r>
              <a:rPr sz="1100" spc="-5" dirty="0">
                <a:latin typeface="Lucida Grande"/>
                <a:cs typeface="Lucida Grande"/>
              </a:rPr>
              <a:t>et </a:t>
            </a:r>
            <a:r>
              <a:rPr sz="1100" b="1" spc="-45" dirty="0">
                <a:solidFill>
                  <a:srgbClr val="2CA1BE"/>
                </a:solidFill>
                <a:latin typeface="Lucida Grande"/>
                <a:cs typeface="Lucida Grande"/>
              </a:rPr>
              <a:t>sens </a:t>
            </a: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de</a:t>
            </a:r>
            <a:r>
              <a:rPr sz="1100" b="1" spc="-7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100" b="1" spc="-45" dirty="0">
                <a:solidFill>
                  <a:srgbClr val="2CA1BE"/>
                </a:solidFill>
                <a:latin typeface="Lucida Grande"/>
                <a:cs typeface="Lucida Grande"/>
              </a:rPr>
              <a:t>virage</a:t>
            </a:r>
            <a:endParaRPr sz="1100" dirty="0">
              <a:latin typeface="Lucida Grande"/>
              <a:cs typeface="Lucida Grande"/>
            </a:endParaRPr>
          </a:p>
          <a:p>
            <a:pPr marL="268605" indent="-256540">
              <a:lnSpc>
                <a:spcPct val="100000"/>
              </a:lnSpc>
              <a:spcBef>
                <a:spcPts val="805"/>
              </a:spcBef>
              <a:buSzPct val="68181"/>
              <a:buFont typeface="Wingdings 3"/>
              <a:buChar char=""/>
              <a:tabLst>
                <a:tab pos="268605" algn="l"/>
                <a:tab pos="269240" algn="l"/>
              </a:tabLst>
            </a:pP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16/17 </a:t>
            </a:r>
            <a:r>
              <a:rPr sz="1100" dirty="0">
                <a:latin typeface="Lucida Grande"/>
                <a:cs typeface="Lucida Grande"/>
              </a:rPr>
              <a:t>: </a:t>
            </a:r>
            <a:r>
              <a:rPr sz="1100" b="1" spc="-25" dirty="0">
                <a:solidFill>
                  <a:srgbClr val="2CA1BE"/>
                </a:solidFill>
                <a:latin typeface="Lucida Grande"/>
                <a:cs typeface="Lucida Grande"/>
              </a:rPr>
              <a:t>Cap </a:t>
            </a:r>
            <a:r>
              <a:rPr sz="1100" spc="-5" dirty="0">
                <a:latin typeface="Lucida Grande"/>
                <a:cs typeface="Lucida Grande"/>
              </a:rPr>
              <a:t>et </a:t>
            </a:r>
            <a:r>
              <a:rPr sz="1100" b="1" spc="-35" dirty="0">
                <a:solidFill>
                  <a:srgbClr val="2CA1BE"/>
                </a:solidFill>
                <a:latin typeface="Lucida Grande"/>
                <a:cs typeface="Lucida Grande"/>
              </a:rPr>
              <a:t>ligne </a:t>
            </a:r>
            <a:r>
              <a:rPr sz="1100" b="1" spc="-30" dirty="0">
                <a:solidFill>
                  <a:srgbClr val="2CA1BE"/>
                </a:solidFill>
                <a:latin typeface="Lucida Grande"/>
                <a:cs typeface="Lucida Grande"/>
              </a:rPr>
              <a:t>de cap </a:t>
            </a:r>
            <a:r>
              <a:rPr sz="1100" dirty="0">
                <a:latin typeface="Lucida Grande"/>
                <a:cs typeface="Lucida Grande"/>
              </a:rPr>
              <a:t>suivi par</a:t>
            </a:r>
            <a:r>
              <a:rPr sz="1100" spc="-120" dirty="0">
                <a:latin typeface="Lucida Grande"/>
                <a:cs typeface="Lucida Grande"/>
              </a:rPr>
              <a:t> </a:t>
            </a:r>
            <a:r>
              <a:rPr sz="1100" dirty="0">
                <a:latin typeface="Lucida Grande"/>
                <a:cs typeface="Lucida Grande"/>
              </a:rPr>
              <a:t>l’avion</a:t>
            </a:r>
          </a:p>
        </p:txBody>
      </p:sp>
      <p:sp>
        <p:nvSpPr>
          <p:cNvPr id="8" name="object 8"/>
          <p:cNvSpPr/>
          <p:nvPr/>
        </p:nvSpPr>
        <p:spPr>
          <a:xfrm>
            <a:off x="4231101" y="1449324"/>
            <a:ext cx="4742820" cy="41391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CF68456-B720-6945-9925-E6FFEF4C4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4" name="object 7">
            <a:extLst>
              <a:ext uri="{FF2B5EF4-FFF2-40B4-BE49-F238E27FC236}">
                <a16:creationId xmlns:a16="http://schemas.microsoft.com/office/drawing/2014/main" id="{8161491F-6649-D340-BF44-F7642786DCFA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III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9793744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1203" y="775715"/>
            <a:ext cx="7158228" cy="17312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02151" y="2879191"/>
            <a:ext cx="4239260" cy="144780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000" spc="-5" dirty="0" err="1">
                <a:solidFill>
                  <a:srgbClr val="2CA1BE"/>
                </a:solidFill>
                <a:latin typeface="Lucida Grande"/>
                <a:cs typeface="Lucida Grande"/>
              </a:rPr>
              <a:t>Chapitre</a:t>
            </a:r>
            <a:r>
              <a:rPr sz="2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lang="fr-FR" sz="2000" spc="-5" dirty="0">
                <a:solidFill>
                  <a:srgbClr val="2CA1BE"/>
                </a:solidFill>
                <a:latin typeface="Lucida Grande"/>
                <a:cs typeface="Lucida Grande"/>
              </a:rPr>
              <a:t>I</a:t>
            </a:r>
            <a:r>
              <a:rPr sz="2000" dirty="0">
                <a:solidFill>
                  <a:srgbClr val="2CA1BE"/>
                </a:solidFill>
                <a:latin typeface="Lucida Grande"/>
                <a:cs typeface="Lucida Grande"/>
              </a:rPr>
              <a:t>V : </a:t>
            </a:r>
            <a:r>
              <a:rPr sz="2000" spc="-5" dirty="0">
                <a:solidFill>
                  <a:srgbClr val="2CA1BE"/>
                </a:solidFill>
                <a:latin typeface="Lucida Grande"/>
                <a:cs typeface="Lucida Grande"/>
              </a:rPr>
              <a:t>Le</a:t>
            </a:r>
            <a:r>
              <a:rPr sz="2000" spc="-2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2000" dirty="0">
                <a:solidFill>
                  <a:srgbClr val="2CA1BE"/>
                </a:solidFill>
                <a:latin typeface="Lucida Grande"/>
                <a:cs typeface="Lucida Grande"/>
              </a:rPr>
              <a:t>moteur</a:t>
            </a:r>
            <a:endParaRPr sz="2000" dirty="0">
              <a:latin typeface="Lucida Grande"/>
              <a:cs typeface="Lucida Grande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2000" b="1" spc="-55" dirty="0">
                <a:solidFill>
                  <a:srgbClr val="FFFFFF"/>
                </a:solidFill>
                <a:latin typeface="Lucida Grande"/>
                <a:cs typeface="Lucida Grande"/>
              </a:rPr>
              <a:t>-&gt; </a:t>
            </a:r>
            <a:r>
              <a:rPr sz="2000" b="1" spc="-75" dirty="0">
                <a:solidFill>
                  <a:srgbClr val="FFFFFF"/>
                </a:solidFill>
                <a:latin typeface="Lucida Grande"/>
                <a:cs typeface="Lucida Grande"/>
              </a:rPr>
              <a:t>Page </a:t>
            </a:r>
            <a:r>
              <a:rPr sz="2000" b="1" spc="-65" dirty="0">
                <a:solidFill>
                  <a:srgbClr val="FFFFFF"/>
                </a:solidFill>
                <a:latin typeface="Lucida Grande"/>
                <a:cs typeface="Lucida Grande"/>
              </a:rPr>
              <a:t>complète </a:t>
            </a:r>
            <a:r>
              <a:rPr sz="2000" b="1" spc="-75" dirty="0">
                <a:solidFill>
                  <a:srgbClr val="FFFFFF"/>
                </a:solidFill>
                <a:latin typeface="Lucida Grande"/>
                <a:cs typeface="Lucida Grande"/>
              </a:rPr>
              <a:t>des</a:t>
            </a:r>
            <a:r>
              <a:rPr sz="2000" b="1" spc="-25" dirty="0">
                <a:solidFill>
                  <a:srgbClr val="FFFFFF"/>
                </a:solidFill>
                <a:latin typeface="Lucida Grande"/>
                <a:cs typeface="Lucida Grande"/>
              </a:rPr>
              <a:t> </a:t>
            </a:r>
            <a:r>
              <a:rPr sz="2000" b="1" spc="-80" dirty="0">
                <a:solidFill>
                  <a:srgbClr val="FFFFFF"/>
                </a:solidFill>
                <a:latin typeface="Lucida Grande"/>
                <a:cs typeface="Lucida Grande"/>
              </a:rPr>
              <a:t>paramètres</a:t>
            </a:r>
            <a:endParaRPr sz="2000" dirty="0">
              <a:latin typeface="Lucida Grande"/>
              <a:cs typeface="Lucida Grande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2000" b="1" spc="-55" dirty="0">
                <a:solidFill>
                  <a:srgbClr val="FFFFFF"/>
                </a:solidFill>
                <a:latin typeface="Lucida Grande"/>
                <a:cs typeface="Lucida Grande"/>
              </a:rPr>
              <a:t>-&gt; </a:t>
            </a:r>
            <a:r>
              <a:rPr sz="2000" b="1" spc="-75" dirty="0">
                <a:solidFill>
                  <a:srgbClr val="FFFFFF"/>
                </a:solidFill>
                <a:latin typeface="Lucida Grande"/>
                <a:cs typeface="Lucida Grande"/>
              </a:rPr>
              <a:t>Affichage</a:t>
            </a:r>
            <a:r>
              <a:rPr sz="2000" b="1" spc="-70" dirty="0">
                <a:solidFill>
                  <a:srgbClr val="FFFFFF"/>
                </a:solidFill>
                <a:latin typeface="Lucida Grande"/>
                <a:cs typeface="Lucida Grande"/>
              </a:rPr>
              <a:t> </a:t>
            </a:r>
            <a:r>
              <a:rPr sz="2000" b="1" spc="-75" dirty="0">
                <a:solidFill>
                  <a:srgbClr val="FFFFFF"/>
                </a:solidFill>
                <a:latin typeface="Lucida Grande"/>
                <a:cs typeface="Lucida Grande"/>
              </a:rPr>
              <a:t>restreint</a:t>
            </a:r>
            <a:endParaRPr sz="2000" dirty="0">
              <a:latin typeface="Lucida Grande"/>
              <a:cs typeface="Lucida Grande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2000" b="1" spc="-55" dirty="0">
                <a:solidFill>
                  <a:srgbClr val="FFFFFF"/>
                </a:solidFill>
                <a:latin typeface="Lucida Grande"/>
                <a:cs typeface="Lucida Grande"/>
              </a:rPr>
              <a:t>-&gt; </a:t>
            </a:r>
            <a:r>
              <a:rPr sz="2000" b="1" spc="-65" dirty="0">
                <a:solidFill>
                  <a:srgbClr val="FFFFFF"/>
                </a:solidFill>
                <a:latin typeface="Lucida Grande"/>
                <a:cs typeface="Lucida Grande"/>
              </a:rPr>
              <a:t>Fonction</a:t>
            </a:r>
            <a:r>
              <a:rPr sz="2000" b="1" spc="-70" dirty="0">
                <a:solidFill>
                  <a:srgbClr val="FFFFFF"/>
                </a:solidFill>
                <a:latin typeface="Lucida Grande"/>
                <a:cs typeface="Lucida Grande"/>
              </a:rPr>
              <a:t> </a:t>
            </a:r>
            <a:r>
              <a:rPr sz="2000" b="1" spc="-75" dirty="0">
                <a:solidFill>
                  <a:srgbClr val="FFFFFF"/>
                </a:solidFill>
                <a:latin typeface="Lucida Grande"/>
                <a:cs typeface="Lucida Grande"/>
              </a:rPr>
              <a:t>Lean</a:t>
            </a:r>
            <a:endParaRPr sz="2000" dirty="0">
              <a:latin typeface="Lucida Grande"/>
              <a:cs typeface="Lucida Grande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71208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10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MOTEUR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Engine </a:t>
            </a:r>
            <a:r>
              <a:rPr lang="fr-FR" sz="2100" b="1" u="heavy" spc="-80" dirty="0" err="1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Indicated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System (EIS)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(1/3)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84EE2FC-05B0-8442-9A9E-B17B9772F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0" y="1606297"/>
            <a:ext cx="6667500" cy="42037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E1070E6-A8CE-0B4B-91A4-68B9F4E60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36" name="object 7">
            <a:extLst>
              <a:ext uri="{FF2B5EF4-FFF2-40B4-BE49-F238E27FC236}">
                <a16:creationId xmlns:a16="http://schemas.microsoft.com/office/drawing/2014/main" id="{F0D98F29-7CBC-F84E-B724-4525538F4D33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III</a:t>
            </a:r>
            <a:r>
              <a:rPr sz="1000" spc="-10" dirty="0">
                <a:latin typeface="Lucida Grande"/>
                <a:cs typeface="Lucida Grande"/>
              </a:rPr>
              <a:t>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V]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MOTEUR</a:t>
            </a:r>
            <a:r>
              <a:rPr sz="1000" b="1" u="sng" spc="3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71208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10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MOTEUR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Engine </a:t>
            </a:r>
            <a:r>
              <a:rPr lang="fr-FR" sz="2100" b="1" u="heavy" spc="-80" dirty="0" err="1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Indicated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System (EIS)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(1/3)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D6D1015-DB8B-D947-8DFB-278BA34933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98" y="1486660"/>
            <a:ext cx="7856220" cy="441198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076ECD4-07EB-F54E-A45E-AE588FC7A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4" name="object 7">
            <a:extLst>
              <a:ext uri="{FF2B5EF4-FFF2-40B4-BE49-F238E27FC236}">
                <a16:creationId xmlns:a16="http://schemas.microsoft.com/office/drawing/2014/main" id="{A535EDA8-309E-D14C-8711-7EECDF05F9B0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III</a:t>
            </a:r>
            <a:r>
              <a:rPr sz="1000" spc="-10" dirty="0">
                <a:latin typeface="Lucida Grande"/>
                <a:cs typeface="Lucida Grande"/>
              </a:rPr>
              <a:t>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V]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MOTEUR</a:t>
            </a:r>
            <a:r>
              <a:rPr sz="1000" b="1" u="sng" spc="3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4240807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71208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10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MOTEUR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Engine </a:t>
            </a:r>
            <a:r>
              <a:rPr lang="fr-FR" sz="2100" b="1" u="heavy" spc="-80" dirty="0" err="1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Indicated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System (EIS)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(1/3)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D9CFF64-9E95-E342-8908-87F968113B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270" y="1486660"/>
            <a:ext cx="7871460" cy="441198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100E0C3-F008-5549-80A5-27182A99E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4" name="object 7">
            <a:extLst>
              <a:ext uri="{FF2B5EF4-FFF2-40B4-BE49-F238E27FC236}">
                <a16:creationId xmlns:a16="http://schemas.microsoft.com/office/drawing/2014/main" id="{1B52BAA2-92E3-4B44-9EAC-7A010DC025A0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III</a:t>
            </a:r>
            <a:r>
              <a:rPr sz="1000" spc="-10" dirty="0">
                <a:latin typeface="Lucida Grande"/>
                <a:cs typeface="Lucida Grande"/>
              </a:rPr>
              <a:t>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V]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MOTEUR</a:t>
            </a:r>
            <a:r>
              <a:rPr sz="1000" b="1" u="sng" spc="3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7B35E52-CE7B-A947-B2E9-EC0B0A89E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70" y="5501665"/>
            <a:ext cx="7871460" cy="40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0766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71208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10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MOTEUR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Engine </a:t>
            </a:r>
            <a:r>
              <a:rPr lang="fr-FR" sz="2100" b="1" u="heavy" spc="-80" dirty="0" err="1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Indicated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System (EIS)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(1/3)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AC8F8C1-A48A-F444-95BA-9B514E23C2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" y="1486660"/>
            <a:ext cx="7879080" cy="440436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01B2B9E-F2DE-F249-BE8B-54811BEBF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4" name="object 7">
            <a:extLst>
              <a:ext uri="{FF2B5EF4-FFF2-40B4-BE49-F238E27FC236}">
                <a16:creationId xmlns:a16="http://schemas.microsoft.com/office/drawing/2014/main" id="{6AD756DB-97EB-E049-AE98-D83E9FA02C2D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III</a:t>
            </a:r>
            <a:r>
              <a:rPr sz="1000" spc="-10" dirty="0">
                <a:latin typeface="Lucida Grande"/>
                <a:cs typeface="Lucida Grande"/>
              </a:rPr>
              <a:t>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V]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MOTEUR</a:t>
            </a:r>
            <a:r>
              <a:rPr sz="1000" b="1" u="sng" spc="3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96266976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71208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10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MOTEUR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Engine </a:t>
            </a:r>
            <a:r>
              <a:rPr lang="fr-FR" sz="2100" b="1" u="heavy" spc="-80" dirty="0" err="1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Indicated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System (EIS)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(1/3)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B7A2792-5D29-6F4E-910E-A5054B85EC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778" y="1486660"/>
            <a:ext cx="7863840" cy="441198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3D9E4A9-F212-D14C-9376-A227AC7C7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4" name="object 7">
            <a:extLst>
              <a:ext uri="{FF2B5EF4-FFF2-40B4-BE49-F238E27FC236}">
                <a16:creationId xmlns:a16="http://schemas.microsoft.com/office/drawing/2014/main" id="{6B218987-785B-3145-B965-A84F5B1E505D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III</a:t>
            </a:r>
            <a:r>
              <a:rPr sz="1000" spc="-10" dirty="0">
                <a:latin typeface="Lucida Grande"/>
                <a:cs typeface="Lucida Grande"/>
              </a:rPr>
              <a:t>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V]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MOTEUR</a:t>
            </a:r>
            <a:r>
              <a:rPr sz="1000" b="1" u="sng" spc="3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5DBB701-BB82-6D44-B071-D35121326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70" y="5501665"/>
            <a:ext cx="7871460" cy="40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28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1496" y="437387"/>
            <a:ext cx="7109459" cy="22738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02151" y="2879191"/>
            <a:ext cx="3996054" cy="109093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000" spc="-5" dirty="0" err="1">
                <a:solidFill>
                  <a:srgbClr val="2CA1BE"/>
                </a:solidFill>
                <a:latin typeface="Lucida Grande"/>
                <a:cs typeface="Lucida Grande"/>
              </a:rPr>
              <a:t>Chapitre</a:t>
            </a:r>
            <a:r>
              <a:rPr sz="2000" spc="-5" dirty="0">
                <a:solidFill>
                  <a:srgbClr val="2CA1BE"/>
                </a:solidFill>
                <a:latin typeface="Lucida Grande"/>
                <a:cs typeface="Lucida Grande"/>
              </a:rPr>
              <a:t> I </a:t>
            </a:r>
            <a:r>
              <a:rPr sz="2000" dirty="0">
                <a:solidFill>
                  <a:srgbClr val="2CA1BE"/>
                </a:solidFill>
                <a:latin typeface="Lucida Grande"/>
                <a:cs typeface="Lucida Grande"/>
              </a:rPr>
              <a:t>: </a:t>
            </a:r>
            <a:r>
              <a:rPr sz="2000" spc="-5" dirty="0">
                <a:solidFill>
                  <a:srgbClr val="2CA1BE"/>
                </a:solidFill>
                <a:latin typeface="Lucida Grande"/>
                <a:cs typeface="Lucida Grande"/>
              </a:rPr>
              <a:t>Le</a:t>
            </a:r>
            <a:r>
              <a:rPr sz="2000" spc="-2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2000" spc="-5" dirty="0">
                <a:solidFill>
                  <a:srgbClr val="2CA1BE"/>
                </a:solidFill>
                <a:latin typeface="Lucida Grande"/>
                <a:cs typeface="Lucida Grande"/>
              </a:rPr>
              <a:t>PFD</a:t>
            </a:r>
            <a:endParaRPr sz="2000" dirty="0">
              <a:latin typeface="Lucida Grande"/>
              <a:cs typeface="Lucida Grande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2000" b="1" spc="-55" dirty="0">
                <a:solidFill>
                  <a:srgbClr val="FFFFFF"/>
                </a:solidFill>
                <a:latin typeface="Lucida Grande"/>
                <a:cs typeface="Lucida Grande"/>
              </a:rPr>
              <a:t>-&gt; L’interface </a:t>
            </a:r>
            <a:r>
              <a:rPr sz="2000" b="1" spc="-70" dirty="0">
                <a:solidFill>
                  <a:srgbClr val="FFFFFF"/>
                </a:solidFill>
                <a:latin typeface="Lucida Grande"/>
                <a:cs typeface="Lucida Grande"/>
              </a:rPr>
              <a:t>matérielle </a:t>
            </a:r>
            <a:r>
              <a:rPr sz="2000" b="1" spc="-65" dirty="0">
                <a:solidFill>
                  <a:srgbClr val="FFFFFF"/>
                </a:solidFill>
                <a:latin typeface="Lucida Grande"/>
                <a:cs typeface="Lucida Grande"/>
              </a:rPr>
              <a:t>du</a:t>
            </a:r>
            <a:r>
              <a:rPr sz="2000" b="1" spc="-70" dirty="0">
                <a:solidFill>
                  <a:srgbClr val="FFFFFF"/>
                </a:solidFill>
                <a:latin typeface="Lucida Grande"/>
                <a:cs typeface="Lucida Grande"/>
              </a:rPr>
              <a:t> </a:t>
            </a:r>
            <a:r>
              <a:rPr sz="2000" b="1" spc="-90" dirty="0">
                <a:solidFill>
                  <a:srgbClr val="FFFFFF"/>
                </a:solidFill>
                <a:latin typeface="Lucida Grande"/>
                <a:cs typeface="Lucida Grande"/>
              </a:rPr>
              <a:t>PFD</a:t>
            </a:r>
            <a:endParaRPr sz="2000" dirty="0">
              <a:latin typeface="Lucida Grande"/>
              <a:cs typeface="Lucida Grande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2000" b="1" spc="-55" dirty="0">
                <a:solidFill>
                  <a:srgbClr val="FFFFFF"/>
                </a:solidFill>
                <a:latin typeface="Lucida Grande"/>
                <a:cs typeface="Lucida Grande"/>
              </a:rPr>
              <a:t>-&gt; L’interface </a:t>
            </a:r>
            <a:r>
              <a:rPr sz="2000" b="1" spc="-65" dirty="0">
                <a:solidFill>
                  <a:srgbClr val="FFFFFF"/>
                </a:solidFill>
                <a:latin typeface="Lucida Grande"/>
                <a:cs typeface="Lucida Grande"/>
              </a:rPr>
              <a:t>logicielle du</a:t>
            </a:r>
            <a:r>
              <a:rPr sz="2000" b="1" spc="-80" dirty="0">
                <a:solidFill>
                  <a:srgbClr val="FFFFFF"/>
                </a:solidFill>
                <a:latin typeface="Lucida Grande"/>
                <a:cs typeface="Lucida Grande"/>
              </a:rPr>
              <a:t> </a:t>
            </a:r>
            <a:r>
              <a:rPr sz="2000" b="1" spc="-90" dirty="0">
                <a:solidFill>
                  <a:srgbClr val="FFFFFF"/>
                </a:solidFill>
                <a:latin typeface="Lucida Grande"/>
                <a:cs typeface="Lucida Grande"/>
              </a:rPr>
              <a:t>PFD</a:t>
            </a:r>
            <a:endParaRPr sz="2000" dirty="0">
              <a:latin typeface="Lucida Grande"/>
              <a:cs typeface="Lucida Grande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71208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10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MOTEUR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Engine </a:t>
            </a:r>
            <a:r>
              <a:rPr lang="fr-FR" sz="2100" b="1" u="heavy" spc="-80" dirty="0" err="1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Indicated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System (EIS)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(1/3)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6CFBD81-47C2-2548-B11C-C8CA16F2F3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1486660"/>
            <a:ext cx="7863840" cy="441198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F01B025-F1FF-1540-A48B-3F141EE64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4" name="object 7">
            <a:extLst>
              <a:ext uri="{FF2B5EF4-FFF2-40B4-BE49-F238E27FC236}">
                <a16:creationId xmlns:a16="http://schemas.microsoft.com/office/drawing/2014/main" id="{E9847948-C154-B046-B37C-021D020B12FA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III</a:t>
            </a:r>
            <a:r>
              <a:rPr sz="1000" spc="-10" dirty="0">
                <a:latin typeface="Lucida Grande"/>
                <a:cs typeface="Lucida Grande"/>
              </a:rPr>
              <a:t>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V]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MOTEUR</a:t>
            </a:r>
            <a:r>
              <a:rPr sz="1000" b="1" u="sng" spc="3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2548253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71208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10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MOTEUR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Engine </a:t>
            </a:r>
            <a:r>
              <a:rPr lang="fr-FR" sz="2100" b="1" u="heavy" spc="-80" dirty="0" err="1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Indicated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System (EIS)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(1/3)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E2385A-9D3A-1A40-A6DD-35B65BF8F6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270" y="1486660"/>
            <a:ext cx="7871460" cy="440436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4914366-FFBF-0F47-8744-A0F745294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4" name="object 7">
            <a:extLst>
              <a:ext uri="{FF2B5EF4-FFF2-40B4-BE49-F238E27FC236}">
                <a16:creationId xmlns:a16="http://schemas.microsoft.com/office/drawing/2014/main" id="{C5A25494-5373-DD48-8185-77D3AEB55999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III</a:t>
            </a:r>
            <a:r>
              <a:rPr sz="1000" spc="-10" dirty="0">
                <a:latin typeface="Lucida Grande"/>
                <a:cs typeface="Lucida Grande"/>
              </a:rPr>
              <a:t>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V]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MOTEUR</a:t>
            </a:r>
            <a:r>
              <a:rPr sz="1000" b="1" u="sng" spc="3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0270799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71208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10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MOTEUR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Engine </a:t>
            </a:r>
            <a:r>
              <a:rPr lang="fr-FR" sz="2100" b="1" u="heavy" spc="-80" dirty="0" err="1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Indicated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System (EIS)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(1/3)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4F5F706-02EF-9642-95FC-5C03CA19F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98" y="1486660"/>
            <a:ext cx="7856220" cy="442722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E3608DC-6B82-C448-BA3C-5892B2A3F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4" name="object 7">
            <a:extLst>
              <a:ext uri="{FF2B5EF4-FFF2-40B4-BE49-F238E27FC236}">
                <a16:creationId xmlns:a16="http://schemas.microsoft.com/office/drawing/2014/main" id="{522CF76E-38FE-1741-BE50-A566B7D619A2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III</a:t>
            </a:r>
            <a:r>
              <a:rPr sz="1000" spc="-10" dirty="0">
                <a:latin typeface="Lucida Grande"/>
                <a:cs typeface="Lucida Grande"/>
              </a:rPr>
              <a:t>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V]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MOTEUR</a:t>
            </a:r>
            <a:r>
              <a:rPr sz="1000" b="1" u="sng" spc="3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63102591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71208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10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MOTEUR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Engine </a:t>
            </a:r>
            <a:r>
              <a:rPr lang="fr-FR" sz="2100" b="1" u="heavy" spc="-80" dirty="0" err="1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Indicated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System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(1/3)</a:t>
            </a:r>
            <a:endParaRPr sz="2100" dirty="0">
              <a:latin typeface="Lucida Grande"/>
              <a:cs typeface="Lucida Grande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2268" y="1393443"/>
            <a:ext cx="8792845" cy="44961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130" marR="5170170" indent="-256540">
              <a:spcBef>
                <a:spcPts val="100"/>
              </a:spcBef>
              <a:buClr>
                <a:srgbClr val="2CA1BE"/>
              </a:buClr>
              <a:buSzPct val="66666"/>
              <a:buFont typeface="Wingdings 3"/>
              <a:buChar char=""/>
              <a:tabLst>
                <a:tab pos="277495" algn="l"/>
                <a:tab pos="278765" algn="l"/>
              </a:tabLst>
            </a:pPr>
            <a:r>
              <a:rPr lang="fr-FR" sz="1200" b="1" spc="-50" dirty="0">
                <a:solidFill>
                  <a:srgbClr val="FF0000"/>
                </a:solidFill>
                <a:latin typeface="Lucida Grande"/>
                <a:cs typeface="Lucida Grande"/>
              </a:rPr>
              <a:t>Percent Power </a:t>
            </a:r>
            <a:r>
              <a:rPr lang="fr-FR" sz="1200" b="1" spc="-50" dirty="0" err="1">
                <a:solidFill>
                  <a:srgbClr val="FF0000"/>
                </a:solidFill>
                <a:latin typeface="Lucida Grande"/>
                <a:cs typeface="Lucida Grande"/>
              </a:rPr>
              <a:t>Indicator</a:t>
            </a:r>
            <a:r>
              <a:rPr lang="fr-FR" sz="1200" b="1" spc="-50" dirty="0">
                <a:solidFill>
                  <a:srgbClr val="FF0000"/>
                </a:solidFill>
                <a:latin typeface="Lucida Grande"/>
                <a:cs typeface="Lucida Grande"/>
              </a:rPr>
              <a:t> (1)</a:t>
            </a:r>
            <a:endParaRPr lang="fr-FR" sz="1200" dirty="0">
              <a:latin typeface="Lucida Grande"/>
              <a:cs typeface="Lucida Grande"/>
            </a:endParaRPr>
          </a:p>
          <a:p>
            <a:pPr marL="278130" marR="5170170" indent="-256540">
              <a:lnSpc>
                <a:spcPct val="100000"/>
              </a:lnSpc>
              <a:spcBef>
                <a:spcPts val="100"/>
              </a:spcBef>
              <a:buClr>
                <a:srgbClr val="2CA1BE"/>
              </a:buClr>
              <a:buSzPct val="66666"/>
              <a:buFont typeface="Wingdings 3"/>
              <a:buChar char=""/>
              <a:tabLst>
                <a:tab pos="277495" algn="l"/>
                <a:tab pos="278765" algn="l"/>
              </a:tabLst>
            </a:pPr>
            <a:endParaRPr lang="fr-FR" sz="800" b="1" spc="-40" dirty="0">
              <a:solidFill>
                <a:srgbClr val="FF0000"/>
              </a:solidFill>
              <a:latin typeface="Lucida Grande"/>
              <a:cs typeface="Lucida Grande"/>
            </a:endParaRPr>
          </a:p>
          <a:p>
            <a:pPr marL="278130" marR="5170170" indent="-256540">
              <a:spcBef>
                <a:spcPts val="100"/>
              </a:spcBef>
              <a:buClr>
                <a:srgbClr val="2CA1BE"/>
              </a:buClr>
              <a:buSzPct val="66666"/>
              <a:buFont typeface="Wingdings 3"/>
              <a:buChar char=""/>
              <a:tabLst>
                <a:tab pos="277495" algn="l"/>
                <a:tab pos="278765" algn="l"/>
              </a:tabLst>
            </a:pPr>
            <a:r>
              <a:rPr lang="fr-FR" sz="1200" b="1" spc="-65" dirty="0">
                <a:solidFill>
                  <a:srgbClr val="2CA1BE"/>
                </a:solidFill>
                <a:latin typeface="Lucida Grande"/>
                <a:cs typeface="Lucida Grande"/>
              </a:rPr>
              <a:t>RPM (2) </a:t>
            </a:r>
            <a:r>
              <a:rPr lang="fr-FR" sz="1200" b="1" spc="-50" dirty="0">
                <a:solidFill>
                  <a:srgbClr val="2CA1BE"/>
                </a:solidFill>
                <a:latin typeface="Lucida Grande"/>
                <a:cs typeface="Lucida Grande"/>
              </a:rPr>
              <a:t>(</a:t>
            </a:r>
            <a:r>
              <a:rPr lang="fr-FR" sz="1200" b="1" spc="-50" dirty="0" err="1">
                <a:solidFill>
                  <a:srgbClr val="2CA1BE"/>
                </a:solidFill>
                <a:latin typeface="Lucida Grande"/>
                <a:cs typeface="Lucida Grande"/>
              </a:rPr>
              <a:t>Revolutions</a:t>
            </a:r>
            <a:r>
              <a:rPr lang="fr-FR" sz="1200" b="1" spc="-50" dirty="0">
                <a:solidFill>
                  <a:srgbClr val="2CA1BE"/>
                </a:solidFill>
                <a:latin typeface="Lucida Grande"/>
                <a:cs typeface="Lucida Grande"/>
              </a:rPr>
              <a:t> Per </a:t>
            </a:r>
            <a:r>
              <a:rPr lang="fr-FR" sz="1200" b="1" spc="-40" dirty="0">
                <a:solidFill>
                  <a:srgbClr val="2CA1BE"/>
                </a:solidFill>
                <a:latin typeface="Lucida Grande"/>
                <a:cs typeface="Lucida Grande"/>
              </a:rPr>
              <a:t>Minute) </a:t>
            </a:r>
            <a:r>
              <a:rPr lang="fr-FR" sz="1200" b="1" spc="80" dirty="0">
                <a:solidFill>
                  <a:srgbClr val="2CA1BE"/>
                </a:solidFill>
                <a:latin typeface="Lucida Grande"/>
                <a:cs typeface="Lucida Grande"/>
              </a:rPr>
              <a:t>: </a:t>
            </a:r>
            <a:r>
              <a:rPr lang="fr-FR" sz="1200" dirty="0">
                <a:latin typeface="Lucida Grande"/>
                <a:cs typeface="Lucida Grande"/>
              </a:rPr>
              <a:t>Sur  </a:t>
            </a:r>
            <a:r>
              <a:rPr lang="fr-FR" sz="1200" spc="-5" dirty="0">
                <a:latin typeface="Lucida Grande"/>
                <a:cs typeface="Lucida Grande"/>
              </a:rPr>
              <a:t>l’instrument, le nombre de </a:t>
            </a:r>
            <a:r>
              <a:rPr lang="fr-FR" sz="1200" b="1" spc="-45" dirty="0">
                <a:solidFill>
                  <a:srgbClr val="2CA1BE"/>
                </a:solidFill>
                <a:latin typeface="Lucida Grande"/>
                <a:cs typeface="Lucida Grande"/>
              </a:rPr>
              <a:t>tours </a:t>
            </a:r>
            <a:r>
              <a:rPr lang="fr-FR" sz="1200" b="1" spc="-40" dirty="0">
                <a:solidFill>
                  <a:srgbClr val="2CA1BE"/>
                </a:solidFill>
                <a:latin typeface="Lucida Grande"/>
                <a:cs typeface="Lucida Grande"/>
              </a:rPr>
              <a:t>minutes </a:t>
            </a:r>
            <a:r>
              <a:rPr lang="fr-FR" sz="1200" dirty="0">
                <a:latin typeface="Lucida Grande"/>
                <a:cs typeface="Lucida Grande"/>
              </a:rPr>
              <a:t>est  </a:t>
            </a:r>
            <a:r>
              <a:rPr lang="fr-FR" sz="1200" spc="-5" dirty="0">
                <a:latin typeface="Lucida Grande"/>
                <a:cs typeface="Lucida Grande"/>
              </a:rPr>
              <a:t>graduée </a:t>
            </a:r>
            <a:r>
              <a:rPr lang="fr-FR" sz="1200" dirty="0">
                <a:latin typeface="Lucida Grande"/>
                <a:cs typeface="Lucida Grande"/>
              </a:rPr>
              <a:t>en</a:t>
            </a:r>
            <a:r>
              <a:rPr lang="fr-FR" sz="1200" spc="-25" dirty="0">
                <a:latin typeface="Lucida Grande"/>
                <a:cs typeface="Lucida Grande"/>
              </a:rPr>
              <a:t> </a:t>
            </a:r>
            <a:r>
              <a:rPr lang="fr-FR" sz="1200" b="1" spc="-65" dirty="0">
                <a:solidFill>
                  <a:srgbClr val="2CA1BE"/>
                </a:solidFill>
                <a:latin typeface="Lucida Grande"/>
                <a:cs typeface="Lucida Grande"/>
              </a:rPr>
              <a:t>RPM</a:t>
            </a:r>
          </a:p>
          <a:p>
            <a:pPr marL="278130" marR="5170170" indent="-256540">
              <a:spcBef>
                <a:spcPts val="100"/>
              </a:spcBef>
              <a:buClr>
                <a:srgbClr val="2CA1BE"/>
              </a:buClr>
              <a:buSzPct val="66666"/>
              <a:buFont typeface="Wingdings 3"/>
              <a:buChar char=""/>
              <a:tabLst>
                <a:tab pos="277495" algn="l"/>
                <a:tab pos="278765" algn="l"/>
              </a:tabLst>
            </a:pPr>
            <a:endParaRPr lang="fr-FR" sz="800" dirty="0">
              <a:latin typeface="Lucida Grande"/>
              <a:cs typeface="Lucida Grande"/>
            </a:endParaRPr>
          </a:p>
          <a:p>
            <a:pPr marL="278130" marR="5170170" indent="-256540">
              <a:lnSpc>
                <a:spcPct val="100000"/>
              </a:lnSpc>
              <a:spcBef>
                <a:spcPts val="100"/>
              </a:spcBef>
              <a:buClr>
                <a:srgbClr val="2CA1BE"/>
              </a:buClr>
              <a:buSzPct val="66666"/>
              <a:buFont typeface="Wingdings 3"/>
              <a:buChar char=""/>
              <a:tabLst>
                <a:tab pos="277495" algn="l"/>
                <a:tab pos="278765" algn="l"/>
              </a:tabLst>
            </a:pPr>
            <a:r>
              <a:rPr sz="1200" b="1" spc="-40" dirty="0">
                <a:solidFill>
                  <a:srgbClr val="FF0000"/>
                </a:solidFill>
                <a:latin typeface="Lucida Grande"/>
                <a:cs typeface="Lucida Grande"/>
              </a:rPr>
              <a:t>Engine Manifold </a:t>
            </a:r>
            <a:r>
              <a:rPr sz="1200" b="1" spc="-50" dirty="0">
                <a:solidFill>
                  <a:srgbClr val="FF0000"/>
                </a:solidFill>
                <a:latin typeface="Lucida Grande"/>
                <a:cs typeface="Lucida Grande"/>
              </a:rPr>
              <a:t>Pressure</a:t>
            </a:r>
            <a:r>
              <a:rPr lang="fr-FR" sz="1200" b="1" spc="-50" dirty="0">
                <a:solidFill>
                  <a:srgbClr val="FF0000"/>
                </a:solidFill>
                <a:latin typeface="Lucida Grande"/>
                <a:cs typeface="Lucida Grande"/>
              </a:rPr>
              <a:t> (3)</a:t>
            </a:r>
            <a:r>
              <a:rPr sz="1200" b="1" spc="-50" dirty="0">
                <a:solidFill>
                  <a:srgbClr val="FF0000"/>
                </a:solidFill>
                <a:latin typeface="Lucida Grande"/>
                <a:cs typeface="Lucida Grande"/>
              </a:rPr>
              <a:t> </a:t>
            </a:r>
            <a:r>
              <a:rPr sz="1200" b="1" spc="80" dirty="0">
                <a:solidFill>
                  <a:srgbClr val="FF0000"/>
                </a:solidFill>
                <a:latin typeface="Lucida Grande"/>
                <a:cs typeface="Lucida Grande"/>
              </a:rPr>
              <a:t>: </a:t>
            </a:r>
            <a:r>
              <a:rPr sz="1200" dirty="0">
                <a:latin typeface="Lucida Grande"/>
                <a:cs typeface="Lucida Grande"/>
              </a:rPr>
              <a:t>Sur </a:t>
            </a:r>
            <a:r>
              <a:rPr sz="1200" spc="-5" dirty="0">
                <a:latin typeface="Lucida Grande"/>
                <a:cs typeface="Lucida Grande"/>
              </a:rPr>
              <a:t>l’instrument,  la pression d’admission </a:t>
            </a:r>
            <a:r>
              <a:rPr sz="1200" dirty="0" err="1">
                <a:latin typeface="Lucida Grande"/>
                <a:cs typeface="Lucida Grande"/>
              </a:rPr>
              <a:t>est</a:t>
            </a:r>
            <a:r>
              <a:rPr sz="1200" dirty="0">
                <a:latin typeface="Lucida Grande"/>
                <a:cs typeface="Lucida Grande"/>
              </a:rPr>
              <a:t> </a:t>
            </a:r>
            <a:r>
              <a:rPr lang="fr-FR" sz="1200" spc="-5" dirty="0">
                <a:latin typeface="Lucida Grande"/>
                <a:cs typeface="Lucida Grande"/>
              </a:rPr>
              <a:t>graduée </a:t>
            </a:r>
            <a:r>
              <a:rPr lang="fr-FR" sz="1200" dirty="0">
                <a:latin typeface="Lucida Grande"/>
                <a:cs typeface="Lucida Grande"/>
              </a:rPr>
              <a:t>en </a:t>
            </a:r>
            <a:r>
              <a:rPr lang="fr-FR" sz="1200" b="1" spc="-40" dirty="0">
                <a:solidFill>
                  <a:srgbClr val="FF0000"/>
                </a:solidFill>
                <a:latin typeface="Lucida Grande"/>
                <a:cs typeface="Lucida Grande"/>
              </a:rPr>
              <a:t>in</a:t>
            </a:r>
            <a:r>
              <a:rPr lang="fr-FR" sz="1200" b="1" spc="-114" dirty="0">
                <a:solidFill>
                  <a:srgbClr val="FF0000"/>
                </a:solidFill>
                <a:latin typeface="Lucida Grande"/>
                <a:cs typeface="Lucida Grande"/>
              </a:rPr>
              <a:t> </a:t>
            </a:r>
            <a:r>
              <a:rPr lang="fr-FR" sz="1200" b="1" spc="-50" dirty="0">
                <a:solidFill>
                  <a:srgbClr val="FF0000"/>
                </a:solidFill>
                <a:latin typeface="Lucida Grande"/>
                <a:cs typeface="Lucida Grande"/>
              </a:rPr>
              <a:t>Hg</a:t>
            </a: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2CA1BE"/>
              </a:buClr>
              <a:buFont typeface="Wingdings 3"/>
              <a:buChar char=""/>
            </a:pPr>
            <a:endParaRPr sz="800" dirty="0">
              <a:latin typeface="Lucida Grande"/>
              <a:cs typeface="Lucida Grande"/>
            </a:endParaRPr>
          </a:p>
          <a:p>
            <a:pPr marL="277495" marR="5380355" indent="-256540">
              <a:buClr>
                <a:srgbClr val="2CA1BE"/>
              </a:buClr>
              <a:buSzPct val="66666"/>
              <a:buFont typeface="Wingdings 3"/>
              <a:buChar char=""/>
              <a:tabLst>
                <a:tab pos="277495" algn="l"/>
                <a:tab pos="278130" algn="l"/>
              </a:tabLst>
            </a:pPr>
            <a:r>
              <a:rPr lang="fr-FR" sz="1200" b="1" spc="-60" dirty="0">
                <a:solidFill>
                  <a:srgbClr val="6F2F9F"/>
                </a:solidFill>
                <a:latin typeface="Lucida Grande"/>
                <a:cs typeface="Lucida Grande"/>
              </a:rPr>
              <a:t>FUEL FLOW INDICATOR (4) </a:t>
            </a:r>
            <a:endParaRPr lang="fr-FR" sz="1200" b="1" spc="80" dirty="0">
              <a:solidFill>
                <a:srgbClr val="6F2F9F"/>
              </a:solidFill>
              <a:latin typeface="Lucida Grande"/>
              <a:cs typeface="Lucida Grande"/>
            </a:endParaRPr>
          </a:p>
          <a:p>
            <a:pPr marL="277495" marR="5380355" indent="-256540">
              <a:lnSpc>
                <a:spcPct val="100000"/>
              </a:lnSpc>
              <a:buClr>
                <a:srgbClr val="2CA1BE"/>
              </a:buClr>
              <a:buSzPct val="66666"/>
              <a:buFont typeface="Wingdings 3"/>
              <a:buChar char=""/>
              <a:tabLst>
                <a:tab pos="277495" algn="l"/>
                <a:tab pos="278130" algn="l"/>
              </a:tabLst>
            </a:pPr>
            <a:endParaRPr lang="fr-FR" sz="800" b="1" spc="-50" dirty="0">
              <a:solidFill>
                <a:srgbClr val="FFC000"/>
              </a:solidFill>
              <a:latin typeface="Lucida Grande"/>
              <a:cs typeface="Lucida Grande"/>
            </a:endParaRPr>
          </a:p>
          <a:p>
            <a:pPr marL="277495" marR="5380355" indent="-256540">
              <a:lnSpc>
                <a:spcPct val="100000"/>
              </a:lnSpc>
              <a:buClr>
                <a:srgbClr val="2CA1BE"/>
              </a:buClr>
              <a:buSzPct val="66666"/>
              <a:buFont typeface="Wingdings 3"/>
              <a:buChar char=""/>
              <a:tabLst>
                <a:tab pos="277495" algn="l"/>
                <a:tab pos="278130" algn="l"/>
              </a:tabLst>
            </a:pPr>
            <a:r>
              <a:rPr sz="1200" b="1" spc="-50" dirty="0">
                <a:solidFill>
                  <a:srgbClr val="FFC000"/>
                </a:solidFill>
                <a:latin typeface="Lucida Grande"/>
                <a:cs typeface="Lucida Grande"/>
              </a:rPr>
              <a:t>OIL</a:t>
            </a:r>
            <a:r>
              <a:rPr lang="fr-FR" sz="1200" b="1" spc="-50" dirty="0">
                <a:solidFill>
                  <a:srgbClr val="FFC000"/>
                </a:solidFill>
                <a:latin typeface="Lucida Grande"/>
                <a:cs typeface="Lucida Grande"/>
              </a:rPr>
              <a:t> (5)</a:t>
            </a:r>
            <a:r>
              <a:rPr sz="1200" b="1" spc="-50" dirty="0">
                <a:solidFill>
                  <a:srgbClr val="FFC000"/>
                </a:solidFill>
                <a:latin typeface="Lucida Grande"/>
                <a:cs typeface="Lucida Grande"/>
              </a:rPr>
              <a:t> </a:t>
            </a:r>
            <a:r>
              <a:rPr sz="1200" b="1" spc="80" dirty="0">
                <a:solidFill>
                  <a:srgbClr val="FFC000"/>
                </a:solidFill>
                <a:latin typeface="Lucida Grande"/>
                <a:cs typeface="Lucida Grande"/>
              </a:rPr>
              <a:t>: </a:t>
            </a:r>
            <a:r>
              <a:rPr sz="1200" spc="-5" dirty="0">
                <a:latin typeface="Lucida Grande"/>
                <a:cs typeface="Lucida Grande"/>
              </a:rPr>
              <a:t>L’instrument affiche la </a:t>
            </a:r>
            <a:r>
              <a:rPr sz="1200" b="1" spc="-40" dirty="0">
                <a:solidFill>
                  <a:srgbClr val="FFC000"/>
                </a:solidFill>
                <a:latin typeface="Lucida Grande"/>
                <a:cs typeface="Lucida Grande"/>
              </a:rPr>
              <a:t>température  </a:t>
            </a:r>
            <a:r>
              <a:rPr sz="1200" b="1" spc="-25" dirty="0">
                <a:solidFill>
                  <a:srgbClr val="FFC000"/>
                </a:solidFill>
                <a:latin typeface="Lucida Grande"/>
                <a:cs typeface="Lucida Grande"/>
              </a:rPr>
              <a:t>d’huile </a:t>
            </a:r>
            <a:r>
              <a:rPr sz="1200" dirty="0">
                <a:latin typeface="Lucida Grande"/>
                <a:cs typeface="Lucida Grande"/>
              </a:rPr>
              <a:t>(à </a:t>
            </a:r>
            <a:r>
              <a:rPr sz="1200" spc="-5" dirty="0">
                <a:latin typeface="Lucida Grande"/>
                <a:cs typeface="Lucida Grande"/>
              </a:rPr>
              <a:t>gauche) </a:t>
            </a:r>
            <a:r>
              <a:rPr sz="1200" dirty="0">
                <a:latin typeface="Lucida Grande"/>
                <a:cs typeface="Lucida Grande"/>
              </a:rPr>
              <a:t>et </a:t>
            </a:r>
            <a:r>
              <a:rPr sz="1200" spc="-5" dirty="0">
                <a:latin typeface="Lucida Grande"/>
                <a:cs typeface="Lucida Grande"/>
              </a:rPr>
              <a:t>la </a:t>
            </a:r>
            <a:r>
              <a:rPr sz="1200" b="1" spc="-45" dirty="0">
                <a:solidFill>
                  <a:srgbClr val="FFC000"/>
                </a:solidFill>
                <a:latin typeface="Lucida Grande"/>
                <a:cs typeface="Lucida Grande"/>
              </a:rPr>
              <a:t>pression </a:t>
            </a:r>
            <a:r>
              <a:rPr sz="1200" dirty="0">
                <a:latin typeface="Lucida Grande"/>
                <a:cs typeface="Lucida Grande"/>
              </a:rPr>
              <a:t>(à</a:t>
            </a:r>
            <a:r>
              <a:rPr sz="1200" spc="-100" dirty="0">
                <a:latin typeface="Lucida Grande"/>
                <a:cs typeface="Lucida Grande"/>
              </a:rPr>
              <a:t> </a:t>
            </a:r>
            <a:r>
              <a:rPr sz="1200" spc="-5" dirty="0">
                <a:latin typeface="Lucida Grande"/>
                <a:cs typeface="Lucida Grande"/>
              </a:rPr>
              <a:t>droite).</a:t>
            </a:r>
            <a:endParaRPr sz="1200" dirty="0">
              <a:latin typeface="Lucida Grande"/>
              <a:cs typeface="Lucida Grande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2CA1BE"/>
              </a:buClr>
              <a:buFont typeface="Wingdings 3"/>
              <a:buChar char=""/>
            </a:pPr>
            <a:endParaRPr sz="800" dirty="0">
              <a:latin typeface="Lucida Grande"/>
              <a:cs typeface="Lucida Grande"/>
            </a:endParaRPr>
          </a:p>
          <a:p>
            <a:pPr marL="277495" marR="5178425" indent="-256540">
              <a:lnSpc>
                <a:spcPct val="100000"/>
              </a:lnSpc>
              <a:buClr>
                <a:srgbClr val="2CA1BE"/>
              </a:buClr>
              <a:buSzPct val="66666"/>
              <a:buFont typeface="Wingdings 3"/>
              <a:buChar char=""/>
              <a:tabLst>
                <a:tab pos="277495" algn="l"/>
                <a:tab pos="278130" algn="l"/>
              </a:tabLst>
            </a:pPr>
            <a:r>
              <a:rPr lang="fr-FR" sz="1200" b="1" spc="-55" dirty="0">
                <a:solidFill>
                  <a:srgbClr val="00AF50"/>
                </a:solidFill>
                <a:latin typeface="Lucida Grande"/>
                <a:cs typeface="Lucida Grande"/>
              </a:rPr>
              <a:t>ELECTRICAL GROUP (6)</a:t>
            </a:r>
          </a:p>
          <a:p>
            <a:pPr marL="277495" marR="5178425" indent="-256540">
              <a:lnSpc>
                <a:spcPct val="100000"/>
              </a:lnSpc>
              <a:buClr>
                <a:srgbClr val="2CA1BE"/>
              </a:buClr>
              <a:buSzPct val="66666"/>
              <a:buFont typeface="Wingdings 3"/>
              <a:buChar char=""/>
              <a:tabLst>
                <a:tab pos="277495" algn="l"/>
                <a:tab pos="278130" algn="l"/>
              </a:tabLst>
            </a:pPr>
            <a:endParaRPr lang="fr-FR" sz="800" b="1" spc="-55" dirty="0">
              <a:solidFill>
                <a:srgbClr val="00AF50"/>
              </a:solidFill>
              <a:latin typeface="Lucida Grande"/>
              <a:cs typeface="Lucida Grande"/>
            </a:endParaRPr>
          </a:p>
          <a:p>
            <a:pPr marL="277495" marR="5178425" indent="-256540">
              <a:lnSpc>
                <a:spcPct val="100000"/>
              </a:lnSpc>
              <a:buClr>
                <a:srgbClr val="2CA1BE"/>
              </a:buClr>
              <a:buSzPct val="66666"/>
              <a:buFont typeface="Wingdings 3"/>
              <a:buChar char=""/>
              <a:tabLst>
                <a:tab pos="277495" algn="l"/>
                <a:tab pos="278130" algn="l"/>
              </a:tabLst>
            </a:pPr>
            <a:r>
              <a:rPr sz="1200" b="1" spc="-55" dirty="0">
                <a:solidFill>
                  <a:srgbClr val="00AF50"/>
                </a:solidFill>
                <a:latin typeface="Lucida Grande"/>
                <a:cs typeface="Lucida Grande"/>
              </a:rPr>
              <a:t>FUEL</a:t>
            </a:r>
            <a:r>
              <a:rPr lang="fr-FR" sz="1200" b="1" spc="-55" dirty="0">
                <a:solidFill>
                  <a:srgbClr val="00AF50"/>
                </a:solidFill>
                <a:latin typeface="Lucida Grande"/>
                <a:cs typeface="Lucida Grande"/>
              </a:rPr>
              <a:t> CALCULATION GROUP (7)</a:t>
            </a:r>
            <a:r>
              <a:rPr sz="1200" b="1" spc="-55" dirty="0">
                <a:solidFill>
                  <a:srgbClr val="00AF50"/>
                </a:solidFill>
                <a:latin typeface="Lucida Grande"/>
                <a:cs typeface="Lucida Grande"/>
              </a:rPr>
              <a:t> </a:t>
            </a:r>
            <a:endParaRPr lang="fr-FR" sz="1200" b="1" spc="-55" dirty="0">
              <a:solidFill>
                <a:srgbClr val="00AF50"/>
              </a:solidFill>
              <a:latin typeface="Lucida Grande"/>
              <a:cs typeface="Lucida Grande"/>
            </a:endParaRPr>
          </a:p>
          <a:p>
            <a:pPr marL="277495" marR="5178425" indent="-256540">
              <a:lnSpc>
                <a:spcPct val="100000"/>
              </a:lnSpc>
              <a:buClr>
                <a:srgbClr val="2CA1BE"/>
              </a:buClr>
              <a:buSzPct val="66666"/>
              <a:buFont typeface="Wingdings 3"/>
              <a:buChar char=""/>
              <a:tabLst>
                <a:tab pos="277495" algn="l"/>
                <a:tab pos="278130" algn="l"/>
              </a:tabLst>
            </a:pPr>
            <a:endParaRPr lang="fr-FR" sz="800" b="1" spc="-55" dirty="0">
              <a:solidFill>
                <a:srgbClr val="00AF50"/>
              </a:solidFill>
              <a:latin typeface="Lucida Grande"/>
              <a:cs typeface="Lucida Grande"/>
            </a:endParaRPr>
          </a:p>
          <a:p>
            <a:pPr marL="277495" marR="5178425" indent="-256540">
              <a:lnSpc>
                <a:spcPct val="100000"/>
              </a:lnSpc>
              <a:buClr>
                <a:srgbClr val="2CA1BE"/>
              </a:buClr>
              <a:buSzPct val="66666"/>
              <a:buFont typeface="Wingdings 3"/>
              <a:buChar char=""/>
              <a:tabLst>
                <a:tab pos="277495" algn="l"/>
                <a:tab pos="278130" algn="l"/>
              </a:tabLst>
            </a:pPr>
            <a:r>
              <a:rPr lang="fr-FR" sz="1200" b="1" spc="-55" dirty="0">
                <a:solidFill>
                  <a:srgbClr val="00AF50"/>
                </a:solidFill>
                <a:latin typeface="Lucida Grande"/>
                <a:cs typeface="Lucida Grande"/>
              </a:rPr>
              <a:t>AIR DATA (8)</a:t>
            </a:r>
            <a:endParaRPr lang="fr-FR" sz="1200" b="1" spc="80" dirty="0">
              <a:solidFill>
                <a:srgbClr val="00AF50"/>
              </a:solidFill>
              <a:latin typeface="Lucida Grande"/>
              <a:cs typeface="Lucida Grande"/>
            </a:endParaRPr>
          </a:p>
          <a:p>
            <a:pPr marL="20955" marR="5178425">
              <a:lnSpc>
                <a:spcPct val="100000"/>
              </a:lnSpc>
              <a:buClr>
                <a:srgbClr val="2CA1BE"/>
              </a:buClr>
              <a:buSzPct val="66666"/>
              <a:tabLst>
                <a:tab pos="277495" algn="l"/>
                <a:tab pos="278130" algn="l"/>
              </a:tabLst>
            </a:pPr>
            <a:endParaRPr sz="800" dirty="0">
              <a:latin typeface="Lucida Grande"/>
              <a:cs typeface="Lucida Grande"/>
            </a:endParaRPr>
          </a:p>
          <a:p>
            <a:pPr marL="277495" marR="15875" indent="-256540">
              <a:lnSpc>
                <a:spcPct val="100000"/>
              </a:lnSpc>
              <a:spcBef>
                <a:spcPts val="5"/>
              </a:spcBef>
              <a:buClr>
                <a:srgbClr val="2CA1BE"/>
              </a:buClr>
              <a:buSzPct val="66666"/>
              <a:buFont typeface="Wingdings 3"/>
              <a:buChar char=""/>
              <a:tabLst>
                <a:tab pos="277495" algn="l"/>
                <a:tab pos="278130" algn="l"/>
              </a:tabLst>
            </a:pPr>
            <a:r>
              <a:rPr sz="1200" b="1" spc="-60" dirty="0">
                <a:solidFill>
                  <a:srgbClr val="FF0000"/>
                </a:solidFill>
                <a:latin typeface="Lucida Grande"/>
                <a:cs typeface="Lucida Grande"/>
              </a:rPr>
              <a:t>EGT</a:t>
            </a:r>
            <a:r>
              <a:rPr lang="fr-FR" sz="1200" b="1" spc="-60" dirty="0">
                <a:solidFill>
                  <a:srgbClr val="FF0000"/>
                </a:solidFill>
                <a:latin typeface="Lucida Grande"/>
                <a:cs typeface="Lucida Grande"/>
              </a:rPr>
              <a:t> (9)</a:t>
            </a:r>
            <a:r>
              <a:rPr sz="1200" b="1" spc="-60" dirty="0">
                <a:solidFill>
                  <a:srgbClr val="FF0000"/>
                </a:solidFill>
                <a:latin typeface="Lucida Grande"/>
                <a:cs typeface="Lucida Grande"/>
              </a:rPr>
              <a:t> </a:t>
            </a:r>
            <a:r>
              <a:rPr sz="1200" spc="-5" dirty="0">
                <a:latin typeface="Lucida Grande"/>
                <a:cs typeface="Lucida Grande"/>
              </a:rPr>
              <a:t>(Exhaust Gas Temperature) </a:t>
            </a:r>
            <a:r>
              <a:rPr sz="1200" dirty="0">
                <a:latin typeface="Lucida Grande"/>
                <a:cs typeface="Lucida Grande"/>
              </a:rPr>
              <a:t>: </a:t>
            </a:r>
            <a:r>
              <a:rPr sz="1200" spc="-5" dirty="0">
                <a:latin typeface="Lucida Grande"/>
                <a:cs typeface="Lucida Grande"/>
              </a:rPr>
              <a:t>Températures des gaz d’échappements (en degrés </a:t>
            </a:r>
            <a:r>
              <a:rPr sz="1200" spc="-65" dirty="0">
                <a:latin typeface="Lucida Grande"/>
                <a:cs typeface="Lucida Grande"/>
              </a:rPr>
              <a:t>F°) </a:t>
            </a:r>
            <a:r>
              <a:rPr sz="1200" spc="-5" dirty="0">
                <a:latin typeface="Lucida Grande"/>
                <a:cs typeface="Lucida Grande"/>
              </a:rPr>
              <a:t>dans chacun des </a:t>
            </a:r>
            <a:r>
              <a:rPr sz="1200" b="1" spc="-55" dirty="0">
                <a:solidFill>
                  <a:srgbClr val="FF0000"/>
                </a:solidFill>
                <a:latin typeface="Lucida Grande"/>
                <a:cs typeface="Lucida Grande"/>
              </a:rPr>
              <a:t>cylindres </a:t>
            </a:r>
            <a:r>
              <a:rPr sz="1200" b="1" spc="-55" dirty="0">
                <a:latin typeface="Lucida Grande"/>
                <a:cs typeface="Lucida Grande"/>
              </a:rPr>
              <a:t> </a:t>
            </a:r>
            <a:r>
              <a:rPr sz="1200" dirty="0">
                <a:latin typeface="Lucida Grande"/>
                <a:cs typeface="Lucida Grande"/>
              </a:rPr>
              <a:t>(4 en </a:t>
            </a:r>
            <a:r>
              <a:rPr sz="1200" spc="-5" dirty="0">
                <a:latin typeface="Lucida Grande"/>
                <a:cs typeface="Lucida Grande"/>
              </a:rPr>
              <a:t>l’espèce). </a:t>
            </a:r>
            <a:r>
              <a:rPr sz="1200" dirty="0">
                <a:latin typeface="Lucida Grande"/>
                <a:cs typeface="Lucida Grande"/>
              </a:rPr>
              <a:t>Il faut </a:t>
            </a:r>
            <a:r>
              <a:rPr sz="1200" b="1" spc="-40" dirty="0">
                <a:solidFill>
                  <a:srgbClr val="FF0000"/>
                </a:solidFill>
                <a:latin typeface="Lucida Grande"/>
                <a:cs typeface="Lucida Grande"/>
              </a:rPr>
              <a:t>maintenir la </a:t>
            </a:r>
            <a:r>
              <a:rPr sz="1200" b="1" spc="-45" dirty="0">
                <a:solidFill>
                  <a:srgbClr val="FF0000"/>
                </a:solidFill>
                <a:latin typeface="Lucida Grande"/>
                <a:cs typeface="Lucida Grande"/>
              </a:rPr>
              <a:t>température </a:t>
            </a:r>
            <a:r>
              <a:rPr sz="1200" b="1" spc="-35" dirty="0">
                <a:solidFill>
                  <a:srgbClr val="FF0000"/>
                </a:solidFill>
                <a:latin typeface="Lucida Grande"/>
                <a:cs typeface="Lucida Grande"/>
              </a:rPr>
              <a:t>en </a:t>
            </a:r>
            <a:r>
              <a:rPr sz="1200" b="1" spc="-45" dirty="0">
                <a:solidFill>
                  <a:srgbClr val="FF0000"/>
                </a:solidFill>
                <a:latin typeface="Lucida Grande"/>
                <a:cs typeface="Lucida Grande"/>
              </a:rPr>
              <a:t>dessous </a:t>
            </a:r>
            <a:r>
              <a:rPr sz="1200" b="1" spc="-35" dirty="0">
                <a:solidFill>
                  <a:srgbClr val="FF0000"/>
                </a:solidFill>
                <a:latin typeface="Lucida Grande"/>
                <a:cs typeface="Lucida Grande"/>
              </a:rPr>
              <a:t>de </a:t>
            </a:r>
            <a:r>
              <a:rPr sz="1200" b="1" spc="-30" dirty="0">
                <a:solidFill>
                  <a:srgbClr val="FF0000"/>
                </a:solidFill>
                <a:latin typeface="Lucida Grande"/>
                <a:cs typeface="Lucida Grande"/>
              </a:rPr>
              <a:t>1400 </a:t>
            </a:r>
            <a:r>
              <a:rPr sz="1200" b="1" spc="-110" dirty="0">
                <a:solidFill>
                  <a:srgbClr val="FF0000"/>
                </a:solidFill>
                <a:latin typeface="Lucida Grande"/>
                <a:cs typeface="Lucida Grande"/>
              </a:rPr>
              <a:t>°F </a:t>
            </a:r>
            <a:r>
              <a:rPr sz="1200" spc="-5" dirty="0">
                <a:latin typeface="Lucida Grande"/>
                <a:cs typeface="Lucida Grande"/>
              </a:rPr>
              <a:t>(100 </a:t>
            </a:r>
            <a:r>
              <a:rPr sz="1200" spc="-95" dirty="0">
                <a:latin typeface="Lucida Grande"/>
                <a:cs typeface="Lucida Grande"/>
              </a:rPr>
              <a:t>°F </a:t>
            </a:r>
            <a:r>
              <a:rPr sz="1200" dirty="0">
                <a:latin typeface="Lucida Grande"/>
                <a:cs typeface="Lucida Grande"/>
              </a:rPr>
              <a:t>en </a:t>
            </a:r>
            <a:r>
              <a:rPr sz="1200" spc="-5" dirty="0">
                <a:latin typeface="Lucida Grande"/>
                <a:cs typeface="Lucida Grande"/>
              </a:rPr>
              <a:t>dessous </a:t>
            </a:r>
            <a:r>
              <a:rPr sz="1200" dirty="0">
                <a:latin typeface="Lucida Grande"/>
                <a:cs typeface="Lucida Grande"/>
              </a:rPr>
              <a:t>du PIC</a:t>
            </a:r>
            <a:r>
              <a:rPr sz="1200" spc="105" dirty="0">
                <a:latin typeface="Lucida Grande"/>
                <a:cs typeface="Lucida Grande"/>
              </a:rPr>
              <a:t> </a:t>
            </a:r>
            <a:r>
              <a:rPr sz="1200" spc="-5" dirty="0">
                <a:latin typeface="Lucida Grande"/>
                <a:cs typeface="Lucida Grande"/>
              </a:rPr>
              <a:t>EGT).</a:t>
            </a:r>
            <a:endParaRPr sz="1200" dirty="0">
              <a:latin typeface="Lucida Grande"/>
              <a:cs typeface="Lucida Grande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2CA1BE"/>
              </a:buClr>
              <a:buFont typeface="Wingdings 3"/>
              <a:buChar char=""/>
            </a:pPr>
            <a:endParaRPr sz="800" dirty="0">
              <a:latin typeface="Lucida Grande"/>
              <a:cs typeface="Lucida Grande"/>
            </a:endParaRPr>
          </a:p>
          <a:p>
            <a:pPr marL="286385" marR="5080" indent="-256540">
              <a:lnSpc>
                <a:spcPct val="100000"/>
              </a:lnSpc>
              <a:buClr>
                <a:srgbClr val="2CA1BE"/>
              </a:buClr>
              <a:buSzPct val="66666"/>
              <a:buFont typeface="Wingdings 3"/>
              <a:buChar char=""/>
              <a:tabLst>
                <a:tab pos="286385" algn="l"/>
                <a:tab pos="287020" algn="l"/>
              </a:tabLst>
            </a:pPr>
            <a:r>
              <a:rPr sz="1200" b="1" spc="-55" dirty="0">
                <a:solidFill>
                  <a:srgbClr val="FF0000"/>
                </a:solidFill>
                <a:latin typeface="Lucida Grande"/>
                <a:cs typeface="Lucida Grande"/>
              </a:rPr>
              <a:t>CHT</a:t>
            </a:r>
            <a:r>
              <a:rPr lang="fr-FR" sz="1200" b="1" spc="-55" dirty="0">
                <a:solidFill>
                  <a:srgbClr val="FF0000"/>
                </a:solidFill>
                <a:latin typeface="Lucida Grande"/>
                <a:cs typeface="Lucida Grande"/>
              </a:rPr>
              <a:t> (9)</a:t>
            </a:r>
            <a:r>
              <a:rPr sz="1200" b="1" spc="-55" dirty="0">
                <a:solidFill>
                  <a:srgbClr val="FF0000"/>
                </a:solidFill>
                <a:latin typeface="Lucida Grande"/>
                <a:cs typeface="Lucida Grande"/>
              </a:rPr>
              <a:t> </a:t>
            </a:r>
            <a:r>
              <a:rPr sz="1200" spc="-5" dirty="0">
                <a:latin typeface="Lucida Grande"/>
                <a:cs typeface="Lucida Grande"/>
              </a:rPr>
              <a:t>(Cylinder Head Temperature) </a:t>
            </a:r>
            <a:r>
              <a:rPr sz="1200" dirty="0">
                <a:latin typeface="Lucida Grande"/>
                <a:cs typeface="Lucida Grande"/>
              </a:rPr>
              <a:t>: </a:t>
            </a:r>
            <a:r>
              <a:rPr sz="1200" spc="-5" dirty="0">
                <a:latin typeface="Lucida Grande"/>
                <a:cs typeface="Lucida Grande"/>
              </a:rPr>
              <a:t>Températures des têtes </a:t>
            </a:r>
            <a:r>
              <a:rPr sz="1200" dirty="0">
                <a:latin typeface="Lucida Grande"/>
                <a:cs typeface="Lucida Grande"/>
              </a:rPr>
              <a:t>de </a:t>
            </a:r>
            <a:r>
              <a:rPr sz="1200" spc="-5" dirty="0">
                <a:latin typeface="Lucida Grande"/>
                <a:cs typeface="Lucida Grande"/>
              </a:rPr>
              <a:t>cylindres (en degrés </a:t>
            </a:r>
            <a:r>
              <a:rPr sz="1200" spc="-65" dirty="0">
                <a:latin typeface="Lucida Grande"/>
                <a:cs typeface="Lucida Grande"/>
              </a:rPr>
              <a:t>F°) </a:t>
            </a:r>
            <a:r>
              <a:rPr sz="1200" spc="-10" dirty="0">
                <a:latin typeface="Lucida Grande"/>
                <a:cs typeface="Lucida Grande"/>
              </a:rPr>
              <a:t>de </a:t>
            </a:r>
            <a:r>
              <a:rPr sz="1200" spc="-5" dirty="0">
                <a:latin typeface="Lucida Grande"/>
                <a:cs typeface="Lucida Grande"/>
              </a:rPr>
              <a:t>chacun des </a:t>
            </a:r>
            <a:r>
              <a:rPr sz="1200" b="1" spc="-55" dirty="0">
                <a:solidFill>
                  <a:srgbClr val="FF0000"/>
                </a:solidFill>
                <a:latin typeface="Lucida Grande"/>
                <a:cs typeface="Lucida Grande"/>
              </a:rPr>
              <a:t>cylindres </a:t>
            </a:r>
            <a:r>
              <a:rPr sz="1200" spc="-5" dirty="0">
                <a:latin typeface="Lucida Grande"/>
                <a:cs typeface="Lucida Grande"/>
              </a:rPr>
              <a:t>(4  </a:t>
            </a:r>
            <a:r>
              <a:rPr sz="1200" dirty="0">
                <a:latin typeface="Lucida Grande"/>
                <a:cs typeface="Lucida Grande"/>
              </a:rPr>
              <a:t>en </a:t>
            </a:r>
            <a:r>
              <a:rPr sz="1200" spc="-5" dirty="0">
                <a:latin typeface="Lucida Grande"/>
                <a:cs typeface="Lucida Grande"/>
              </a:rPr>
              <a:t>l’espèce). </a:t>
            </a:r>
            <a:r>
              <a:rPr sz="1200" dirty="0">
                <a:latin typeface="Lucida Grande"/>
                <a:cs typeface="Lucida Grande"/>
              </a:rPr>
              <a:t>Il faut </a:t>
            </a:r>
            <a:r>
              <a:rPr sz="1200" b="1" spc="-40" dirty="0">
                <a:solidFill>
                  <a:srgbClr val="FF0000"/>
                </a:solidFill>
                <a:latin typeface="Lucida Grande"/>
                <a:cs typeface="Lucida Grande"/>
              </a:rPr>
              <a:t>maintenir la température </a:t>
            </a:r>
            <a:r>
              <a:rPr sz="1200" b="1" spc="-35" dirty="0">
                <a:solidFill>
                  <a:srgbClr val="FF0000"/>
                </a:solidFill>
                <a:latin typeface="Lucida Grande"/>
                <a:cs typeface="Lucida Grande"/>
              </a:rPr>
              <a:t>en </a:t>
            </a:r>
            <a:r>
              <a:rPr sz="1200" b="1" spc="-50" dirty="0">
                <a:solidFill>
                  <a:srgbClr val="FF0000"/>
                </a:solidFill>
                <a:latin typeface="Lucida Grande"/>
                <a:cs typeface="Lucida Grande"/>
              </a:rPr>
              <a:t>dessous </a:t>
            </a:r>
            <a:r>
              <a:rPr sz="1200" b="1" spc="-35" dirty="0">
                <a:solidFill>
                  <a:srgbClr val="FF0000"/>
                </a:solidFill>
                <a:latin typeface="Lucida Grande"/>
                <a:cs typeface="Lucida Grande"/>
              </a:rPr>
              <a:t>de </a:t>
            </a:r>
            <a:r>
              <a:rPr sz="1200" b="1" spc="-30" dirty="0">
                <a:solidFill>
                  <a:srgbClr val="FF0000"/>
                </a:solidFill>
                <a:latin typeface="Lucida Grande"/>
                <a:cs typeface="Lucida Grande"/>
              </a:rPr>
              <a:t>400 </a:t>
            </a:r>
            <a:r>
              <a:rPr sz="1200" b="1" spc="-110" dirty="0">
                <a:solidFill>
                  <a:srgbClr val="FF0000"/>
                </a:solidFill>
                <a:latin typeface="Lucida Grande"/>
                <a:cs typeface="Lucida Grande"/>
              </a:rPr>
              <a:t>°F </a:t>
            </a:r>
            <a:r>
              <a:rPr sz="1200" spc="-5" dirty="0">
                <a:latin typeface="Lucida Grande"/>
                <a:cs typeface="Lucida Grande"/>
              </a:rPr>
              <a:t>(Surveiller </a:t>
            </a:r>
            <a:r>
              <a:rPr sz="1200" dirty="0">
                <a:latin typeface="Lucida Grande"/>
                <a:cs typeface="Lucida Grande"/>
              </a:rPr>
              <a:t>si le </a:t>
            </a:r>
            <a:r>
              <a:rPr sz="1200" spc="-5" dirty="0">
                <a:latin typeface="Lucida Grande"/>
                <a:cs typeface="Lucida Grande"/>
              </a:rPr>
              <a:t>CHT dépasse 380</a:t>
            </a:r>
            <a:r>
              <a:rPr sz="1200" spc="25" dirty="0">
                <a:latin typeface="Lucida Grande"/>
                <a:cs typeface="Lucida Grande"/>
              </a:rPr>
              <a:t> </a:t>
            </a:r>
            <a:r>
              <a:rPr sz="1200" spc="-50" dirty="0">
                <a:latin typeface="Lucida Grande"/>
                <a:cs typeface="Lucida Grande"/>
              </a:rPr>
              <a:t>°F).</a:t>
            </a:r>
            <a:endParaRPr sz="1200" dirty="0">
              <a:latin typeface="Lucida Grande"/>
              <a:cs typeface="Lucida Grande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B1463FDA-BD59-5A4F-A256-1F50CB2DE7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7732" y="1393443"/>
            <a:ext cx="4876595" cy="340995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32C8153-A1A5-7349-9AD4-9D3734A3E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35" name="object 7">
            <a:extLst>
              <a:ext uri="{FF2B5EF4-FFF2-40B4-BE49-F238E27FC236}">
                <a16:creationId xmlns:a16="http://schemas.microsoft.com/office/drawing/2014/main" id="{8908FE21-BBC6-5445-A15B-16AF16336E16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III</a:t>
            </a:r>
            <a:r>
              <a:rPr sz="1000" spc="-10" dirty="0">
                <a:latin typeface="Lucida Grande"/>
                <a:cs typeface="Lucida Grande"/>
              </a:rPr>
              <a:t>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V]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MOTEUR</a:t>
            </a:r>
            <a:r>
              <a:rPr sz="1000" b="1" u="sng" spc="3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5152479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392430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10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MOTEUR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6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Fonction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Lean</a:t>
            </a:r>
            <a:r>
              <a:rPr sz="2100" b="1" u="heavy" spc="-2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(3/3)</a:t>
            </a:r>
            <a:endParaRPr sz="2100">
              <a:latin typeface="Lucida Grande"/>
              <a:cs typeface="Lucida Grande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672071" y="1392936"/>
            <a:ext cx="2472055" cy="5230495"/>
            <a:chOff x="6672071" y="1392936"/>
            <a:chExt cx="2472055" cy="5230495"/>
          </a:xfrm>
        </p:grpSpPr>
        <p:sp>
          <p:nvSpPr>
            <p:cNvPr id="8" name="object 8"/>
            <p:cNvSpPr/>
            <p:nvPr/>
          </p:nvSpPr>
          <p:spPr>
            <a:xfrm>
              <a:off x="6672071" y="1392936"/>
              <a:ext cx="2471928" cy="29565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876287" y="1597152"/>
              <a:ext cx="2016252" cy="235000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871715" y="1592580"/>
              <a:ext cx="2025650" cy="2359660"/>
            </a:xfrm>
            <a:custGeom>
              <a:avLst/>
              <a:gdLst/>
              <a:ahLst/>
              <a:cxnLst/>
              <a:rect l="l" t="t" r="r" b="b"/>
              <a:pathLst>
                <a:path w="2025650" h="2359660">
                  <a:moveTo>
                    <a:pt x="0" y="2359152"/>
                  </a:moveTo>
                  <a:lnTo>
                    <a:pt x="2025396" y="2359152"/>
                  </a:lnTo>
                  <a:lnTo>
                    <a:pt x="2025396" y="0"/>
                  </a:lnTo>
                  <a:lnTo>
                    <a:pt x="0" y="0"/>
                  </a:lnTo>
                  <a:lnTo>
                    <a:pt x="0" y="2359152"/>
                  </a:lnTo>
                  <a:close/>
                </a:path>
              </a:pathLst>
            </a:custGeom>
            <a:ln w="9144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672071" y="4017263"/>
              <a:ext cx="2471928" cy="260604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876287" y="4221480"/>
              <a:ext cx="2016252" cy="199948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871715" y="4216908"/>
              <a:ext cx="2025650" cy="2009139"/>
            </a:xfrm>
            <a:custGeom>
              <a:avLst/>
              <a:gdLst/>
              <a:ahLst/>
              <a:cxnLst/>
              <a:rect l="l" t="t" r="r" b="b"/>
              <a:pathLst>
                <a:path w="2025650" h="2009139">
                  <a:moveTo>
                    <a:pt x="0" y="2008631"/>
                  </a:moveTo>
                  <a:lnTo>
                    <a:pt x="2025396" y="2008631"/>
                  </a:lnTo>
                  <a:lnTo>
                    <a:pt x="2025396" y="0"/>
                  </a:lnTo>
                  <a:lnTo>
                    <a:pt x="0" y="0"/>
                  </a:lnTo>
                  <a:lnTo>
                    <a:pt x="0" y="2008631"/>
                  </a:lnTo>
                  <a:close/>
                </a:path>
              </a:pathLst>
            </a:custGeom>
            <a:ln w="9144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12268" y="1436014"/>
            <a:ext cx="5933440" cy="4513580"/>
          </a:xfrm>
          <a:prstGeom prst="rect">
            <a:avLst/>
          </a:prstGeom>
        </p:spPr>
        <p:txBody>
          <a:bodyPr vert="horz" wrap="square" lIns="0" tIns="123190" rIns="0" bIns="0" rtlCol="0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970"/>
              </a:spcBef>
              <a:buClr>
                <a:srgbClr val="2CA1BE"/>
              </a:buClr>
              <a:buSzPct val="65384"/>
              <a:buFont typeface="Wingdings 3"/>
              <a:buChar char=""/>
              <a:tabLst>
                <a:tab pos="268605" algn="l"/>
                <a:tab pos="269240" algn="l"/>
              </a:tabLst>
            </a:pPr>
            <a:r>
              <a:rPr sz="1300" spc="-5" dirty="0">
                <a:latin typeface="Lucida Grande"/>
                <a:cs typeface="Lucida Grande"/>
              </a:rPr>
              <a:t>Concernant </a:t>
            </a:r>
            <a:r>
              <a:rPr sz="1300" spc="-10" dirty="0">
                <a:latin typeface="Lucida Grande"/>
                <a:cs typeface="Lucida Grande"/>
              </a:rPr>
              <a:t>les </a:t>
            </a:r>
            <a:r>
              <a:rPr sz="1300" b="1" spc="-50" dirty="0">
                <a:solidFill>
                  <a:srgbClr val="2CA1BE"/>
                </a:solidFill>
                <a:latin typeface="Lucida Grande"/>
                <a:cs typeface="Lucida Grande"/>
              </a:rPr>
              <a:t>températures des </a:t>
            </a:r>
            <a:r>
              <a:rPr sz="1300" b="1" spc="-35" dirty="0">
                <a:solidFill>
                  <a:srgbClr val="2CA1BE"/>
                </a:solidFill>
                <a:latin typeface="Lucida Grande"/>
                <a:cs typeface="Lucida Grande"/>
              </a:rPr>
              <a:t>gaz </a:t>
            </a:r>
            <a:r>
              <a:rPr sz="1300" b="1" spc="-30" dirty="0">
                <a:solidFill>
                  <a:srgbClr val="2CA1BE"/>
                </a:solidFill>
                <a:latin typeface="Lucida Grande"/>
                <a:cs typeface="Lucida Grande"/>
              </a:rPr>
              <a:t>d’échappement</a:t>
            </a:r>
            <a:r>
              <a:rPr sz="1300" b="1" spc="6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300" spc="-5" dirty="0">
                <a:latin typeface="Lucida Grande"/>
                <a:cs typeface="Lucida Grande"/>
              </a:rPr>
              <a:t>:</a:t>
            </a:r>
            <a:endParaRPr sz="1300">
              <a:latin typeface="Lucida Grande"/>
              <a:cs typeface="Lucida Grande"/>
            </a:endParaRPr>
          </a:p>
          <a:p>
            <a:pPr marL="523875" lvl="1" indent="-256540">
              <a:lnSpc>
                <a:spcPct val="100000"/>
              </a:lnSpc>
              <a:spcBef>
                <a:spcPts val="865"/>
              </a:spcBef>
              <a:buClr>
                <a:srgbClr val="2CA1BE"/>
              </a:buClr>
              <a:buSzPct val="65384"/>
              <a:buFont typeface="Wingdings 3"/>
              <a:buChar char=""/>
              <a:tabLst>
                <a:tab pos="523875" algn="l"/>
                <a:tab pos="524510" algn="l"/>
              </a:tabLst>
            </a:pPr>
            <a:r>
              <a:rPr sz="1300" spc="-10" dirty="0">
                <a:latin typeface="Lucida Grande"/>
                <a:cs typeface="Lucida Grande"/>
              </a:rPr>
              <a:t>Appuyer sur </a:t>
            </a:r>
            <a:r>
              <a:rPr sz="1300" b="1" spc="-65" dirty="0">
                <a:solidFill>
                  <a:srgbClr val="2CA1BE"/>
                </a:solidFill>
                <a:latin typeface="Lucida Grande"/>
                <a:cs typeface="Lucida Grande"/>
              </a:rPr>
              <a:t>« </a:t>
            </a:r>
            <a:r>
              <a:rPr sz="1300" b="1" spc="-50" dirty="0">
                <a:solidFill>
                  <a:srgbClr val="2CA1BE"/>
                </a:solidFill>
                <a:latin typeface="Lucida Grande"/>
                <a:cs typeface="Lucida Grande"/>
              </a:rPr>
              <a:t>Engine </a:t>
            </a:r>
            <a:r>
              <a:rPr sz="1300" b="1" spc="-65" dirty="0">
                <a:solidFill>
                  <a:srgbClr val="2CA1BE"/>
                </a:solidFill>
                <a:latin typeface="Lucida Grande"/>
                <a:cs typeface="Lucida Grande"/>
              </a:rPr>
              <a:t>» </a:t>
            </a:r>
            <a:r>
              <a:rPr sz="1300" spc="-10" dirty="0">
                <a:latin typeface="Lucida Grande"/>
                <a:cs typeface="Lucida Grande"/>
              </a:rPr>
              <a:t>puis sur </a:t>
            </a:r>
            <a:r>
              <a:rPr sz="1300" b="1" spc="-65" dirty="0">
                <a:solidFill>
                  <a:srgbClr val="2CA1BE"/>
                </a:solidFill>
                <a:latin typeface="Lucida Grande"/>
                <a:cs typeface="Lucida Grande"/>
              </a:rPr>
              <a:t>« </a:t>
            </a:r>
            <a:r>
              <a:rPr sz="1300" b="1" spc="-45" dirty="0">
                <a:solidFill>
                  <a:srgbClr val="2CA1BE"/>
                </a:solidFill>
                <a:latin typeface="Lucida Grande"/>
                <a:cs typeface="Lucida Grande"/>
              </a:rPr>
              <a:t>Lean</a:t>
            </a:r>
            <a:r>
              <a:rPr sz="1300" b="1" spc="240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300" b="1" spc="-25" dirty="0">
                <a:solidFill>
                  <a:srgbClr val="2CA1BE"/>
                </a:solidFill>
                <a:latin typeface="Lucida Grande"/>
                <a:cs typeface="Lucida Grande"/>
              </a:rPr>
              <a:t>»</a:t>
            </a:r>
            <a:r>
              <a:rPr sz="1300" spc="-25" dirty="0">
                <a:latin typeface="Lucida Grande"/>
                <a:cs typeface="Lucida Grande"/>
              </a:rPr>
              <a:t>.</a:t>
            </a:r>
            <a:endParaRPr sz="1300">
              <a:latin typeface="Lucida Grande"/>
              <a:cs typeface="Lucida Grande"/>
            </a:endParaRPr>
          </a:p>
          <a:p>
            <a:pPr marL="523875" lvl="1" indent="-256540">
              <a:lnSpc>
                <a:spcPct val="100000"/>
              </a:lnSpc>
              <a:spcBef>
                <a:spcPts val="710"/>
              </a:spcBef>
              <a:buClr>
                <a:srgbClr val="2CA1BE"/>
              </a:buClr>
              <a:buSzPct val="65384"/>
              <a:buFont typeface="Wingdings 3"/>
              <a:buChar char=""/>
              <a:tabLst>
                <a:tab pos="523875" algn="l"/>
                <a:tab pos="524510" algn="l"/>
              </a:tabLst>
            </a:pPr>
            <a:r>
              <a:rPr sz="1300" dirty="0">
                <a:latin typeface="Lucida Grande"/>
                <a:cs typeface="Lucida Grande"/>
              </a:rPr>
              <a:t>Le </a:t>
            </a:r>
            <a:r>
              <a:rPr sz="1300" spc="-10" dirty="0">
                <a:latin typeface="Lucida Grande"/>
                <a:cs typeface="Lucida Grande"/>
              </a:rPr>
              <a:t>cylindre </a:t>
            </a:r>
            <a:r>
              <a:rPr sz="1300" b="1" spc="-45" dirty="0">
                <a:solidFill>
                  <a:srgbClr val="2CA1BE"/>
                </a:solidFill>
                <a:latin typeface="Lucida Grande"/>
                <a:cs typeface="Lucida Grande"/>
              </a:rPr>
              <a:t>sélectionné </a:t>
            </a:r>
            <a:r>
              <a:rPr sz="1300" spc="-5" dirty="0">
                <a:latin typeface="Lucida Grande"/>
                <a:cs typeface="Lucida Grande"/>
              </a:rPr>
              <a:t>sera </a:t>
            </a:r>
            <a:r>
              <a:rPr sz="1300" b="1" spc="-45" dirty="0">
                <a:solidFill>
                  <a:srgbClr val="2CA1BE"/>
                </a:solidFill>
                <a:latin typeface="Lucida Grande"/>
                <a:cs typeface="Lucida Grande"/>
              </a:rPr>
              <a:t>marqué en bleu </a:t>
            </a:r>
            <a:r>
              <a:rPr sz="1300" spc="-5" dirty="0">
                <a:latin typeface="Lucida Grande"/>
                <a:cs typeface="Lucida Grande"/>
              </a:rPr>
              <a:t>avec son</a:t>
            </a:r>
            <a:r>
              <a:rPr sz="1300" spc="135" dirty="0">
                <a:latin typeface="Lucida Grande"/>
                <a:cs typeface="Lucida Grande"/>
              </a:rPr>
              <a:t> </a:t>
            </a:r>
            <a:r>
              <a:rPr sz="1300" b="1" spc="-35" dirty="0">
                <a:solidFill>
                  <a:srgbClr val="2CA1BE"/>
                </a:solidFill>
                <a:latin typeface="Lucida Grande"/>
                <a:cs typeface="Lucida Grande"/>
              </a:rPr>
              <a:t>numéro</a:t>
            </a:r>
            <a:r>
              <a:rPr sz="1300" spc="-35" dirty="0">
                <a:latin typeface="Lucida Grande"/>
                <a:cs typeface="Lucida Grande"/>
              </a:rPr>
              <a:t>.</a:t>
            </a:r>
            <a:endParaRPr sz="1300">
              <a:latin typeface="Lucida Grande"/>
              <a:cs typeface="Lucida Grande"/>
            </a:endParaRPr>
          </a:p>
          <a:p>
            <a:pPr marL="518795" lvl="1" indent="-256540">
              <a:lnSpc>
                <a:spcPct val="100000"/>
              </a:lnSpc>
              <a:spcBef>
                <a:spcPts val="710"/>
              </a:spcBef>
              <a:buClr>
                <a:srgbClr val="2CA1BE"/>
              </a:buClr>
              <a:buSzPct val="65384"/>
              <a:buFont typeface="Wingdings 3"/>
              <a:buChar char=""/>
              <a:tabLst>
                <a:tab pos="518795" algn="l"/>
                <a:tab pos="519430" algn="l"/>
              </a:tabLst>
            </a:pPr>
            <a:r>
              <a:rPr sz="1300" spc="-5" dirty="0">
                <a:latin typeface="Lucida Grande"/>
                <a:cs typeface="Lucida Grande"/>
              </a:rPr>
              <a:t>Pour </a:t>
            </a:r>
            <a:r>
              <a:rPr sz="1300" b="1" spc="-45" dirty="0">
                <a:solidFill>
                  <a:srgbClr val="2CA1BE"/>
                </a:solidFill>
                <a:latin typeface="Lucida Grande"/>
                <a:cs typeface="Lucida Grande"/>
              </a:rPr>
              <a:t>changer </a:t>
            </a:r>
            <a:r>
              <a:rPr sz="1300" b="1" spc="-40" dirty="0">
                <a:solidFill>
                  <a:srgbClr val="2CA1BE"/>
                </a:solidFill>
                <a:latin typeface="Lucida Grande"/>
                <a:cs typeface="Lucida Grande"/>
              </a:rPr>
              <a:t>de </a:t>
            </a:r>
            <a:r>
              <a:rPr sz="1300" b="1" spc="-50" dirty="0">
                <a:solidFill>
                  <a:srgbClr val="2CA1BE"/>
                </a:solidFill>
                <a:latin typeface="Lucida Grande"/>
                <a:cs typeface="Lucida Grande"/>
              </a:rPr>
              <a:t>cylindre </a:t>
            </a:r>
            <a:r>
              <a:rPr sz="1300" spc="-10" dirty="0">
                <a:latin typeface="Lucida Grande"/>
                <a:cs typeface="Lucida Grande"/>
              </a:rPr>
              <a:t>appuyer sur </a:t>
            </a:r>
            <a:r>
              <a:rPr sz="1300" b="1" spc="-65" dirty="0">
                <a:solidFill>
                  <a:srgbClr val="2CA1BE"/>
                </a:solidFill>
                <a:latin typeface="Lucida Grande"/>
                <a:cs typeface="Lucida Grande"/>
              </a:rPr>
              <a:t>« </a:t>
            </a:r>
            <a:r>
              <a:rPr sz="1300" b="1" spc="-55" dirty="0">
                <a:solidFill>
                  <a:srgbClr val="2CA1BE"/>
                </a:solidFill>
                <a:latin typeface="Lucida Grande"/>
                <a:cs typeface="Lucida Grande"/>
              </a:rPr>
              <a:t>CYL </a:t>
            </a:r>
            <a:r>
              <a:rPr sz="1300" b="1" spc="-50" dirty="0">
                <a:solidFill>
                  <a:srgbClr val="2CA1BE"/>
                </a:solidFill>
                <a:latin typeface="Lucida Grande"/>
                <a:cs typeface="Lucida Grande"/>
              </a:rPr>
              <a:t>SLCT </a:t>
            </a:r>
            <a:r>
              <a:rPr sz="1300" b="1" spc="-65" dirty="0">
                <a:solidFill>
                  <a:srgbClr val="2CA1BE"/>
                </a:solidFill>
                <a:latin typeface="Lucida Grande"/>
                <a:cs typeface="Lucida Grande"/>
              </a:rPr>
              <a:t>»</a:t>
            </a:r>
            <a:r>
              <a:rPr sz="1300" b="1" spc="204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300" spc="-5" dirty="0">
                <a:latin typeface="Lucida Grande"/>
                <a:cs typeface="Lucida Grande"/>
              </a:rPr>
              <a:t>.</a:t>
            </a:r>
            <a:endParaRPr sz="1300">
              <a:latin typeface="Lucida Grande"/>
              <a:cs typeface="Lucida Grande"/>
            </a:endParaRPr>
          </a:p>
          <a:p>
            <a:pPr marL="516255" marR="13970" lvl="1" indent="-256540">
              <a:lnSpc>
                <a:spcPct val="100000"/>
              </a:lnSpc>
              <a:spcBef>
                <a:spcPts val="705"/>
              </a:spcBef>
              <a:buClr>
                <a:srgbClr val="2CA1BE"/>
              </a:buClr>
              <a:buSzPct val="65384"/>
              <a:buFont typeface="Wingdings 3"/>
              <a:buChar char=""/>
              <a:tabLst>
                <a:tab pos="516255" algn="l"/>
                <a:tab pos="516890" algn="l"/>
                <a:tab pos="834390" algn="l"/>
                <a:tab pos="1546860" algn="l"/>
                <a:tab pos="1775460" algn="l"/>
                <a:tab pos="2447290" algn="l"/>
                <a:tab pos="2674620" algn="l"/>
                <a:tab pos="3116580" algn="l"/>
                <a:tab pos="3347085" algn="l"/>
                <a:tab pos="4212590" algn="l"/>
                <a:tab pos="4491355" algn="l"/>
                <a:tab pos="5264150" algn="l"/>
                <a:tab pos="5770245" algn="l"/>
              </a:tabLst>
            </a:pPr>
            <a:r>
              <a:rPr sz="1300" dirty="0">
                <a:latin typeface="Lucida Grande"/>
                <a:cs typeface="Lucida Grande"/>
              </a:rPr>
              <a:t>L</a:t>
            </a:r>
            <a:r>
              <a:rPr sz="1300" spc="-5" dirty="0">
                <a:latin typeface="Lucida Grande"/>
                <a:cs typeface="Lucida Grande"/>
              </a:rPr>
              <a:t>e</a:t>
            </a:r>
            <a:r>
              <a:rPr sz="1300" dirty="0">
                <a:latin typeface="Lucida Grande"/>
                <a:cs typeface="Lucida Grande"/>
              </a:rPr>
              <a:t>	</a:t>
            </a:r>
            <a:r>
              <a:rPr sz="1300" spc="-10" dirty="0">
                <a:latin typeface="Lucida Grande"/>
                <a:cs typeface="Lucida Grande"/>
              </a:rPr>
              <a:t>bo</a:t>
            </a:r>
            <a:r>
              <a:rPr sz="1300" dirty="0">
                <a:latin typeface="Lucida Grande"/>
                <a:cs typeface="Lucida Grande"/>
              </a:rPr>
              <a:t>u</a:t>
            </a:r>
            <a:r>
              <a:rPr sz="1300" spc="-15" dirty="0">
                <a:latin typeface="Lucida Grande"/>
                <a:cs typeface="Lucida Grande"/>
              </a:rPr>
              <a:t>t</a:t>
            </a:r>
            <a:r>
              <a:rPr sz="1300" dirty="0">
                <a:latin typeface="Lucida Grande"/>
                <a:cs typeface="Lucida Grande"/>
              </a:rPr>
              <a:t>o</a:t>
            </a:r>
            <a:r>
              <a:rPr sz="1300" spc="-5" dirty="0">
                <a:latin typeface="Lucida Grande"/>
                <a:cs typeface="Lucida Grande"/>
              </a:rPr>
              <a:t>n</a:t>
            </a:r>
            <a:r>
              <a:rPr sz="1300" dirty="0">
                <a:latin typeface="Lucida Grande"/>
                <a:cs typeface="Lucida Grande"/>
              </a:rPr>
              <a:t>	</a:t>
            </a:r>
            <a:r>
              <a:rPr sz="1300" b="1" spc="-65" dirty="0">
                <a:solidFill>
                  <a:srgbClr val="2CA1BE"/>
                </a:solidFill>
                <a:latin typeface="Lucida Grande"/>
                <a:cs typeface="Lucida Grande"/>
              </a:rPr>
              <a:t>«</a:t>
            </a:r>
            <a:r>
              <a:rPr sz="1300" b="1" dirty="0">
                <a:solidFill>
                  <a:srgbClr val="2CA1BE"/>
                </a:solidFill>
                <a:latin typeface="Lucida Grande"/>
                <a:cs typeface="Lucida Grande"/>
              </a:rPr>
              <a:t>	</a:t>
            </a:r>
            <a:r>
              <a:rPr sz="1300" b="1" spc="-65" dirty="0">
                <a:solidFill>
                  <a:srgbClr val="2CA1BE"/>
                </a:solidFill>
                <a:latin typeface="Lucida Grande"/>
                <a:cs typeface="Lucida Grande"/>
              </a:rPr>
              <a:t>A</a:t>
            </a:r>
            <a:r>
              <a:rPr sz="1300" b="1" spc="-45" dirty="0">
                <a:solidFill>
                  <a:srgbClr val="2CA1BE"/>
                </a:solidFill>
                <a:latin typeface="Lucida Grande"/>
                <a:cs typeface="Lucida Grande"/>
              </a:rPr>
              <a:t>S</a:t>
            </a:r>
            <a:r>
              <a:rPr sz="1300" b="1" spc="-50" dirty="0">
                <a:solidFill>
                  <a:srgbClr val="2CA1BE"/>
                </a:solidFill>
                <a:latin typeface="Lucida Grande"/>
                <a:cs typeface="Lucida Grande"/>
              </a:rPr>
              <a:t>S</a:t>
            </a:r>
            <a:r>
              <a:rPr sz="1300" b="1" spc="-55" dirty="0">
                <a:solidFill>
                  <a:srgbClr val="2CA1BE"/>
                </a:solidFill>
                <a:latin typeface="Lucida Grande"/>
                <a:cs typeface="Lucida Grande"/>
              </a:rPr>
              <a:t>I</a:t>
            </a:r>
            <a:r>
              <a:rPr sz="1300" b="1" spc="-65" dirty="0">
                <a:solidFill>
                  <a:srgbClr val="2CA1BE"/>
                </a:solidFill>
                <a:latin typeface="Lucida Grande"/>
                <a:cs typeface="Lucida Grande"/>
              </a:rPr>
              <a:t>ST</a:t>
            </a:r>
            <a:r>
              <a:rPr sz="1300" b="1" dirty="0">
                <a:solidFill>
                  <a:srgbClr val="2CA1BE"/>
                </a:solidFill>
                <a:latin typeface="Lucida Grande"/>
                <a:cs typeface="Lucida Grande"/>
              </a:rPr>
              <a:t>	</a:t>
            </a:r>
            <a:r>
              <a:rPr sz="1300" b="1" spc="-65" dirty="0">
                <a:solidFill>
                  <a:srgbClr val="2CA1BE"/>
                </a:solidFill>
                <a:latin typeface="Lucida Grande"/>
                <a:cs typeface="Lucida Grande"/>
              </a:rPr>
              <a:t>»</a:t>
            </a:r>
            <a:r>
              <a:rPr sz="1300" b="1" dirty="0">
                <a:solidFill>
                  <a:srgbClr val="2CA1BE"/>
                </a:solidFill>
                <a:latin typeface="Lucida Grande"/>
                <a:cs typeface="Lucida Grande"/>
              </a:rPr>
              <a:t>	</a:t>
            </a:r>
            <a:r>
              <a:rPr sz="1300" spc="-5" dirty="0">
                <a:latin typeface="Lucida Grande"/>
                <a:cs typeface="Lucida Grande"/>
              </a:rPr>
              <a:t>se</a:t>
            </a:r>
            <a:r>
              <a:rPr sz="1300" spc="-10" dirty="0">
                <a:latin typeface="Lucida Grande"/>
                <a:cs typeface="Lucida Grande"/>
              </a:rPr>
              <a:t>r</a:t>
            </a:r>
            <a:r>
              <a:rPr sz="1300" spc="-5" dirty="0">
                <a:latin typeface="Lucida Grande"/>
                <a:cs typeface="Lucida Grande"/>
              </a:rPr>
              <a:t>t</a:t>
            </a:r>
            <a:r>
              <a:rPr sz="1300" dirty="0">
                <a:latin typeface="Lucida Grande"/>
                <a:cs typeface="Lucida Grande"/>
              </a:rPr>
              <a:t>	</a:t>
            </a:r>
            <a:r>
              <a:rPr sz="1300" spc="-5" dirty="0">
                <a:latin typeface="Lucida Grande"/>
                <a:cs typeface="Lucida Grande"/>
              </a:rPr>
              <a:t>à</a:t>
            </a:r>
            <a:r>
              <a:rPr sz="1300" dirty="0">
                <a:latin typeface="Lucida Grande"/>
                <a:cs typeface="Lucida Grande"/>
              </a:rPr>
              <a:t>	</a:t>
            </a:r>
            <a:r>
              <a:rPr sz="1300" b="1" spc="-45" dirty="0">
                <a:solidFill>
                  <a:srgbClr val="2CA1BE"/>
                </a:solidFill>
                <a:latin typeface="Lucida Grande"/>
                <a:cs typeface="Lucida Grande"/>
              </a:rPr>
              <a:t>i</a:t>
            </a:r>
            <a:r>
              <a:rPr sz="1300" b="1" spc="-40" dirty="0">
                <a:solidFill>
                  <a:srgbClr val="2CA1BE"/>
                </a:solidFill>
                <a:latin typeface="Lucida Grande"/>
                <a:cs typeface="Lucida Grande"/>
              </a:rPr>
              <a:t>d</a:t>
            </a:r>
            <a:r>
              <a:rPr sz="1300" b="1" spc="-50" dirty="0">
                <a:solidFill>
                  <a:srgbClr val="2CA1BE"/>
                </a:solidFill>
                <a:latin typeface="Lucida Grande"/>
                <a:cs typeface="Lucida Grande"/>
              </a:rPr>
              <a:t>e</a:t>
            </a:r>
            <a:r>
              <a:rPr sz="1300" b="1" spc="-45" dirty="0">
                <a:solidFill>
                  <a:srgbClr val="2CA1BE"/>
                </a:solidFill>
                <a:latin typeface="Lucida Grande"/>
                <a:cs typeface="Lucida Grande"/>
              </a:rPr>
              <a:t>n</a:t>
            </a:r>
            <a:r>
              <a:rPr sz="1300" b="1" spc="-40" dirty="0">
                <a:solidFill>
                  <a:srgbClr val="2CA1BE"/>
                </a:solidFill>
                <a:latin typeface="Lucida Grande"/>
                <a:cs typeface="Lucida Grande"/>
              </a:rPr>
              <a:t>t</a:t>
            </a:r>
            <a:r>
              <a:rPr sz="1300" b="1" spc="-50" dirty="0">
                <a:solidFill>
                  <a:srgbClr val="2CA1BE"/>
                </a:solidFill>
                <a:latin typeface="Lucida Grande"/>
                <a:cs typeface="Lucida Grande"/>
              </a:rPr>
              <a:t>ifi</a:t>
            </a:r>
            <a:r>
              <a:rPr sz="1300" b="1" spc="-70" dirty="0">
                <a:solidFill>
                  <a:srgbClr val="2CA1BE"/>
                </a:solidFill>
                <a:latin typeface="Lucida Grande"/>
                <a:cs typeface="Lucida Grande"/>
              </a:rPr>
              <a:t>e</a:t>
            </a:r>
            <a:r>
              <a:rPr sz="1300" b="1" spc="-65" dirty="0">
                <a:solidFill>
                  <a:srgbClr val="2CA1BE"/>
                </a:solidFill>
                <a:latin typeface="Lucida Grande"/>
                <a:cs typeface="Lucida Grande"/>
              </a:rPr>
              <a:t>r</a:t>
            </a:r>
            <a:r>
              <a:rPr sz="1300" b="1" dirty="0">
                <a:solidFill>
                  <a:srgbClr val="2CA1BE"/>
                </a:solidFill>
                <a:latin typeface="Lucida Grande"/>
                <a:cs typeface="Lucida Grande"/>
              </a:rPr>
              <a:t>	</a:t>
            </a:r>
            <a:r>
              <a:rPr sz="1300" b="1" spc="-30" dirty="0">
                <a:solidFill>
                  <a:srgbClr val="2CA1BE"/>
                </a:solidFill>
                <a:latin typeface="Lucida Grande"/>
                <a:cs typeface="Lucida Grande"/>
              </a:rPr>
              <a:t>l</a:t>
            </a:r>
            <a:r>
              <a:rPr sz="1300" b="1" spc="-60" dirty="0">
                <a:solidFill>
                  <a:srgbClr val="2CA1BE"/>
                </a:solidFill>
                <a:latin typeface="Lucida Grande"/>
                <a:cs typeface="Lucida Grande"/>
              </a:rPr>
              <a:t>e</a:t>
            </a:r>
            <a:r>
              <a:rPr sz="1300" b="1" dirty="0">
                <a:solidFill>
                  <a:srgbClr val="2CA1BE"/>
                </a:solidFill>
                <a:latin typeface="Lucida Grande"/>
                <a:cs typeface="Lucida Grande"/>
              </a:rPr>
              <a:t>	</a:t>
            </a:r>
            <a:r>
              <a:rPr sz="1300" b="1" spc="-60" dirty="0">
                <a:solidFill>
                  <a:srgbClr val="2CA1BE"/>
                </a:solidFill>
                <a:latin typeface="Lucida Grande"/>
                <a:cs typeface="Lucida Grande"/>
              </a:rPr>
              <a:t>c</a:t>
            </a:r>
            <a:r>
              <a:rPr sz="1300" b="1" spc="-70" dirty="0">
                <a:solidFill>
                  <a:srgbClr val="2CA1BE"/>
                </a:solidFill>
                <a:latin typeface="Lucida Grande"/>
                <a:cs typeface="Lucida Grande"/>
              </a:rPr>
              <a:t>y</a:t>
            </a:r>
            <a:r>
              <a:rPr sz="1300" b="1" spc="-45" dirty="0">
                <a:solidFill>
                  <a:srgbClr val="2CA1BE"/>
                </a:solidFill>
                <a:latin typeface="Lucida Grande"/>
                <a:cs typeface="Lucida Grande"/>
              </a:rPr>
              <a:t>l</a:t>
            </a:r>
            <a:r>
              <a:rPr sz="1300" b="1" spc="-40" dirty="0">
                <a:solidFill>
                  <a:srgbClr val="2CA1BE"/>
                </a:solidFill>
                <a:latin typeface="Lucida Grande"/>
                <a:cs typeface="Lucida Grande"/>
              </a:rPr>
              <a:t>i</a:t>
            </a:r>
            <a:r>
              <a:rPr sz="1300" b="1" spc="-65" dirty="0">
                <a:solidFill>
                  <a:srgbClr val="2CA1BE"/>
                </a:solidFill>
                <a:latin typeface="Lucida Grande"/>
                <a:cs typeface="Lucida Grande"/>
              </a:rPr>
              <a:t>n</a:t>
            </a:r>
            <a:r>
              <a:rPr sz="1300" b="1" spc="-40" dirty="0">
                <a:solidFill>
                  <a:srgbClr val="2CA1BE"/>
                </a:solidFill>
                <a:latin typeface="Lucida Grande"/>
                <a:cs typeface="Lucida Grande"/>
              </a:rPr>
              <a:t>d</a:t>
            </a:r>
            <a:r>
              <a:rPr sz="1300" b="1" spc="-50" dirty="0">
                <a:solidFill>
                  <a:srgbClr val="2CA1BE"/>
                </a:solidFill>
                <a:latin typeface="Lucida Grande"/>
                <a:cs typeface="Lucida Grande"/>
              </a:rPr>
              <a:t>r</a:t>
            </a:r>
            <a:r>
              <a:rPr sz="1300" b="1" spc="-60" dirty="0">
                <a:solidFill>
                  <a:srgbClr val="2CA1BE"/>
                </a:solidFill>
                <a:latin typeface="Lucida Grande"/>
                <a:cs typeface="Lucida Grande"/>
              </a:rPr>
              <a:t>e</a:t>
            </a:r>
            <a:r>
              <a:rPr sz="1300" b="1" dirty="0">
                <a:solidFill>
                  <a:srgbClr val="2CA1BE"/>
                </a:solidFill>
                <a:latin typeface="Lucida Grande"/>
                <a:cs typeface="Lucida Grande"/>
              </a:rPr>
              <a:t>	</a:t>
            </a:r>
            <a:r>
              <a:rPr sz="1300" spc="-10" dirty="0">
                <a:latin typeface="Lucida Grande"/>
                <a:cs typeface="Lucida Grande"/>
              </a:rPr>
              <a:t>don</a:t>
            </a:r>
            <a:r>
              <a:rPr sz="1300" spc="-5" dirty="0">
                <a:latin typeface="Lucida Grande"/>
                <a:cs typeface="Lucida Grande"/>
              </a:rPr>
              <a:t>t</a:t>
            </a:r>
            <a:r>
              <a:rPr sz="1300" dirty="0">
                <a:latin typeface="Lucida Grande"/>
                <a:cs typeface="Lucida Grande"/>
              </a:rPr>
              <a:t>	la  </a:t>
            </a:r>
            <a:r>
              <a:rPr sz="1300" spc="-10" dirty="0">
                <a:latin typeface="Lucida Grande"/>
                <a:cs typeface="Lucida Grande"/>
              </a:rPr>
              <a:t>température pose</a:t>
            </a:r>
            <a:r>
              <a:rPr sz="1300" spc="60" dirty="0">
                <a:latin typeface="Lucida Grande"/>
                <a:cs typeface="Lucida Grande"/>
              </a:rPr>
              <a:t> </a:t>
            </a:r>
            <a:r>
              <a:rPr sz="1300" spc="-10" dirty="0">
                <a:latin typeface="Lucida Grande"/>
                <a:cs typeface="Lucida Grande"/>
              </a:rPr>
              <a:t>problème.</a:t>
            </a:r>
            <a:endParaRPr sz="1300">
              <a:latin typeface="Lucida Grande"/>
              <a:cs typeface="Lucida Grande"/>
            </a:endParaRPr>
          </a:p>
          <a:p>
            <a:pPr marL="523875" lvl="1" indent="-256540">
              <a:lnSpc>
                <a:spcPct val="100000"/>
              </a:lnSpc>
              <a:spcBef>
                <a:spcPts val="1185"/>
              </a:spcBef>
              <a:buClr>
                <a:srgbClr val="2CA1BE"/>
              </a:buClr>
              <a:buSzPct val="69230"/>
              <a:buFont typeface="Wingdings 3"/>
              <a:buChar char=""/>
              <a:tabLst>
                <a:tab pos="523875" algn="l"/>
                <a:tab pos="524510" algn="l"/>
                <a:tab pos="1452245" algn="l"/>
                <a:tab pos="1976755" algn="l"/>
                <a:tab pos="2700655" algn="l"/>
                <a:tab pos="3051175" algn="l"/>
                <a:tab pos="3615054" algn="l"/>
                <a:tab pos="4165600" algn="l"/>
                <a:tab pos="4505325" algn="l"/>
                <a:tab pos="5061585" algn="l"/>
                <a:tab pos="5344160" algn="l"/>
                <a:tab pos="5641340" algn="l"/>
              </a:tabLst>
            </a:pPr>
            <a:r>
              <a:rPr sz="1300" spc="-5" dirty="0">
                <a:latin typeface="Lucida Grande"/>
                <a:cs typeface="Lucida Grande"/>
              </a:rPr>
              <a:t>A</a:t>
            </a:r>
            <a:r>
              <a:rPr sz="1300" spc="-10" dirty="0">
                <a:latin typeface="Lucida Grande"/>
                <a:cs typeface="Lucida Grande"/>
              </a:rPr>
              <a:t>ppauvr</a:t>
            </a:r>
            <a:r>
              <a:rPr sz="1300" dirty="0">
                <a:latin typeface="Lucida Grande"/>
                <a:cs typeface="Lucida Grande"/>
              </a:rPr>
              <a:t>i</a:t>
            </a:r>
            <a:r>
              <a:rPr sz="1300" spc="-5" dirty="0">
                <a:latin typeface="Lucida Grande"/>
                <a:cs typeface="Lucida Grande"/>
              </a:rPr>
              <a:t>r</a:t>
            </a:r>
            <a:r>
              <a:rPr sz="1300" dirty="0">
                <a:latin typeface="Lucida Grande"/>
                <a:cs typeface="Lucida Grande"/>
              </a:rPr>
              <a:t>	p</a:t>
            </a:r>
            <a:r>
              <a:rPr sz="1300" spc="-15" dirty="0">
                <a:latin typeface="Lucida Grande"/>
                <a:cs typeface="Lucida Grande"/>
              </a:rPr>
              <a:t>o</a:t>
            </a:r>
            <a:r>
              <a:rPr sz="1300" dirty="0">
                <a:latin typeface="Lucida Grande"/>
                <a:cs typeface="Lucida Grande"/>
              </a:rPr>
              <a:t>u</a:t>
            </a:r>
            <a:r>
              <a:rPr sz="1300" spc="-5" dirty="0">
                <a:latin typeface="Lucida Grande"/>
                <a:cs typeface="Lucida Grande"/>
              </a:rPr>
              <a:t>r</a:t>
            </a:r>
            <a:r>
              <a:rPr sz="1300" dirty="0">
                <a:latin typeface="Lucida Grande"/>
                <a:cs typeface="Lucida Grande"/>
              </a:rPr>
              <a:t>	</a:t>
            </a:r>
            <a:r>
              <a:rPr sz="1300" spc="-5" dirty="0">
                <a:latin typeface="Lucida Grande"/>
                <a:cs typeface="Lucida Grande"/>
              </a:rPr>
              <a:t>o</a:t>
            </a:r>
            <a:r>
              <a:rPr sz="1300" spc="-10" dirty="0">
                <a:latin typeface="Lucida Grande"/>
                <a:cs typeface="Lucida Grande"/>
              </a:rPr>
              <a:t>b</a:t>
            </a:r>
            <a:r>
              <a:rPr sz="1300" spc="-15" dirty="0">
                <a:latin typeface="Lucida Grande"/>
                <a:cs typeface="Lucida Grande"/>
              </a:rPr>
              <a:t>t</a:t>
            </a:r>
            <a:r>
              <a:rPr sz="1300" spc="-10" dirty="0">
                <a:latin typeface="Lucida Grande"/>
                <a:cs typeface="Lucida Grande"/>
              </a:rPr>
              <a:t>e</a:t>
            </a:r>
            <a:r>
              <a:rPr sz="1300" dirty="0">
                <a:latin typeface="Lucida Grande"/>
                <a:cs typeface="Lucida Grande"/>
              </a:rPr>
              <a:t>n</a:t>
            </a:r>
            <a:r>
              <a:rPr sz="1300" spc="-10" dirty="0">
                <a:latin typeface="Lucida Grande"/>
                <a:cs typeface="Lucida Grande"/>
              </a:rPr>
              <a:t>i</a:t>
            </a:r>
            <a:r>
              <a:rPr sz="1300" spc="-5" dirty="0">
                <a:latin typeface="Lucida Grande"/>
                <a:cs typeface="Lucida Grande"/>
              </a:rPr>
              <a:t>r</a:t>
            </a:r>
            <a:r>
              <a:rPr sz="1300" dirty="0">
                <a:latin typeface="Lucida Grande"/>
                <a:cs typeface="Lucida Grande"/>
              </a:rPr>
              <a:t>	</a:t>
            </a:r>
            <a:r>
              <a:rPr sz="1300" spc="5" dirty="0">
                <a:latin typeface="Lucida Grande"/>
                <a:cs typeface="Lucida Grande"/>
              </a:rPr>
              <a:t>u</a:t>
            </a:r>
            <a:r>
              <a:rPr sz="1300" spc="-5" dirty="0">
                <a:latin typeface="Lucida Grande"/>
                <a:cs typeface="Lucida Grande"/>
              </a:rPr>
              <a:t>n</a:t>
            </a:r>
            <a:r>
              <a:rPr sz="1300" dirty="0">
                <a:latin typeface="Lucida Grande"/>
                <a:cs typeface="Lucida Grande"/>
              </a:rPr>
              <a:t>	</a:t>
            </a:r>
            <a:r>
              <a:rPr sz="1300" b="1" spc="-50" dirty="0">
                <a:solidFill>
                  <a:srgbClr val="2CA1BE"/>
                </a:solidFill>
                <a:latin typeface="Lucida Grande"/>
                <a:cs typeface="Lucida Grande"/>
              </a:rPr>
              <a:t>D</a:t>
            </a:r>
            <a:r>
              <a:rPr sz="1300" b="1" spc="-35" dirty="0">
                <a:solidFill>
                  <a:srgbClr val="2CA1BE"/>
                </a:solidFill>
                <a:latin typeface="Lucida Grande"/>
                <a:cs typeface="Lucida Grande"/>
              </a:rPr>
              <a:t>e</a:t>
            </a:r>
            <a:r>
              <a:rPr sz="1300" b="1" spc="-45" dirty="0">
                <a:solidFill>
                  <a:srgbClr val="2CA1BE"/>
                </a:solidFill>
                <a:latin typeface="Lucida Grande"/>
                <a:cs typeface="Lucida Grande"/>
              </a:rPr>
              <a:t>l</a:t>
            </a:r>
            <a:r>
              <a:rPr sz="1300" b="1" spc="-55" dirty="0">
                <a:solidFill>
                  <a:srgbClr val="2CA1BE"/>
                </a:solidFill>
                <a:latin typeface="Lucida Grande"/>
                <a:cs typeface="Lucida Grande"/>
              </a:rPr>
              <a:t>t</a:t>
            </a:r>
            <a:r>
              <a:rPr sz="1300" b="1" spc="-50" dirty="0">
                <a:solidFill>
                  <a:srgbClr val="2CA1BE"/>
                </a:solidFill>
                <a:latin typeface="Lucida Grande"/>
                <a:cs typeface="Lucida Grande"/>
              </a:rPr>
              <a:t>a</a:t>
            </a:r>
            <a:r>
              <a:rPr sz="1300" b="1" dirty="0">
                <a:solidFill>
                  <a:srgbClr val="2CA1BE"/>
                </a:solidFill>
                <a:latin typeface="Lucida Grande"/>
                <a:cs typeface="Lucida Grande"/>
              </a:rPr>
              <a:t>	</a:t>
            </a:r>
            <a:r>
              <a:rPr sz="1300" b="1" spc="-80" dirty="0">
                <a:solidFill>
                  <a:srgbClr val="2CA1BE"/>
                </a:solidFill>
                <a:latin typeface="Lucida Grande"/>
                <a:cs typeface="Lucida Grande"/>
              </a:rPr>
              <a:t>P</a:t>
            </a:r>
            <a:r>
              <a:rPr sz="1300" b="1" spc="-75" dirty="0">
                <a:solidFill>
                  <a:srgbClr val="2CA1BE"/>
                </a:solidFill>
                <a:latin typeface="Lucida Grande"/>
                <a:cs typeface="Lucida Grande"/>
              </a:rPr>
              <a:t>E</a:t>
            </a:r>
            <a:r>
              <a:rPr sz="1300" b="1" spc="-65" dirty="0">
                <a:solidFill>
                  <a:srgbClr val="2CA1BE"/>
                </a:solidFill>
                <a:latin typeface="Lucida Grande"/>
                <a:cs typeface="Lucida Grande"/>
              </a:rPr>
              <a:t>A</a:t>
            </a:r>
            <a:r>
              <a:rPr sz="1300" b="1" spc="-80" dirty="0">
                <a:solidFill>
                  <a:srgbClr val="2CA1BE"/>
                </a:solidFill>
                <a:latin typeface="Lucida Grande"/>
                <a:cs typeface="Lucida Grande"/>
              </a:rPr>
              <a:t>K</a:t>
            </a:r>
            <a:r>
              <a:rPr sz="1300" b="1" dirty="0">
                <a:solidFill>
                  <a:srgbClr val="2CA1BE"/>
                </a:solidFill>
                <a:latin typeface="Lucida Grande"/>
                <a:cs typeface="Lucida Grande"/>
              </a:rPr>
              <a:t>	</a:t>
            </a:r>
            <a:r>
              <a:rPr sz="1300" spc="-10" dirty="0">
                <a:latin typeface="Lucida Grande"/>
                <a:cs typeface="Lucida Grande"/>
              </a:rPr>
              <a:t>d</a:t>
            </a:r>
            <a:r>
              <a:rPr sz="1300" spc="-5" dirty="0">
                <a:latin typeface="Lucida Grande"/>
                <a:cs typeface="Lucida Grande"/>
              </a:rPr>
              <a:t>e</a:t>
            </a:r>
            <a:r>
              <a:rPr sz="1300" dirty="0">
                <a:latin typeface="Lucida Grande"/>
                <a:cs typeface="Lucida Grande"/>
              </a:rPr>
              <a:t>	</a:t>
            </a:r>
            <a:r>
              <a:rPr sz="1300" b="1" spc="-80" dirty="0">
                <a:solidFill>
                  <a:srgbClr val="2CA1BE"/>
                </a:solidFill>
                <a:latin typeface="Lucida Grande"/>
                <a:cs typeface="Lucida Grande"/>
              </a:rPr>
              <a:t>-</a:t>
            </a:r>
            <a:r>
              <a:rPr sz="1300" b="1" spc="-35" dirty="0">
                <a:solidFill>
                  <a:srgbClr val="2CA1BE"/>
                </a:solidFill>
                <a:latin typeface="Lucida Grande"/>
                <a:cs typeface="Lucida Grande"/>
              </a:rPr>
              <a:t>10</a:t>
            </a:r>
            <a:r>
              <a:rPr sz="1300" b="1" spc="-40" dirty="0">
                <a:solidFill>
                  <a:srgbClr val="2CA1BE"/>
                </a:solidFill>
                <a:latin typeface="Lucida Grande"/>
                <a:cs typeface="Lucida Grande"/>
              </a:rPr>
              <a:t>0</a:t>
            </a:r>
            <a:r>
              <a:rPr sz="1300" b="1" dirty="0">
                <a:solidFill>
                  <a:srgbClr val="2CA1BE"/>
                </a:solidFill>
                <a:latin typeface="Lucida Grande"/>
                <a:cs typeface="Lucida Grande"/>
              </a:rPr>
              <a:t>	</a:t>
            </a:r>
            <a:r>
              <a:rPr sz="1300" b="1" spc="-204" dirty="0">
                <a:solidFill>
                  <a:srgbClr val="2CA1BE"/>
                </a:solidFill>
                <a:latin typeface="Lucida Grande"/>
                <a:cs typeface="Lucida Grande"/>
              </a:rPr>
              <a:t>°</a:t>
            </a:r>
            <a:r>
              <a:rPr sz="1300" b="1" spc="-55" dirty="0">
                <a:solidFill>
                  <a:srgbClr val="2CA1BE"/>
                </a:solidFill>
                <a:latin typeface="Lucida Grande"/>
                <a:cs typeface="Lucida Grande"/>
              </a:rPr>
              <a:t>F</a:t>
            </a:r>
            <a:r>
              <a:rPr sz="1300" b="1" dirty="0">
                <a:solidFill>
                  <a:srgbClr val="2CA1BE"/>
                </a:solidFill>
                <a:latin typeface="Lucida Grande"/>
                <a:cs typeface="Lucida Grande"/>
              </a:rPr>
              <a:t>	</a:t>
            </a:r>
            <a:r>
              <a:rPr sz="1300" spc="-10" dirty="0">
                <a:latin typeface="Lucida Grande"/>
                <a:cs typeface="Lucida Grande"/>
              </a:rPr>
              <a:t>e</a:t>
            </a:r>
            <a:r>
              <a:rPr sz="1300" spc="-5" dirty="0">
                <a:latin typeface="Lucida Grande"/>
                <a:cs typeface="Lucida Grande"/>
              </a:rPr>
              <a:t>t</a:t>
            </a:r>
            <a:r>
              <a:rPr sz="1300" dirty="0">
                <a:latin typeface="Lucida Grande"/>
                <a:cs typeface="Lucida Grande"/>
              </a:rPr>
              <a:t>	</a:t>
            </a:r>
            <a:r>
              <a:rPr sz="1300" spc="-10" dirty="0">
                <a:latin typeface="Lucida Grande"/>
                <a:cs typeface="Lucida Grande"/>
              </a:rPr>
              <a:t>de</a:t>
            </a:r>
            <a:r>
              <a:rPr sz="1300" spc="-5" dirty="0">
                <a:latin typeface="Lucida Grande"/>
                <a:cs typeface="Lucida Grande"/>
              </a:rPr>
              <a:t>s</a:t>
            </a:r>
            <a:endParaRPr sz="1300">
              <a:latin typeface="Lucida Grande"/>
              <a:cs typeface="Lucida Grande"/>
            </a:endParaRPr>
          </a:p>
          <a:p>
            <a:pPr marL="523875">
              <a:lnSpc>
                <a:spcPct val="100000"/>
              </a:lnSpc>
              <a:spcBef>
                <a:spcPts val="5"/>
              </a:spcBef>
            </a:pPr>
            <a:r>
              <a:rPr sz="1300" spc="-10" dirty="0">
                <a:latin typeface="Lucida Grande"/>
                <a:cs typeface="Lucida Grande"/>
              </a:rPr>
              <a:t>températures </a:t>
            </a:r>
            <a:r>
              <a:rPr sz="1300" spc="-5" dirty="0">
                <a:latin typeface="Lucida Grande"/>
                <a:cs typeface="Lucida Grande"/>
              </a:rPr>
              <a:t>de gaz </a:t>
            </a:r>
            <a:r>
              <a:rPr sz="1300" spc="-10" dirty="0">
                <a:latin typeface="Lucida Grande"/>
                <a:cs typeface="Lucida Grande"/>
              </a:rPr>
              <a:t>d’échappement </a:t>
            </a:r>
            <a:r>
              <a:rPr sz="1300" b="1" spc="-50" dirty="0">
                <a:solidFill>
                  <a:srgbClr val="2CA1BE"/>
                </a:solidFill>
                <a:latin typeface="Lucida Grande"/>
                <a:cs typeface="Lucida Grande"/>
              </a:rPr>
              <a:t>inférieures à </a:t>
            </a:r>
            <a:r>
              <a:rPr sz="1300" b="1" spc="-35" dirty="0">
                <a:solidFill>
                  <a:srgbClr val="2CA1BE"/>
                </a:solidFill>
                <a:latin typeface="Lucida Grande"/>
                <a:cs typeface="Lucida Grande"/>
              </a:rPr>
              <a:t>1400</a:t>
            </a:r>
            <a:r>
              <a:rPr sz="1300" b="1" spc="13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300" b="1" spc="-80" dirty="0">
                <a:solidFill>
                  <a:srgbClr val="2CA1BE"/>
                </a:solidFill>
                <a:latin typeface="Lucida Grande"/>
                <a:cs typeface="Lucida Grande"/>
              </a:rPr>
              <a:t>°F</a:t>
            </a:r>
            <a:r>
              <a:rPr sz="1300" spc="-80" dirty="0">
                <a:latin typeface="Lucida Grande"/>
                <a:cs typeface="Lucida Grande"/>
              </a:rPr>
              <a:t>.</a:t>
            </a:r>
            <a:endParaRPr sz="1300">
              <a:latin typeface="Lucida Grande"/>
              <a:cs typeface="Lucida Grande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00">
              <a:latin typeface="Lucida Grande"/>
              <a:cs typeface="Lucida Grande"/>
            </a:endParaRPr>
          </a:p>
          <a:p>
            <a:pPr marL="268605" indent="-256540">
              <a:lnSpc>
                <a:spcPct val="100000"/>
              </a:lnSpc>
              <a:spcBef>
                <a:spcPts val="5"/>
              </a:spcBef>
              <a:buClr>
                <a:srgbClr val="2CA1BE"/>
              </a:buClr>
              <a:buSzPct val="65384"/>
              <a:buFont typeface="Wingdings 3"/>
              <a:buChar char=""/>
              <a:tabLst>
                <a:tab pos="268605" algn="l"/>
                <a:tab pos="269240" algn="l"/>
              </a:tabLst>
            </a:pPr>
            <a:r>
              <a:rPr sz="1300" spc="-5" dirty="0">
                <a:latin typeface="Lucida Grande"/>
                <a:cs typeface="Lucida Grande"/>
              </a:rPr>
              <a:t>Concernant </a:t>
            </a:r>
            <a:r>
              <a:rPr sz="1300" spc="-10" dirty="0">
                <a:latin typeface="Lucida Grande"/>
                <a:cs typeface="Lucida Grande"/>
              </a:rPr>
              <a:t>les </a:t>
            </a:r>
            <a:r>
              <a:rPr sz="1300" b="1" spc="-50" dirty="0">
                <a:solidFill>
                  <a:srgbClr val="2CA1BE"/>
                </a:solidFill>
                <a:latin typeface="Lucida Grande"/>
                <a:cs typeface="Lucida Grande"/>
              </a:rPr>
              <a:t>températures des </a:t>
            </a:r>
            <a:r>
              <a:rPr sz="1300" b="1" spc="-45" dirty="0">
                <a:solidFill>
                  <a:srgbClr val="2CA1BE"/>
                </a:solidFill>
                <a:latin typeface="Lucida Grande"/>
                <a:cs typeface="Lucida Grande"/>
              </a:rPr>
              <a:t>têtes </a:t>
            </a:r>
            <a:r>
              <a:rPr sz="1300" b="1" spc="-40" dirty="0">
                <a:solidFill>
                  <a:srgbClr val="2CA1BE"/>
                </a:solidFill>
                <a:latin typeface="Lucida Grande"/>
                <a:cs typeface="Lucida Grande"/>
              </a:rPr>
              <a:t>de </a:t>
            </a:r>
            <a:r>
              <a:rPr sz="1300" b="1" spc="-50" dirty="0">
                <a:solidFill>
                  <a:srgbClr val="2CA1BE"/>
                </a:solidFill>
                <a:latin typeface="Lucida Grande"/>
                <a:cs typeface="Lucida Grande"/>
              </a:rPr>
              <a:t>cylindres</a:t>
            </a:r>
            <a:r>
              <a:rPr sz="1300" b="1" spc="9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300" spc="-5" dirty="0">
                <a:latin typeface="Lucida Grande"/>
                <a:cs typeface="Lucida Grande"/>
              </a:rPr>
              <a:t>:</a:t>
            </a:r>
            <a:endParaRPr sz="1300">
              <a:latin typeface="Lucida Grande"/>
              <a:cs typeface="Lucida Grande"/>
            </a:endParaRPr>
          </a:p>
          <a:p>
            <a:pPr marL="523875" lvl="1" indent="-256540">
              <a:lnSpc>
                <a:spcPct val="100000"/>
              </a:lnSpc>
              <a:spcBef>
                <a:spcPts val="1430"/>
              </a:spcBef>
              <a:buClr>
                <a:srgbClr val="2CA1BE"/>
              </a:buClr>
              <a:buSzPct val="69230"/>
              <a:buFont typeface="Wingdings 3"/>
              <a:buChar char=""/>
              <a:tabLst>
                <a:tab pos="523875" algn="l"/>
                <a:tab pos="524510" algn="l"/>
              </a:tabLst>
            </a:pPr>
            <a:r>
              <a:rPr sz="1300" spc="-10" dirty="0">
                <a:latin typeface="Lucida Grande"/>
                <a:cs typeface="Lucida Grande"/>
              </a:rPr>
              <a:t>Appuyer </a:t>
            </a:r>
            <a:r>
              <a:rPr sz="1300" spc="-5" dirty="0">
                <a:latin typeface="Lucida Grande"/>
                <a:cs typeface="Lucida Grande"/>
              </a:rPr>
              <a:t>sur </a:t>
            </a:r>
            <a:r>
              <a:rPr sz="1300" b="1" spc="-60" dirty="0">
                <a:solidFill>
                  <a:srgbClr val="2CA1BE"/>
                </a:solidFill>
                <a:latin typeface="Lucida Grande"/>
                <a:cs typeface="Lucida Grande"/>
              </a:rPr>
              <a:t>« </a:t>
            </a:r>
            <a:r>
              <a:rPr sz="1300" b="1" spc="-50" dirty="0">
                <a:solidFill>
                  <a:srgbClr val="2CA1BE"/>
                </a:solidFill>
                <a:latin typeface="Lucida Grande"/>
                <a:cs typeface="Lucida Grande"/>
              </a:rPr>
              <a:t>Engine </a:t>
            </a:r>
            <a:r>
              <a:rPr sz="1300" b="1" spc="-60" dirty="0">
                <a:solidFill>
                  <a:srgbClr val="2CA1BE"/>
                </a:solidFill>
                <a:latin typeface="Lucida Grande"/>
                <a:cs typeface="Lucida Grande"/>
              </a:rPr>
              <a:t>» </a:t>
            </a:r>
            <a:r>
              <a:rPr sz="1300" spc="-10" dirty="0">
                <a:latin typeface="Lucida Grande"/>
                <a:cs typeface="Lucida Grande"/>
              </a:rPr>
              <a:t>puis </a:t>
            </a:r>
            <a:r>
              <a:rPr sz="1300" spc="-5" dirty="0">
                <a:latin typeface="Lucida Grande"/>
                <a:cs typeface="Lucida Grande"/>
              </a:rPr>
              <a:t>sur </a:t>
            </a:r>
            <a:r>
              <a:rPr sz="1300" b="1" spc="-60" dirty="0">
                <a:solidFill>
                  <a:srgbClr val="2CA1BE"/>
                </a:solidFill>
                <a:latin typeface="Lucida Grande"/>
                <a:cs typeface="Lucida Grande"/>
              </a:rPr>
              <a:t>« </a:t>
            </a:r>
            <a:r>
              <a:rPr sz="1300" b="1" spc="-45" dirty="0">
                <a:solidFill>
                  <a:srgbClr val="2CA1BE"/>
                </a:solidFill>
                <a:latin typeface="Lucida Grande"/>
                <a:cs typeface="Lucida Grande"/>
              </a:rPr>
              <a:t>Lean </a:t>
            </a:r>
            <a:r>
              <a:rPr sz="1300" b="1" spc="-60" dirty="0">
                <a:solidFill>
                  <a:srgbClr val="2CA1BE"/>
                </a:solidFill>
                <a:latin typeface="Lucida Grande"/>
                <a:cs typeface="Lucida Grande"/>
              </a:rPr>
              <a:t>»</a:t>
            </a:r>
            <a:r>
              <a:rPr sz="1300" b="1" spc="240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300" spc="-5" dirty="0">
                <a:latin typeface="Lucida Grande"/>
                <a:cs typeface="Lucida Grande"/>
              </a:rPr>
              <a:t>.</a:t>
            </a:r>
            <a:endParaRPr sz="1300">
              <a:latin typeface="Lucida Grande"/>
              <a:cs typeface="Lucida Grande"/>
            </a:endParaRPr>
          </a:p>
          <a:p>
            <a:pPr marL="523875" lvl="1" indent="-256540">
              <a:lnSpc>
                <a:spcPct val="100000"/>
              </a:lnSpc>
              <a:spcBef>
                <a:spcPts val="1280"/>
              </a:spcBef>
              <a:buClr>
                <a:srgbClr val="2CA1BE"/>
              </a:buClr>
              <a:buSzPct val="65384"/>
              <a:buFont typeface="Wingdings 3"/>
              <a:buChar char=""/>
              <a:tabLst>
                <a:tab pos="523875" algn="l"/>
                <a:tab pos="524510" algn="l"/>
              </a:tabLst>
            </a:pPr>
            <a:r>
              <a:rPr sz="1300" dirty="0">
                <a:latin typeface="Lucida Grande"/>
                <a:cs typeface="Lucida Grande"/>
              </a:rPr>
              <a:t>Le </a:t>
            </a:r>
            <a:r>
              <a:rPr sz="1300" spc="-10" dirty="0">
                <a:latin typeface="Lucida Grande"/>
                <a:cs typeface="Lucida Grande"/>
              </a:rPr>
              <a:t>cylindre </a:t>
            </a:r>
            <a:r>
              <a:rPr sz="1300" b="1" spc="-45" dirty="0">
                <a:solidFill>
                  <a:srgbClr val="2CA1BE"/>
                </a:solidFill>
                <a:latin typeface="Lucida Grande"/>
                <a:cs typeface="Lucida Grande"/>
              </a:rPr>
              <a:t>sélectionné </a:t>
            </a:r>
            <a:r>
              <a:rPr sz="1300" spc="-5" dirty="0">
                <a:latin typeface="Lucida Grande"/>
                <a:cs typeface="Lucida Grande"/>
              </a:rPr>
              <a:t>sera </a:t>
            </a:r>
            <a:r>
              <a:rPr sz="1300" b="1" spc="-45" dirty="0">
                <a:solidFill>
                  <a:srgbClr val="2CA1BE"/>
                </a:solidFill>
                <a:latin typeface="Lucida Grande"/>
                <a:cs typeface="Lucida Grande"/>
              </a:rPr>
              <a:t>marqué en bleu </a:t>
            </a:r>
            <a:r>
              <a:rPr sz="1300" spc="-5" dirty="0">
                <a:latin typeface="Lucida Grande"/>
                <a:cs typeface="Lucida Grande"/>
              </a:rPr>
              <a:t>avec son</a:t>
            </a:r>
            <a:r>
              <a:rPr sz="1300" spc="135" dirty="0">
                <a:latin typeface="Lucida Grande"/>
                <a:cs typeface="Lucida Grande"/>
              </a:rPr>
              <a:t> </a:t>
            </a:r>
            <a:r>
              <a:rPr sz="1300" b="1" spc="-35" dirty="0">
                <a:solidFill>
                  <a:srgbClr val="2CA1BE"/>
                </a:solidFill>
                <a:latin typeface="Lucida Grande"/>
                <a:cs typeface="Lucida Grande"/>
              </a:rPr>
              <a:t>numéro</a:t>
            </a:r>
            <a:r>
              <a:rPr sz="1300" spc="-35" dirty="0">
                <a:latin typeface="Lucida Grande"/>
                <a:cs typeface="Lucida Grande"/>
              </a:rPr>
              <a:t>.</a:t>
            </a:r>
            <a:endParaRPr sz="1300">
              <a:latin typeface="Lucida Grande"/>
              <a:cs typeface="Lucida Grande"/>
            </a:endParaRPr>
          </a:p>
          <a:p>
            <a:pPr marL="518795" lvl="1" indent="-256540">
              <a:lnSpc>
                <a:spcPct val="100000"/>
              </a:lnSpc>
              <a:spcBef>
                <a:spcPts val="1270"/>
              </a:spcBef>
              <a:buClr>
                <a:srgbClr val="2CA1BE"/>
              </a:buClr>
              <a:buSzPct val="65384"/>
              <a:buFont typeface="Wingdings 3"/>
              <a:buChar char=""/>
              <a:tabLst>
                <a:tab pos="518795" algn="l"/>
                <a:tab pos="519430" algn="l"/>
              </a:tabLst>
            </a:pPr>
            <a:r>
              <a:rPr sz="1300" spc="-5" dirty="0">
                <a:latin typeface="Lucida Grande"/>
                <a:cs typeface="Lucida Grande"/>
              </a:rPr>
              <a:t>Pour </a:t>
            </a:r>
            <a:r>
              <a:rPr sz="1300" b="1" spc="-45" dirty="0">
                <a:solidFill>
                  <a:srgbClr val="2CA1BE"/>
                </a:solidFill>
                <a:latin typeface="Lucida Grande"/>
                <a:cs typeface="Lucida Grande"/>
              </a:rPr>
              <a:t>changer </a:t>
            </a:r>
            <a:r>
              <a:rPr sz="1300" b="1" spc="-40" dirty="0">
                <a:solidFill>
                  <a:srgbClr val="2CA1BE"/>
                </a:solidFill>
                <a:latin typeface="Lucida Grande"/>
                <a:cs typeface="Lucida Grande"/>
              </a:rPr>
              <a:t>de </a:t>
            </a:r>
            <a:r>
              <a:rPr sz="1300" b="1" spc="-50" dirty="0">
                <a:solidFill>
                  <a:srgbClr val="2CA1BE"/>
                </a:solidFill>
                <a:latin typeface="Lucida Grande"/>
                <a:cs typeface="Lucida Grande"/>
              </a:rPr>
              <a:t>cylindre </a:t>
            </a:r>
            <a:r>
              <a:rPr sz="1300" spc="-10" dirty="0">
                <a:latin typeface="Lucida Grande"/>
                <a:cs typeface="Lucida Grande"/>
              </a:rPr>
              <a:t>appuyer sur </a:t>
            </a:r>
            <a:r>
              <a:rPr sz="1300" b="1" spc="-65" dirty="0">
                <a:solidFill>
                  <a:srgbClr val="2CA1BE"/>
                </a:solidFill>
                <a:latin typeface="Lucida Grande"/>
                <a:cs typeface="Lucida Grande"/>
              </a:rPr>
              <a:t>« </a:t>
            </a:r>
            <a:r>
              <a:rPr sz="1300" b="1" spc="-55" dirty="0">
                <a:solidFill>
                  <a:srgbClr val="2CA1BE"/>
                </a:solidFill>
                <a:latin typeface="Lucida Grande"/>
                <a:cs typeface="Lucida Grande"/>
              </a:rPr>
              <a:t>CYL </a:t>
            </a:r>
            <a:r>
              <a:rPr sz="1300" b="1" spc="-50" dirty="0">
                <a:solidFill>
                  <a:srgbClr val="2CA1BE"/>
                </a:solidFill>
                <a:latin typeface="Lucida Grande"/>
                <a:cs typeface="Lucida Grande"/>
              </a:rPr>
              <a:t>SLCT </a:t>
            </a:r>
            <a:r>
              <a:rPr sz="1300" b="1" spc="-65" dirty="0">
                <a:solidFill>
                  <a:srgbClr val="2CA1BE"/>
                </a:solidFill>
                <a:latin typeface="Lucida Grande"/>
                <a:cs typeface="Lucida Grande"/>
              </a:rPr>
              <a:t>»</a:t>
            </a:r>
            <a:r>
              <a:rPr sz="1300" b="1" spc="204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300" spc="-5" dirty="0">
                <a:latin typeface="Lucida Grande"/>
                <a:cs typeface="Lucida Grande"/>
              </a:rPr>
              <a:t>.</a:t>
            </a:r>
            <a:endParaRPr sz="1300">
              <a:latin typeface="Lucida Grande"/>
              <a:cs typeface="Lucida Grande"/>
            </a:endParaRPr>
          </a:p>
          <a:p>
            <a:pPr marL="516255" marR="14604" lvl="1" indent="-256540">
              <a:lnSpc>
                <a:spcPct val="100000"/>
              </a:lnSpc>
              <a:spcBef>
                <a:spcPts val="1280"/>
              </a:spcBef>
              <a:buClr>
                <a:srgbClr val="2CA1BE"/>
              </a:buClr>
              <a:buSzPct val="65384"/>
              <a:buFont typeface="Wingdings 3"/>
              <a:buChar char=""/>
              <a:tabLst>
                <a:tab pos="516255" algn="l"/>
                <a:tab pos="516890" algn="l"/>
              </a:tabLst>
            </a:pPr>
            <a:r>
              <a:rPr sz="1300" spc="-5" dirty="0">
                <a:latin typeface="Lucida Grande"/>
                <a:cs typeface="Lucida Grande"/>
              </a:rPr>
              <a:t>Appauvrir </a:t>
            </a:r>
            <a:r>
              <a:rPr sz="1300" dirty="0">
                <a:latin typeface="Lucida Grande"/>
                <a:cs typeface="Lucida Grande"/>
              </a:rPr>
              <a:t>pour </a:t>
            </a:r>
            <a:r>
              <a:rPr sz="1300" spc="-5" dirty="0">
                <a:latin typeface="Lucida Grande"/>
                <a:cs typeface="Lucida Grande"/>
              </a:rPr>
              <a:t>obtenir </a:t>
            </a:r>
            <a:r>
              <a:rPr sz="1300" spc="-10" dirty="0">
                <a:latin typeface="Lucida Grande"/>
                <a:cs typeface="Lucida Grande"/>
              </a:rPr>
              <a:t>des </a:t>
            </a:r>
            <a:r>
              <a:rPr sz="1300" spc="-5" dirty="0">
                <a:latin typeface="Lucida Grande"/>
                <a:cs typeface="Lucida Grande"/>
              </a:rPr>
              <a:t>températures de têtes </a:t>
            </a:r>
            <a:r>
              <a:rPr sz="1300" dirty="0">
                <a:latin typeface="Lucida Grande"/>
                <a:cs typeface="Lucida Grande"/>
              </a:rPr>
              <a:t>de </a:t>
            </a:r>
            <a:r>
              <a:rPr sz="1300" spc="-5" dirty="0">
                <a:latin typeface="Lucida Grande"/>
                <a:cs typeface="Lucida Grande"/>
              </a:rPr>
              <a:t>cylindres </a:t>
            </a:r>
            <a:r>
              <a:rPr sz="13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300" b="1" spc="-50" dirty="0">
                <a:solidFill>
                  <a:srgbClr val="2CA1BE"/>
                </a:solidFill>
                <a:latin typeface="Lucida Grande"/>
                <a:cs typeface="Lucida Grande"/>
              </a:rPr>
              <a:t>inférieures à </a:t>
            </a:r>
            <a:r>
              <a:rPr sz="1300" b="1" spc="-35" dirty="0">
                <a:solidFill>
                  <a:srgbClr val="2CA1BE"/>
                </a:solidFill>
                <a:latin typeface="Lucida Grande"/>
                <a:cs typeface="Lucida Grande"/>
              </a:rPr>
              <a:t>400</a:t>
            </a:r>
            <a:r>
              <a:rPr sz="1300" b="1" spc="10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300" b="1" spc="-80" dirty="0">
                <a:solidFill>
                  <a:srgbClr val="2CA1BE"/>
                </a:solidFill>
                <a:latin typeface="Lucida Grande"/>
                <a:cs typeface="Lucida Grande"/>
              </a:rPr>
              <a:t>°F</a:t>
            </a:r>
            <a:r>
              <a:rPr sz="1300" spc="-80" dirty="0">
                <a:latin typeface="Lucida Grande"/>
                <a:cs typeface="Lucida Grande"/>
              </a:rPr>
              <a:t>.</a:t>
            </a:r>
            <a:endParaRPr sz="1300">
              <a:latin typeface="Lucida Grande"/>
              <a:cs typeface="Lucida Grande"/>
            </a:endParaRPr>
          </a:p>
        </p:txBody>
      </p:sp>
      <p:sp>
        <p:nvSpPr>
          <p:cNvPr id="20" name="object 7">
            <a:extLst>
              <a:ext uri="{FF2B5EF4-FFF2-40B4-BE49-F238E27FC236}">
                <a16:creationId xmlns:a16="http://schemas.microsoft.com/office/drawing/2014/main" id="{BADF73AD-C342-CE40-9236-887E22BE1367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III</a:t>
            </a:r>
            <a:r>
              <a:rPr sz="1000" spc="-10" dirty="0">
                <a:latin typeface="Lucida Grande"/>
                <a:cs typeface="Lucida Grande"/>
              </a:rPr>
              <a:t>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</a:t>
            </a:r>
            <a:r>
              <a:rPr lang="fr-FR"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I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V]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MOTEUR</a:t>
            </a:r>
            <a:r>
              <a:rPr sz="1000" b="1" u="sng" spc="3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6696" y="324611"/>
            <a:ext cx="7429500" cy="23454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02151" y="2879191"/>
            <a:ext cx="3347085" cy="2525691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000" spc="-5" dirty="0" err="1">
                <a:solidFill>
                  <a:srgbClr val="2CA1BE"/>
                </a:solidFill>
                <a:latin typeface="Lucida Grande"/>
                <a:cs typeface="Lucida Grande"/>
              </a:rPr>
              <a:t>Chapitre</a:t>
            </a:r>
            <a:r>
              <a:rPr sz="2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2000" dirty="0">
                <a:solidFill>
                  <a:srgbClr val="2CA1BE"/>
                </a:solidFill>
                <a:latin typeface="Lucida Grande"/>
                <a:cs typeface="Lucida Grande"/>
              </a:rPr>
              <a:t>V : </a:t>
            </a:r>
            <a:r>
              <a:rPr sz="2000" spc="-5" dirty="0">
                <a:solidFill>
                  <a:srgbClr val="2CA1BE"/>
                </a:solidFill>
                <a:latin typeface="Lucida Grande"/>
                <a:cs typeface="Lucida Grande"/>
              </a:rPr>
              <a:t>La</a:t>
            </a:r>
            <a:r>
              <a:rPr sz="2000" spc="-60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2000" spc="-5" dirty="0">
                <a:solidFill>
                  <a:srgbClr val="2CA1BE"/>
                </a:solidFill>
                <a:latin typeface="Lucida Grande"/>
                <a:cs typeface="Lucida Grande"/>
              </a:rPr>
              <a:t>navigation</a:t>
            </a:r>
            <a:endParaRPr sz="2000" dirty="0">
              <a:latin typeface="Lucida Grande"/>
              <a:cs typeface="Lucida Grande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2000" b="1" spc="-55" dirty="0">
                <a:solidFill>
                  <a:srgbClr val="FFFFFF"/>
                </a:solidFill>
                <a:latin typeface="Lucida Grande"/>
                <a:cs typeface="Lucida Grande"/>
              </a:rPr>
              <a:t>-&gt; </a:t>
            </a:r>
            <a:r>
              <a:rPr sz="2000" b="1" spc="-90" dirty="0">
                <a:solidFill>
                  <a:srgbClr val="FFFFFF"/>
                </a:solidFill>
                <a:latin typeface="Lucida Grande"/>
                <a:cs typeface="Lucida Grande"/>
              </a:rPr>
              <a:t>« </a:t>
            </a:r>
            <a:r>
              <a:rPr sz="2000" b="1" spc="-95" dirty="0">
                <a:solidFill>
                  <a:srgbClr val="FFFFFF"/>
                </a:solidFill>
                <a:latin typeface="Lucida Grande"/>
                <a:cs typeface="Lucida Grande"/>
              </a:rPr>
              <a:t>MAP</a:t>
            </a:r>
            <a:r>
              <a:rPr sz="2000" b="1" spc="20" dirty="0">
                <a:solidFill>
                  <a:srgbClr val="FFFFFF"/>
                </a:solidFill>
                <a:latin typeface="Lucida Grande"/>
                <a:cs typeface="Lucida Grande"/>
              </a:rPr>
              <a:t> </a:t>
            </a:r>
            <a:r>
              <a:rPr sz="2000" b="1" spc="-90" dirty="0">
                <a:solidFill>
                  <a:srgbClr val="FFFFFF"/>
                </a:solidFill>
                <a:latin typeface="Lucida Grande"/>
                <a:cs typeface="Lucida Grande"/>
              </a:rPr>
              <a:t>»</a:t>
            </a:r>
            <a:endParaRPr sz="2000" dirty="0">
              <a:latin typeface="Lucida Grande"/>
              <a:cs typeface="Lucida Grande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2000" b="1" spc="-55" dirty="0">
                <a:solidFill>
                  <a:srgbClr val="FFFFFF"/>
                </a:solidFill>
                <a:latin typeface="Lucida Grande"/>
                <a:cs typeface="Lucida Grande"/>
              </a:rPr>
              <a:t>-&gt; </a:t>
            </a:r>
            <a:r>
              <a:rPr sz="2000" b="1" spc="-100" dirty="0">
                <a:solidFill>
                  <a:srgbClr val="FFFFFF"/>
                </a:solidFill>
                <a:latin typeface="Lucida Grande"/>
                <a:cs typeface="Lucida Grande"/>
              </a:rPr>
              <a:t>WAYPOINT </a:t>
            </a:r>
            <a:r>
              <a:rPr sz="2000" b="1" spc="-90" dirty="0">
                <a:solidFill>
                  <a:srgbClr val="FFFFFF"/>
                </a:solidFill>
                <a:latin typeface="Lucida Grande"/>
                <a:cs typeface="Lucida Grande"/>
              </a:rPr>
              <a:t>« </a:t>
            </a:r>
            <a:r>
              <a:rPr sz="2000" b="1" spc="-105" dirty="0">
                <a:solidFill>
                  <a:srgbClr val="FFFFFF"/>
                </a:solidFill>
                <a:latin typeface="Lucida Grande"/>
                <a:cs typeface="Lucida Grande"/>
              </a:rPr>
              <a:t>WPT</a:t>
            </a:r>
            <a:r>
              <a:rPr sz="2000" b="1" spc="55" dirty="0">
                <a:solidFill>
                  <a:srgbClr val="FFFFFF"/>
                </a:solidFill>
                <a:latin typeface="Lucida Grande"/>
                <a:cs typeface="Lucida Grande"/>
              </a:rPr>
              <a:t> </a:t>
            </a:r>
            <a:r>
              <a:rPr sz="2000" b="1" spc="-90" dirty="0">
                <a:solidFill>
                  <a:srgbClr val="FFFFFF"/>
                </a:solidFill>
                <a:latin typeface="Lucida Grande"/>
                <a:cs typeface="Lucida Grande"/>
              </a:rPr>
              <a:t>»</a:t>
            </a:r>
            <a:endParaRPr sz="2000" dirty="0">
              <a:latin typeface="Lucida Grande"/>
              <a:cs typeface="Lucida Grande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2000" b="1" spc="-55" dirty="0">
                <a:solidFill>
                  <a:srgbClr val="FFFFFF"/>
                </a:solidFill>
                <a:latin typeface="Lucida Grande"/>
                <a:cs typeface="Lucida Grande"/>
              </a:rPr>
              <a:t>-&gt; </a:t>
            </a:r>
            <a:r>
              <a:rPr sz="2000" b="1" spc="-95" dirty="0">
                <a:solidFill>
                  <a:srgbClr val="FFFFFF"/>
                </a:solidFill>
                <a:latin typeface="Lucida Grande"/>
                <a:cs typeface="Lucida Grande"/>
              </a:rPr>
              <a:t>AUXILILAIRES </a:t>
            </a:r>
            <a:r>
              <a:rPr sz="2000" b="1" spc="-90" dirty="0">
                <a:solidFill>
                  <a:srgbClr val="FFFFFF"/>
                </a:solidFill>
                <a:latin typeface="Lucida Grande"/>
                <a:cs typeface="Lucida Grande"/>
              </a:rPr>
              <a:t>« </a:t>
            </a:r>
            <a:r>
              <a:rPr sz="2000" b="1" spc="-80" dirty="0">
                <a:solidFill>
                  <a:srgbClr val="FFFFFF"/>
                </a:solidFill>
                <a:latin typeface="Lucida Grande"/>
                <a:cs typeface="Lucida Grande"/>
              </a:rPr>
              <a:t>AUX</a:t>
            </a:r>
            <a:r>
              <a:rPr sz="2000" b="1" spc="15" dirty="0">
                <a:solidFill>
                  <a:srgbClr val="FFFFFF"/>
                </a:solidFill>
                <a:latin typeface="Lucida Grande"/>
                <a:cs typeface="Lucida Grande"/>
              </a:rPr>
              <a:t> </a:t>
            </a:r>
            <a:r>
              <a:rPr sz="2000" b="1" spc="-90" dirty="0">
                <a:solidFill>
                  <a:srgbClr val="FFFFFF"/>
                </a:solidFill>
                <a:latin typeface="Lucida Grande"/>
                <a:cs typeface="Lucida Grande"/>
              </a:rPr>
              <a:t>»</a:t>
            </a:r>
            <a:endParaRPr sz="2000" dirty="0">
              <a:latin typeface="Lucida Grande"/>
              <a:cs typeface="Lucida Grande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2000" b="1" spc="-50" dirty="0">
                <a:solidFill>
                  <a:srgbClr val="FFFFFF"/>
                </a:solidFill>
                <a:latin typeface="Lucida Grande"/>
                <a:cs typeface="Lucida Grande"/>
              </a:rPr>
              <a:t>-&gt; </a:t>
            </a:r>
            <a:r>
              <a:rPr sz="2000" b="1" spc="-95" dirty="0">
                <a:solidFill>
                  <a:srgbClr val="FFFFFF"/>
                </a:solidFill>
                <a:latin typeface="Lucida Grande"/>
                <a:cs typeface="Lucida Grande"/>
              </a:rPr>
              <a:t>NEAREST </a:t>
            </a:r>
            <a:r>
              <a:rPr sz="2000" b="1" spc="-90" dirty="0">
                <a:solidFill>
                  <a:srgbClr val="FFFFFF"/>
                </a:solidFill>
                <a:latin typeface="Lucida Grande"/>
                <a:cs typeface="Lucida Grande"/>
              </a:rPr>
              <a:t>« </a:t>
            </a:r>
            <a:r>
              <a:rPr sz="2000" b="1" spc="-80" dirty="0">
                <a:solidFill>
                  <a:srgbClr val="FFFFFF"/>
                </a:solidFill>
                <a:latin typeface="Lucida Grande"/>
                <a:cs typeface="Lucida Grande"/>
              </a:rPr>
              <a:t>NRST</a:t>
            </a:r>
            <a:r>
              <a:rPr sz="2000" b="1" spc="5" dirty="0">
                <a:solidFill>
                  <a:srgbClr val="FFFFFF"/>
                </a:solidFill>
                <a:latin typeface="Lucida Grande"/>
                <a:cs typeface="Lucida Grande"/>
              </a:rPr>
              <a:t> </a:t>
            </a:r>
            <a:r>
              <a:rPr sz="2000" b="1" spc="-90" dirty="0">
                <a:solidFill>
                  <a:srgbClr val="FFFFFF"/>
                </a:solidFill>
                <a:latin typeface="Lucida Grande"/>
                <a:cs typeface="Lucida Grande"/>
              </a:rPr>
              <a:t>»</a:t>
            </a:r>
            <a:endParaRPr lang="fr-FR" sz="2000" b="1" spc="-90" dirty="0">
              <a:solidFill>
                <a:srgbClr val="FFFFFF"/>
              </a:solidFill>
              <a:latin typeface="Lucida Grande"/>
              <a:cs typeface="Lucida Grande"/>
            </a:endParaRPr>
          </a:p>
          <a:p>
            <a:pPr marL="12700">
              <a:spcBef>
                <a:spcPts val="395"/>
              </a:spcBef>
            </a:pPr>
            <a:r>
              <a:rPr lang="fr-FR" sz="2000" b="1" spc="-50" dirty="0">
                <a:solidFill>
                  <a:srgbClr val="FFFFFF"/>
                </a:solidFill>
                <a:latin typeface="Lucida Grande"/>
                <a:cs typeface="Lucida Grande"/>
              </a:rPr>
              <a:t>-&gt; </a:t>
            </a:r>
            <a:r>
              <a:rPr lang="fr-FR" sz="2000" b="1" spc="-90" dirty="0">
                <a:solidFill>
                  <a:srgbClr val="FFFFFF"/>
                </a:solidFill>
                <a:latin typeface="Lucida Grande"/>
                <a:cs typeface="Lucida Grande"/>
              </a:rPr>
              <a:t>« </a:t>
            </a:r>
            <a:r>
              <a:rPr lang="fr-FR" sz="2000" b="1" spc="-80" dirty="0">
                <a:solidFill>
                  <a:srgbClr val="FFFFFF"/>
                </a:solidFill>
                <a:latin typeface="Lucida Grande"/>
                <a:cs typeface="Lucida Grande"/>
              </a:rPr>
              <a:t>EIS</a:t>
            </a:r>
            <a:r>
              <a:rPr lang="fr-FR" sz="2000" b="1" spc="5" dirty="0">
                <a:solidFill>
                  <a:srgbClr val="FFFFFF"/>
                </a:solidFill>
                <a:latin typeface="Lucida Grande"/>
                <a:cs typeface="Lucida Grande"/>
              </a:rPr>
              <a:t> </a:t>
            </a:r>
            <a:r>
              <a:rPr lang="fr-FR" sz="2000" b="1" spc="-90" dirty="0">
                <a:solidFill>
                  <a:srgbClr val="FFFFFF"/>
                </a:solidFill>
                <a:latin typeface="Lucida Grande"/>
                <a:cs typeface="Lucida Grande"/>
              </a:rPr>
              <a:t>»</a:t>
            </a: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endParaRPr sz="2000" dirty="0">
              <a:latin typeface="Lucida Grande"/>
              <a:cs typeface="Lucida Grande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512254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NAVIGATION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lang="fr-FR"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BOUTON FMS</a:t>
            </a:r>
            <a:endParaRPr sz="2100" dirty="0">
              <a:latin typeface="Lucida Grande"/>
              <a:cs typeface="Lucida Grande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2502378-4AE0-5748-A92F-130B49BF7F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875" y="1704744"/>
            <a:ext cx="4403452" cy="327753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8F8D2DC-F069-7A43-A2A9-AE5C90EC46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8" y="1703123"/>
            <a:ext cx="3697732" cy="3277536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6F5A7933-D9DB-AA46-914E-2532DA50E44C}"/>
              </a:ext>
            </a:extLst>
          </p:cNvPr>
          <p:cNvCxnSpPr/>
          <p:nvPr/>
        </p:nvCxnSpPr>
        <p:spPr>
          <a:xfrm>
            <a:off x="2286000" y="2971800"/>
            <a:ext cx="5638800" cy="1295400"/>
          </a:xfrm>
          <a:prstGeom prst="straightConnector1">
            <a:avLst/>
          </a:prstGeom>
          <a:ln w="349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>
            <a:extLst>
              <a:ext uri="{FF2B5EF4-FFF2-40B4-BE49-F238E27FC236}">
                <a16:creationId xmlns:a16="http://schemas.microsoft.com/office/drawing/2014/main" id="{C63406F9-4584-6740-A253-835959161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23" name="object 7">
            <a:extLst>
              <a:ext uri="{FF2B5EF4-FFF2-40B4-BE49-F238E27FC236}">
                <a16:creationId xmlns:a16="http://schemas.microsoft.com/office/drawing/2014/main" id="{ADB56601-0137-8645-998F-AC9C46DCA698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III</a:t>
            </a:r>
            <a:r>
              <a:rPr sz="1000" spc="-10" dirty="0">
                <a:latin typeface="Lucida Grande"/>
                <a:cs typeface="Lucida Grande"/>
              </a:rPr>
              <a:t>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[V]</a:t>
            </a:r>
            <a:r>
              <a:rPr sz="1000" b="1" u="sng" spc="1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NAVIGATION</a:t>
            </a:r>
            <a:r>
              <a:rPr sz="1000" b="1" spc="50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512254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NAVIGATION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Chapitre </a:t>
            </a:r>
            <a:r>
              <a:rPr sz="2100" b="1" u="heavy" spc="-6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1 </a:t>
            </a:r>
            <a:r>
              <a:rPr sz="2100" b="1" u="heavy" spc="-10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« MAP »</a:t>
            </a:r>
            <a:r>
              <a:rPr sz="2100" b="1" u="heavy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(1/4)</a:t>
            </a:r>
            <a:endParaRPr sz="2100">
              <a:latin typeface="Lucida Grande"/>
              <a:cs typeface="Lucida Grande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928962" y="1580388"/>
            <a:ext cx="5073650" cy="5088890"/>
            <a:chOff x="3928962" y="1580388"/>
            <a:chExt cx="5073650" cy="5088890"/>
          </a:xfrm>
        </p:grpSpPr>
        <p:sp>
          <p:nvSpPr>
            <p:cNvPr id="8" name="object 8"/>
            <p:cNvSpPr/>
            <p:nvPr/>
          </p:nvSpPr>
          <p:spPr>
            <a:xfrm>
              <a:off x="3928962" y="1580388"/>
              <a:ext cx="5035160" cy="181508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617719" y="3387852"/>
              <a:ext cx="4384548" cy="32811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7172" y="1540586"/>
            <a:ext cx="3641090" cy="363368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4005" indent="-256540">
              <a:lnSpc>
                <a:spcPct val="100000"/>
              </a:lnSpc>
              <a:spcBef>
                <a:spcPts val="95"/>
              </a:spcBef>
              <a:buClr>
                <a:srgbClr val="2CA1BE"/>
              </a:buClr>
              <a:buSzPct val="68750"/>
              <a:buFont typeface="Wingdings 3"/>
              <a:buChar char=""/>
              <a:tabLst>
                <a:tab pos="294640" algn="l"/>
              </a:tabLst>
            </a:pPr>
            <a:r>
              <a:rPr sz="1600" spc="-5" dirty="0">
                <a:latin typeface="Lucida Grande"/>
                <a:cs typeface="Lucida Grande"/>
              </a:rPr>
              <a:t>Le </a:t>
            </a:r>
            <a:r>
              <a:rPr sz="1600" b="1" spc="-30" dirty="0">
                <a:solidFill>
                  <a:srgbClr val="2CA1BE"/>
                </a:solidFill>
                <a:latin typeface="Lucida Grande"/>
                <a:cs typeface="Lucida Grande"/>
              </a:rPr>
              <a:t>1</a:t>
            </a:r>
            <a:r>
              <a:rPr sz="1575" b="1" spc="-44" baseline="26455" dirty="0">
                <a:solidFill>
                  <a:srgbClr val="2CA1BE"/>
                </a:solidFill>
                <a:latin typeface="Lucida Grande"/>
                <a:cs typeface="Lucida Grande"/>
              </a:rPr>
              <a:t>er </a:t>
            </a:r>
            <a:r>
              <a:rPr sz="1600" spc="-10" dirty="0">
                <a:latin typeface="Lucida Grande"/>
                <a:cs typeface="Lucida Grande"/>
              </a:rPr>
              <a:t>chapitre </a:t>
            </a:r>
            <a:r>
              <a:rPr sz="1600" spc="-5" dirty="0">
                <a:latin typeface="Lucida Grande"/>
                <a:cs typeface="Lucida Grande"/>
              </a:rPr>
              <a:t>« </a:t>
            </a:r>
            <a:r>
              <a:rPr sz="1600" b="1" spc="-80" dirty="0">
                <a:solidFill>
                  <a:srgbClr val="2CA1BE"/>
                </a:solidFill>
                <a:latin typeface="Lucida Grande"/>
                <a:cs typeface="Lucida Grande"/>
              </a:rPr>
              <a:t>MAP </a:t>
            </a:r>
            <a:r>
              <a:rPr sz="1600" spc="-5" dirty="0">
                <a:latin typeface="Lucida Grande"/>
                <a:cs typeface="Lucida Grande"/>
              </a:rPr>
              <a:t>»</a:t>
            </a:r>
            <a:r>
              <a:rPr sz="1600" spc="-65" dirty="0">
                <a:latin typeface="Lucida Grande"/>
                <a:cs typeface="Lucida Grande"/>
              </a:rPr>
              <a:t> </a:t>
            </a:r>
            <a:r>
              <a:rPr sz="1600" spc="-10" dirty="0">
                <a:latin typeface="Lucida Grande"/>
                <a:cs typeface="Lucida Grande"/>
              </a:rPr>
              <a:t>comprend</a:t>
            </a:r>
            <a:endParaRPr sz="1600" dirty="0">
              <a:latin typeface="Lucida Grande"/>
              <a:cs typeface="Lucida Grande"/>
            </a:endParaRPr>
          </a:p>
          <a:p>
            <a:pPr marL="294005">
              <a:lnSpc>
                <a:spcPct val="100000"/>
              </a:lnSpc>
              <a:spcBef>
                <a:spcPts val="5"/>
              </a:spcBef>
            </a:pPr>
            <a:r>
              <a:rPr sz="1600" b="1" spc="-50" dirty="0">
                <a:solidFill>
                  <a:srgbClr val="2CA1BE"/>
                </a:solidFill>
                <a:latin typeface="Lucida Grande"/>
                <a:cs typeface="Lucida Grande"/>
              </a:rPr>
              <a:t>5 </a:t>
            </a:r>
            <a:r>
              <a:rPr sz="1600" b="1" spc="-60" dirty="0">
                <a:solidFill>
                  <a:srgbClr val="2CA1BE"/>
                </a:solidFill>
                <a:latin typeface="Lucida Grande"/>
                <a:cs typeface="Lucida Grande"/>
              </a:rPr>
              <a:t>pages</a:t>
            </a:r>
            <a:r>
              <a:rPr sz="1600" b="1" spc="-10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600" spc="-5" dirty="0">
                <a:latin typeface="Lucida Grande"/>
                <a:cs typeface="Lucida Grande"/>
              </a:rPr>
              <a:t>:</a:t>
            </a:r>
            <a:endParaRPr sz="1600" dirty="0">
              <a:latin typeface="Lucida Grande"/>
              <a:cs typeface="Lucida Grande"/>
            </a:endParaRPr>
          </a:p>
          <a:p>
            <a:pPr marL="549275" indent="-256540">
              <a:lnSpc>
                <a:spcPct val="100000"/>
              </a:lnSpc>
              <a:spcBef>
                <a:spcPts val="1989"/>
              </a:spcBef>
              <a:buClr>
                <a:srgbClr val="2CA1BE"/>
              </a:buClr>
              <a:buSzPct val="68750"/>
              <a:buFont typeface="Wingdings 3"/>
              <a:buChar char=""/>
              <a:tabLst>
                <a:tab pos="549910" algn="l"/>
              </a:tabLst>
            </a:pPr>
            <a:r>
              <a:rPr sz="1600" spc="-10" dirty="0">
                <a:latin typeface="Lucida Grande"/>
                <a:cs typeface="Lucida Grande"/>
              </a:rPr>
              <a:t>Carte </a:t>
            </a:r>
            <a:r>
              <a:rPr sz="1600" spc="-5" dirty="0">
                <a:latin typeface="Lucida Grande"/>
                <a:cs typeface="Lucida Grande"/>
              </a:rPr>
              <a:t>de</a:t>
            </a:r>
            <a:r>
              <a:rPr sz="1600" spc="45" dirty="0">
                <a:latin typeface="Lucida Grande"/>
                <a:cs typeface="Lucida Grande"/>
              </a:rPr>
              <a:t> </a:t>
            </a:r>
            <a:r>
              <a:rPr sz="1600" b="1" spc="-65" dirty="0">
                <a:solidFill>
                  <a:srgbClr val="2CA1BE"/>
                </a:solidFill>
                <a:latin typeface="Lucida Grande"/>
                <a:cs typeface="Lucida Grande"/>
              </a:rPr>
              <a:t>navigation</a:t>
            </a:r>
            <a:endParaRPr sz="1600" dirty="0">
              <a:latin typeface="Lucida Grande"/>
              <a:cs typeface="Lucida Grande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2CA1BE"/>
              </a:buClr>
              <a:buFont typeface="Wingdings 3"/>
              <a:buChar char=""/>
            </a:pPr>
            <a:endParaRPr sz="2200" dirty="0">
              <a:latin typeface="Lucida Grande"/>
              <a:cs typeface="Lucida Grande"/>
            </a:endParaRPr>
          </a:p>
          <a:p>
            <a:pPr marL="549275" marR="248920" indent="-256540" algn="just">
              <a:lnSpc>
                <a:spcPct val="100000"/>
              </a:lnSpc>
              <a:buClr>
                <a:srgbClr val="2CA1BE"/>
              </a:buClr>
              <a:buSzPct val="68750"/>
              <a:buFont typeface="Wingdings 3"/>
              <a:buChar char=""/>
              <a:tabLst>
                <a:tab pos="549910" algn="l"/>
              </a:tabLst>
            </a:pPr>
            <a:r>
              <a:rPr sz="1600" spc="-10" dirty="0">
                <a:latin typeface="Lucida Grande"/>
                <a:cs typeface="Lucida Grande"/>
              </a:rPr>
              <a:t>Carte des </a:t>
            </a:r>
            <a:r>
              <a:rPr sz="1600" b="1" spc="-65" dirty="0">
                <a:solidFill>
                  <a:srgbClr val="2CA1BE"/>
                </a:solidFill>
                <a:latin typeface="Lucida Grande"/>
                <a:cs typeface="Lucida Grande"/>
              </a:rPr>
              <a:t>trafics </a:t>
            </a:r>
            <a:r>
              <a:rPr sz="1600" spc="-10" dirty="0">
                <a:latin typeface="Lucida Grande"/>
                <a:cs typeface="Lucida Grande"/>
              </a:rPr>
              <a:t>détectés  par le</a:t>
            </a:r>
            <a:r>
              <a:rPr sz="1600" spc="30" dirty="0">
                <a:latin typeface="Lucida Grande"/>
                <a:cs typeface="Lucida Grande"/>
              </a:rPr>
              <a:t> </a:t>
            </a:r>
            <a:r>
              <a:rPr sz="1600" spc="-10" dirty="0">
                <a:latin typeface="Lucida Grande"/>
                <a:cs typeface="Lucida Grande"/>
              </a:rPr>
              <a:t>TKAS</a:t>
            </a:r>
            <a:endParaRPr sz="1600" dirty="0">
              <a:latin typeface="Lucida Grande"/>
              <a:cs typeface="Lucida Grande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2CA1BE"/>
              </a:buClr>
              <a:buFont typeface="Wingdings 3"/>
              <a:buChar char=""/>
            </a:pPr>
            <a:endParaRPr sz="2000" dirty="0">
              <a:latin typeface="Lucida Grande"/>
              <a:cs typeface="Lucida Grande"/>
            </a:endParaRPr>
          </a:p>
          <a:p>
            <a:pPr marL="541655" indent="-256540">
              <a:lnSpc>
                <a:spcPct val="100000"/>
              </a:lnSpc>
              <a:buClr>
                <a:srgbClr val="2CA1BE"/>
              </a:buClr>
              <a:buSzPct val="68750"/>
              <a:buFont typeface="Wingdings 3"/>
              <a:buChar char=""/>
              <a:tabLst>
                <a:tab pos="542290" algn="l"/>
                <a:tab pos="1233805" algn="l"/>
                <a:tab pos="1745614" algn="l"/>
                <a:tab pos="2552065" algn="l"/>
              </a:tabLst>
            </a:pPr>
            <a:r>
              <a:rPr sz="1600" spc="-10" dirty="0">
                <a:latin typeface="Lucida Grande"/>
                <a:cs typeface="Lucida Grande"/>
              </a:rPr>
              <a:t>Carte	des	</a:t>
            </a:r>
            <a:r>
              <a:rPr sz="1600" b="1" spc="-60" dirty="0">
                <a:solidFill>
                  <a:srgbClr val="2CA1BE"/>
                </a:solidFill>
                <a:latin typeface="Lucida Grande"/>
                <a:cs typeface="Lucida Grande"/>
              </a:rPr>
              <a:t>éclairs	</a:t>
            </a:r>
            <a:r>
              <a:rPr sz="1600" spc="-10" dirty="0">
                <a:latin typeface="Lucida Grande"/>
                <a:cs typeface="Lucida Grande"/>
              </a:rPr>
              <a:t>détectés</a:t>
            </a:r>
            <a:endParaRPr sz="1600" dirty="0">
              <a:latin typeface="Lucida Grande"/>
              <a:cs typeface="Lucida Grande"/>
            </a:endParaRPr>
          </a:p>
          <a:p>
            <a:pPr marL="541655">
              <a:lnSpc>
                <a:spcPct val="100000"/>
              </a:lnSpc>
            </a:pPr>
            <a:r>
              <a:rPr sz="1600" spc="-5" dirty="0">
                <a:latin typeface="Lucida Grande"/>
                <a:cs typeface="Lucida Grande"/>
              </a:rPr>
              <a:t>par </a:t>
            </a:r>
            <a:r>
              <a:rPr sz="1600" spc="-10" dirty="0">
                <a:latin typeface="Lucida Grande"/>
                <a:cs typeface="Lucida Grande"/>
              </a:rPr>
              <a:t>le</a:t>
            </a:r>
            <a:r>
              <a:rPr sz="1600" spc="10" dirty="0">
                <a:latin typeface="Lucida Grande"/>
                <a:cs typeface="Lucida Grande"/>
              </a:rPr>
              <a:t> </a:t>
            </a:r>
            <a:r>
              <a:rPr sz="1600" b="1" spc="-55" dirty="0" err="1">
                <a:solidFill>
                  <a:srgbClr val="2CA1BE"/>
                </a:solidFill>
                <a:latin typeface="Lucida Grande"/>
                <a:cs typeface="Lucida Grande"/>
              </a:rPr>
              <a:t>stormscope</a:t>
            </a:r>
            <a:endParaRPr sz="2000" dirty="0">
              <a:latin typeface="Lucida Grande"/>
              <a:cs typeface="Lucida Grande"/>
            </a:endParaRPr>
          </a:p>
          <a:p>
            <a:pPr marL="541655" marR="257175" indent="-256540" algn="just">
              <a:lnSpc>
                <a:spcPct val="100000"/>
              </a:lnSpc>
              <a:spcBef>
                <a:spcPts val="1989"/>
              </a:spcBef>
              <a:buClr>
                <a:srgbClr val="2CA1BE"/>
              </a:buClr>
              <a:buSzPct val="68750"/>
              <a:buFont typeface="Wingdings 3"/>
              <a:buChar char=""/>
              <a:tabLst>
                <a:tab pos="542290" algn="l"/>
              </a:tabLst>
            </a:pPr>
            <a:r>
              <a:rPr sz="1600" spc="-5" dirty="0">
                <a:latin typeface="Lucida Grande"/>
                <a:cs typeface="Lucida Grande"/>
              </a:rPr>
              <a:t>Carte </a:t>
            </a:r>
            <a:r>
              <a:rPr sz="1600" spc="-10" dirty="0">
                <a:latin typeface="Lucida Grande"/>
                <a:cs typeface="Lucida Grande"/>
              </a:rPr>
              <a:t>des </a:t>
            </a:r>
            <a:r>
              <a:rPr sz="1600" b="1" spc="-65" dirty="0">
                <a:solidFill>
                  <a:srgbClr val="2CA1BE"/>
                </a:solidFill>
                <a:latin typeface="Lucida Grande"/>
                <a:cs typeface="Lucida Grande"/>
              </a:rPr>
              <a:t>informations  terrains </a:t>
            </a:r>
            <a:r>
              <a:rPr sz="1600" spc="-5" dirty="0">
                <a:latin typeface="Lucida Grande"/>
                <a:cs typeface="Lucida Grande"/>
              </a:rPr>
              <a:t>et de </a:t>
            </a:r>
            <a:r>
              <a:rPr sz="1600" dirty="0">
                <a:latin typeface="Lucida Grande"/>
                <a:cs typeface="Lucida Grande"/>
              </a:rPr>
              <a:t>la </a:t>
            </a:r>
            <a:r>
              <a:rPr sz="1600" spc="-5" dirty="0">
                <a:latin typeface="Lucida Grande"/>
                <a:cs typeface="Lucida Grande"/>
              </a:rPr>
              <a:t>proximité  du</a:t>
            </a:r>
            <a:r>
              <a:rPr sz="1600" dirty="0">
                <a:latin typeface="Lucida Grande"/>
                <a:cs typeface="Lucida Grande"/>
              </a:rPr>
              <a:t> </a:t>
            </a:r>
            <a:r>
              <a:rPr sz="1600" spc="-5" dirty="0">
                <a:latin typeface="Lucida Grande"/>
                <a:cs typeface="Lucida Grande"/>
              </a:rPr>
              <a:t>sol</a:t>
            </a:r>
            <a:endParaRPr sz="1600" dirty="0">
              <a:latin typeface="Lucida Grande"/>
              <a:cs typeface="Lucida Grande"/>
            </a:endParaRPr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id="{42F108BF-2516-A840-9121-CB35F3E32E20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III</a:t>
            </a:r>
            <a:r>
              <a:rPr sz="1000" spc="-10" dirty="0">
                <a:latin typeface="Lucida Grande"/>
                <a:cs typeface="Lucida Grande"/>
              </a:rPr>
              <a:t>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[V]</a:t>
            </a:r>
            <a:r>
              <a:rPr sz="1000" b="1" u="sng" spc="1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NAVIGATION</a:t>
            </a:r>
            <a:r>
              <a:rPr sz="1000" b="1" spc="50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71380313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656590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NAVIGATION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Chapitre </a:t>
            </a:r>
            <a:r>
              <a:rPr sz="2100" b="1" u="heavy" spc="-6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2 </a:t>
            </a:r>
            <a:r>
              <a:rPr sz="2100" b="1" u="heavy" spc="-10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WAYPOINT </a:t>
            </a:r>
            <a:r>
              <a:rPr sz="2100" b="1" u="heavy" spc="-10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« </a:t>
            </a:r>
            <a:r>
              <a:rPr sz="2100" b="1" u="heavy" spc="-11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WPT </a:t>
            </a:r>
            <a:r>
              <a:rPr sz="2100" b="1" u="heavy" spc="-10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»</a:t>
            </a:r>
            <a:r>
              <a:rPr sz="2100" b="1" u="heavy" spc="1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(2/4)</a:t>
            </a:r>
            <a:endParaRPr sz="2100">
              <a:latin typeface="Lucida Grande"/>
              <a:cs typeface="Lucida Grande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928962" y="1580388"/>
            <a:ext cx="5035550" cy="5096510"/>
            <a:chOff x="3928962" y="1580388"/>
            <a:chExt cx="5035550" cy="5096510"/>
          </a:xfrm>
        </p:grpSpPr>
        <p:sp>
          <p:nvSpPr>
            <p:cNvPr id="8" name="object 8"/>
            <p:cNvSpPr/>
            <p:nvPr/>
          </p:nvSpPr>
          <p:spPr>
            <a:xfrm>
              <a:off x="3928962" y="1580388"/>
              <a:ext cx="5035160" cy="181508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788407" y="3389376"/>
              <a:ext cx="4168140" cy="328726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9872" y="1540586"/>
            <a:ext cx="3272790" cy="32118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1305" indent="-256540">
              <a:lnSpc>
                <a:spcPct val="100000"/>
              </a:lnSpc>
              <a:spcBef>
                <a:spcPts val="95"/>
              </a:spcBef>
              <a:buClr>
                <a:srgbClr val="2CA1BE"/>
              </a:buClr>
              <a:buSzPct val="68750"/>
              <a:buFont typeface="Wingdings 3"/>
              <a:buChar char=""/>
              <a:tabLst>
                <a:tab pos="281940" algn="l"/>
              </a:tabLst>
            </a:pPr>
            <a:r>
              <a:rPr sz="1600" spc="-5" dirty="0">
                <a:latin typeface="Lucida Grande"/>
                <a:cs typeface="Lucida Grande"/>
              </a:rPr>
              <a:t>Le </a:t>
            </a:r>
            <a:r>
              <a:rPr sz="1600" b="1" spc="-20" dirty="0">
                <a:solidFill>
                  <a:srgbClr val="2CA1BE"/>
                </a:solidFill>
                <a:latin typeface="Lucida Grande"/>
                <a:cs typeface="Lucida Grande"/>
              </a:rPr>
              <a:t>2</a:t>
            </a:r>
            <a:r>
              <a:rPr sz="1575" b="1" spc="-30" baseline="26455" dirty="0">
                <a:solidFill>
                  <a:srgbClr val="2CA1BE"/>
                </a:solidFill>
                <a:latin typeface="Lucida Grande"/>
                <a:cs typeface="Lucida Grande"/>
              </a:rPr>
              <a:t>ème </a:t>
            </a:r>
            <a:r>
              <a:rPr sz="1600" spc="-10" dirty="0">
                <a:latin typeface="Lucida Grande"/>
                <a:cs typeface="Lucida Grande"/>
              </a:rPr>
              <a:t>chapitre </a:t>
            </a:r>
            <a:r>
              <a:rPr sz="1600" spc="-5" dirty="0">
                <a:latin typeface="Lucida Grande"/>
                <a:cs typeface="Lucida Grande"/>
              </a:rPr>
              <a:t>« </a:t>
            </a:r>
            <a:r>
              <a:rPr sz="1600" b="1" spc="-85" dirty="0">
                <a:solidFill>
                  <a:srgbClr val="2CA1BE"/>
                </a:solidFill>
                <a:latin typeface="Lucida Grande"/>
                <a:cs typeface="Lucida Grande"/>
              </a:rPr>
              <a:t>WPT</a:t>
            </a:r>
            <a:r>
              <a:rPr sz="1600" b="1" spc="-160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600" spc="-5" dirty="0">
                <a:latin typeface="Lucida Grande"/>
                <a:cs typeface="Lucida Grande"/>
              </a:rPr>
              <a:t>»</a:t>
            </a:r>
            <a:endParaRPr sz="1600">
              <a:latin typeface="Lucida Grande"/>
              <a:cs typeface="Lucida Grande"/>
            </a:endParaRPr>
          </a:p>
          <a:p>
            <a:pPr marL="281305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latin typeface="Lucida Grande"/>
                <a:cs typeface="Lucida Grande"/>
              </a:rPr>
              <a:t>comprend </a:t>
            </a:r>
            <a:r>
              <a:rPr sz="1600" b="1" spc="-50" dirty="0">
                <a:solidFill>
                  <a:srgbClr val="2CA1BE"/>
                </a:solidFill>
                <a:latin typeface="Lucida Grande"/>
                <a:cs typeface="Lucida Grande"/>
              </a:rPr>
              <a:t>5 </a:t>
            </a:r>
            <a:r>
              <a:rPr sz="1600" b="1" spc="-60" dirty="0">
                <a:solidFill>
                  <a:srgbClr val="2CA1BE"/>
                </a:solidFill>
                <a:latin typeface="Lucida Grande"/>
                <a:cs typeface="Lucida Grande"/>
              </a:rPr>
              <a:t>pages</a:t>
            </a:r>
            <a:r>
              <a:rPr sz="1600" b="1" spc="3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600" spc="-5" dirty="0">
                <a:latin typeface="Lucida Grande"/>
                <a:cs typeface="Lucida Grande"/>
              </a:rPr>
              <a:t>:</a:t>
            </a:r>
            <a:endParaRPr sz="1600">
              <a:latin typeface="Lucida Grande"/>
              <a:cs typeface="Lucida Grande"/>
            </a:endParaRPr>
          </a:p>
          <a:p>
            <a:pPr marL="536575" lvl="1" indent="-256540">
              <a:lnSpc>
                <a:spcPct val="100000"/>
              </a:lnSpc>
              <a:spcBef>
                <a:spcPts val="1989"/>
              </a:spcBef>
              <a:buClr>
                <a:srgbClr val="2CA1BE"/>
              </a:buClr>
              <a:buSzPct val="68750"/>
              <a:buFont typeface="Wingdings 3"/>
              <a:buChar char=""/>
              <a:tabLst>
                <a:tab pos="537210" algn="l"/>
              </a:tabLst>
            </a:pPr>
            <a:r>
              <a:rPr sz="1600" spc="-10" dirty="0">
                <a:latin typeface="Lucida Grande"/>
                <a:cs typeface="Lucida Grande"/>
              </a:rPr>
              <a:t>Liste des</a:t>
            </a:r>
            <a:r>
              <a:rPr sz="1600" spc="15" dirty="0">
                <a:latin typeface="Lucida Grande"/>
                <a:cs typeface="Lucida Grande"/>
              </a:rPr>
              <a:t> </a:t>
            </a:r>
            <a:r>
              <a:rPr sz="1600" b="1" spc="-60" dirty="0">
                <a:solidFill>
                  <a:srgbClr val="2CA1BE"/>
                </a:solidFill>
                <a:latin typeface="Lucida Grande"/>
                <a:cs typeface="Lucida Grande"/>
              </a:rPr>
              <a:t>aéroports</a:t>
            </a:r>
            <a:endParaRPr sz="1600">
              <a:latin typeface="Lucida Grande"/>
              <a:cs typeface="Lucida Grande"/>
            </a:endParaRPr>
          </a:p>
          <a:p>
            <a:pPr lvl="1">
              <a:lnSpc>
                <a:spcPct val="100000"/>
              </a:lnSpc>
              <a:spcBef>
                <a:spcPts val="25"/>
              </a:spcBef>
              <a:buClr>
                <a:srgbClr val="2CA1BE"/>
              </a:buClr>
              <a:buFont typeface="Wingdings 3"/>
              <a:buChar char=""/>
            </a:pPr>
            <a:endParaRPr sz="2200">
              <a:latin typeface="Lucida Grande"/>
              <a:cs typeface="Lucida Grande"/>
            </a:endParaRPr>
          </a:p>
          <a:p>
            <a:pPr marL="536575" lvl="1" indent="-256540">
              <a:lnSpc>
                <a:spcPct val="100000"/>
              </a:lnSpc>
              <a:buClr>
                <a:srgbClr val="2CA1BE"/>
              </a:buClr>
              <a:buSzPct val="68750"/>
              <a:buFont typeface="Wingdings 3"/>
              <a:buChar char=""/>
              <a:tabLst>
                <a:tab pos="537210" algn="l"/>
              </a:tabLst>
            </a:pPr>
            <a:r>
              <a:rPr sz="1600" spc="-10" dirty="0">
                <a:latin typeface="Lucida Grande"/>
                <a:cs typeface="Lucida Grande"/>
              </a:rPr>
              <a:t>Liste des</a:t>
            </a:r>
            <a:r>
              <a:rPr sz="1600" spc="10" dirty="0">
                <a:latin typeface="Lucida Grande"/>
                <a:cs typeface="Lucida Grande"/>
              </a:rPr>
              <a:t> </a:t>
            </a:r>
            <a:r>
              <a:rPr sz="1600" b="1" spc="-60" dirty="0">
                <a:solidFill>
                  <a:srgbClr val="2CA1BE"/>
                </a:solidFill>
                <a:latin typeface="Lucida Grande"/>
                <a:cs typeface="Lucida Grande"/>
              </a:rPr>
              <a:t>intersections</a:t>
            </a:r>
            <a:endParaRPr sz="1600">
              <a:latin typeface="Lucida Grande"/>
              <a:cs typeface="Lucida Grande"/>
            </a:endParaRPr>
          </a:p>
          <a:p>
            <a:pPr marL="528955" lvl="1" indent="-256540">
              <a:lnSpc>
                <a:spcPct val="100000"/>
              </a:lnSpc>
              <a:spcBef>
                <a:spcPts val="2050"/>
              </a:spcBef>
              <a:buClr>
                <a:srgbClr val="2CA1BE"/>
              </a:buClr>
              <a:buSzPct val="68750"/>
              <a:buFont typeface="Wingdings 3"/>
              <a:buChar char=""/>
              <a:tabLst>
                <a:tab pos="529590" algn="l"/>
              </a:tabLst>
            </a:pPr>
            <a:r>
              <a:rPr sz="1600" spc="-10" dirty="0">
                <a:latin typeface="Lucida Grande"/>
                <a:cs typeface="Lucida Grande"/>
              </a:rPr>
              <a:t>Liste des balises</a:t>
            </a:r>
            <a:r>
              <a:rPr sz="1600" spc="40" dirty="0">
                <a:latin typeface="Lucida Grande"/>
                <a:cs typeface="Lucida Grande"/>
              </a:rPr>
              <a:t> </a:t>
            </a:r>
            <a:r>
              <a:rPr sz="1600" b="1" spc="-70" dirty="0">
                <a:solidFill>
                  <a:srgbClr val="2CA1BE"/>
                </a:solidFill>
                <a:latin typeface="Lucida Grande"/>
                <a:cs typeface="Lucida Grande"/>
              </a:rPr>
              <a:t>NDB</a:t>
            </a:r>
            <a:endParaRPr sz="1600">
              <a:latin typeface="Lucida Grande"/>
              <a:cs typeface="Lucida Grande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Clr>
                <a:srgbClr val="2CA1BE"/>
              </a:buClr>
              <a:buFont typeface="Wingdings 3"/>
              <a:buChar char=""/>
            </a:pPr>
            <a:endParaRPr sz="2200">
              <a:latin typeface="Lucida Grande"/>
              <a:cs typeface="Lucida Grande"/>
            </a:endParaRPr>
          </a:p>
          <a:p>
            <a:pPr marL="528955" lvl="1" indent="-256540">
              <a:lnSpc>
                <a:spcPct val="100000"/>
              </a:lnSpc>
              <a:spcBef>
                <a:spcPts val="5"/>
              </a:spcBef>
              <a:buClr>
                <a:srgbClr val="2CA1BE"/>
              </a:buClr>
              <a:buSzPct val="68750"/>
              <a:buFont typeface="Wingdings 3"/>
              <a:buChar char=""/>
              <a:tabLst>
                <a:tab pos="529590" algn="l"/>
              </a:tabLst>
            </a:pPr>
            <a:r>
              <a:rPr sz="1600" spc="-5" dirty="0">
                <a:latin typeface="Lucida Grande"/>
                <a:cs typeface="Lucida Grande"/>
              </a:rPr>
              <a:t>Liste des </a:t>
            </a:r>
            <a:r>
              <a:rPr sz="1600" spc="-10" dirty="0">
                <a:latin typeface="Lucida Grande"/>
                <a:cs typeface="Lucida Grande"/>
              </a:rPr>
              <a:t>balises </a:t>
            </a:r>
            <a:r>
              <a:rPr sz="1600" b="1" spc="-80" dirty="0">
                <a:solidFill>
                  <a:srgbClr val="2CA1BE"/>
                </a:solidFill>
                <a:latin typeface="Lucida Grande"/>
                <a:cs typeface="Lucida Grande"/>
              </a:rPr>
              <a:t>VOR</a:t>
            </a:r>
            <a:endParaRPr sz="1600">
              <a:latin typeface="Lucida Grande"/>
              <a:cs typeface="Lucida Grande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Clr>
                <a:srgbClr val="2CA1BE"/>
              </a:buClr>
              <a:buFont typeface="Wingdings 3"/>
              <a:buChar char=""/>
            </a:pPr>
            <a:endParaRPr sz="2000">
              <a:latin typeface="Lucida Grande"/>
              <a:cs typeface="Lucida Grande"/>
            </a:endParaRPr>
          </a:p>
          <a:p>
            <a:pPr marL="528955" lvl="1" indent="-256540">
              <a:lnSpc>
                <a:spcPct val="100000"/>
              </a:lnSpc>
              <a:buClr>
                <a:srgbClr val="2CA1BE"/>
              </a:buClr>
              <a:buSzPct val="68750"/>
              <a:buFont typeface="Wingdings 3"/>
              <a:buChar char=""/>
              <a:tabLst>
                <a:tab pos="529590" algn="l"/>
              </a:tabLst>
            </a:pPr>
            <a:r>
              <a:rPr sz="1600" spc="-10" dirty="0">
                <a:latin typeface="Lucida Grande"/>
                <a:cs typeface="Lucida Grande"/>
              </a:rPr>
              <a:t>Liste des </a:t>
            </a:r>
            <a:r>
              <a:rPr sz="1600" b="1" spc="-55" dirty="0">
                <a:solidFill>
                  <a:srgbClr val="2CA1BE"/>
                </a:solidFill>
                <a:latin typeface="Lucida Grande"/>
                <a:cs typeface="Lucida Grande"/>
              </a:rPr>
              <a:t>points</a:t>
            </a:r>
            <a:r>
              <a:rPr sz="1600" b="1" spc="-3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600" b="1" spc="-65" dirty="0">
                <a:solidFill>
                  <a:srgbClr val="2CA1BE"/>
                </a:solidFill>
                <a:latin typeface="Lucida Grande"/>
                <a:cs typeface="Lucida Grande"/>
              </a:rPr>
              <a:t>utilisateurs</a:t>
            </a:r>
            <a:endParaRPr sz="1600">
              <a:latin typeface="Lucida Grande"/>
              <a:cs typeface="Lucida Grande"/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BFE26CBF-D7ED-C74C-99DD-1EDE3CA75B21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III</a:t>
            </a:r>
            <a:r>
              <a:rPr sz="1000" spc="-10" dirty="0">
                <a:latin typeface="Lucida Grande"/>
                <a:cs typeface="Lucida Grande"/>
              </a:rPr>
              <a:t>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[V]</a:t>
            </a:r>
            <a:r>
              <a:rPr sz="1000" b="1" u="sng" spc="1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NAVIGATION</a:t>
            </a:r>
            <a:r>
              <a:rPr sz="1000" b="1" spc="50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672909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NAVIGATION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Chapitre </a:t>
            </a:r>
            <a:r>
              <a:rPr sz="2100" b="1" u="heavy" spc="-6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3 </a:t>
            </a:r>
            <a:r>
              <a:rPr sz="2100" b="1" u="heavy" spc="-10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AUXILIAIRES « </a:t>
            </a:r>
            <a:r>
              <a:rPr sz="2100" b="1" u="heavy" spc="-9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AUX </a:t>
            </a:r>
            <a:r>
              <a:rPr sz="2100" b="1" u="heavy" spc="-10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»</a:t>
            </a:r>
            <a:r>
              <a:rPr sz="2100" b="1" u="heavy" spc="1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(3/4)</a:t>
            </a:r>
            <a:endParaRPr sz="2100">
              <a:latin typeface="Lucida Grande"/>
              <a:cs typeface="Lucida Grande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928962" y="1580388"/>
            <a:ext cx="5133340" cy="4988560"/>
            <a:chOff x="3928962" y="1580388"/>
            <a:chExt cx="5133340" cy="4988560"/>
          </a:xfrm>
        </p:grpSpPr>
        <p:sp>
          <p:nvSpPr>
            <p:cNvPr id="8" name="object 8"/>
            <p:cNvSpPr/>
            <p:nvPr/>
          </p:nvSpPr>
          <p:spPr>
            <a:xfrm>
              <a:off x="3928962" y="1580388"/>
              <a:ext cx="5035160" cy="181508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812791" y="3395472"/>
              <a:ext cx="4248912" cy="317296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9872" y="1540586"/>
            <a:ext cx="3463925" cy="35721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1305" indent="-256540">
              <a:lnSpc>
                <a:spcPct val="100000"/>
              </a:lnSpc>
              <a:spcBef>
                <a:spcPts val="95"/>
              </a:spcBef>
              <a:buClr>
                <a:srgbClr val="2CA1BE"/>
              </a:buClr>
              <a:buSzPct val="68750"/>
              <a:buFont typeface="Wingdings 3"/>
              <a:buChar char=""/>
              <a:tabLst>
                <a:tab pos="281940" algn="l"/>
              </a:tabLst>
            </a:pPr>
            <a:r>
              <a:rPr sz="1600" spc="-5" dirty="0">
                <a:latin typeface="Lucida Grande"/>
                <a:cs typeface="Lucida Grande"/>
              </a:rPr>
              <a:t>Le </a:t>
            </a:r>
            <a:r>
              <a:rPr sz="1600" b="1" spc="-20" dirty="0">
                <a:solidFill>
                  <a:srgbClr val="2CA1BE"/>
                </a:solidFill>
                <a:latin typeface="Lucida Grande"/>
                <a:cs typeface="Lucida Grande"/>
              </a:rPr>
              <a:t>3</a:t>
            </a:r>
            <a:r>
              <a:rPr sz="1575" b="1" spc="-30" baseline="26455" dirty="0">
                <a:solidFill>
                  <a:srgbClr val="2CA1BE"/>
                </a:solidFill>
                <a:latin typeface="Lucida Grande"/>
                <a:cs typeface="Lucida Grande"/>
              </a:rPr>
              <a:t>ème </a:t>
            </a:r>
            <a:r>
              <a:rPr sz="1600" spc="-10" dirty="0">
                <a:latin typeface="Lucida Grande"/>
                <a:cs typeface="Lucida Grande"/>
              </a:rPr>
              <a:t>chapitre </a:t>
            </a:r>
            <a:r>
              <a:rPr sz="1600" spc="-5" dirty="0">
                <a:latin typeface="Lucida Grande"/>
                <a:cs typeface="Lucida Grande"/>
              </a:rPr>
              <a:t>« </a:t>
            </a:r>
            <a:r>
              <a:rPr sz="1600" b="1" spc="-70" dirty="0">
                <a:solidFill>
                  <a:srgbClr val="2CA1BE"/>
                </a:solidFill>
                <a:latin typeface="Lucida Grande"/>
                <a:cs typeface="Lucida Grande"/>
              </a:rPr>
              <a:t>AUX</a:t>
            </a:r>
            <a:r>
              <a:rPr sz="1600" b="1" spc="-15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600" spc="-5" dirty="0">
                <a:latin typeface="Lucida Grande"/>
                <a:cs typeface="Lucida Grande"/>
              </a:rPr>
              <a:t>»</a:t>
            </a:r>
            <a:endParaRPr sz="1600" dirty="0">
              <a:latin typeface="Lucida Grande"/>
              <a:cs typeface="Lucida Grande"/>
            </a:endParaRPr>
          </a:p>
          <a:p>
            <a:pPr marL="281305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latin typeface="Lucida Grande"/>
                <a:cs typeface="Lucida Grande"/>
              </a:rPr>
              <a:t>comprend </a:t>
            </a:r>
            <a:r>
              <a:rPr sz="1600" b="1" spc="-50" dirty="0">
                <a:solidFill>
                  <a:srgbClr val="2CA1BE"/>
                </a:solidFill>
                <a:latin typeface="Lucida Grande"/>
                <a:cs typeface="Lucida Grande"/>
              </a:rPr>
              <a:t>7 </a:t>
            </a:r>
            <a:r>
              <a:rPr sz="1600" b="1" spc="-60" dirty="0">
                <a:solidFill>
                  <a:srgbClr val="2CA1BE"/>
                </a:solidFill>
                <a:latin typeface="Lucida Grande"/>
                <a:cs typeface="Lucida Grande"/>
              </a:rPr>
              <a:t>pages</a:t>
            </a:r>
            <a:r>
              <a:rPr sz="1600" b="1" spc="3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600" spc="-5" dirty="0">
                <a:latin typeface="Lucida Grande"/>
                <a:cs typeface="Lucida Grande"/>
              </a:rPr>
              <a:t>:</a:t>
            </a:r>
            <a:endParaRPr sz="1600" dirty="0">
              <a:latin typeface="Lucida Grande"/>
              <a:cs typeface="Lucida Grande"/>
            </a:endParaRPr>
          </a:p>
          <a:p>
            <a:pPr marL="536575" lvl="1" indent="-256540">
              <a:lnSpc>
                <a:spcPct val="100000"/>
              </a:lnSpc>
              <a:spcBef>
                <a:spcPts val="1989"/>
              </a:spcBef>
              <a:buSzPct val="68750"/>
              <a:buFont typeface="Wingdings 3"/>
              <a:buChar char=""/>
              <a:tabLst>
                <a:tab pos="537210" algn="l"/>
              </a:tabLst>
            </a:pPr>
            <a:r>
              <a:rPr sz="1600" b="1" spc="-60" dirty="0">
                <a:solidFill>
                  <a:srgbClr val="2CA1BE"/>
                </a:solidFill>
                <a:latin typeface="Lucida Grande"/>
                <a:cs typeface="Lucida Grande"/>
              </a:rPr>
              <a:t>Organisation </a:t>
            </a:r>
            <a:r>
              <a:rPr sz="1600" spc="-5" dirty="0">
                <a:latin typeface="Lucida Grande"/>
                <a:cs typeface="Lucida Grande"/>
              </a:rPr>
              <a:t>de </a:t>
            </a:r>
            <a:r>
              <a:rPr sz="1600" spc="-10" dirty="0">
                <a:latin typeface="Lucida Grande"/>
                <a:cs typeface="Lucida Grande"/>
              </a:rPr>
              <a:t>la </a:t>
            </a:r>
            <a:r>
              <a:rPr sz="1600" spc="-5" dirty="0">
                <a:latin typeface="Lucida Grande"/>
                <a:cs typeface="Lucida Grande"/>
              </a:rPr>
              <a:t>navigation</a:t>
            </a:r>
            <a:endParaRPr sz="1600" dirty="0">
              <a:latin typeface="Lucida Grande"/>
              <a:cs typeface="Lucida Grande"/>
            </a:endParaRPr>
          </a:p>
          <a:p>
            <a:pPr marL="536575" lvl="1" indent="-256540">
              <a:lnSpc>
                <a:spcPct val="100000"/>
              </a:lnSpc>
              <a:spcBef>
                <a:spcPts val="2050"/>
              </a:spcBef>
              <a:buSzPct val="68750"/>
              <a:buFont typeface="Wingdings 3"/>
              <a:buChar char=""/>
              <a:tabLst>
                <a:tab pos="537210" algn="l"/>
              </a:tabLst>
            </a:pPr>
            <a:r>
              <a:rPr sz="1600" b="1" spc="-65" dirty="0">
                <a:solidFill>
                  <a:srgbClr val="2CA1BE"/>
                </a:solidFill>
                <a:latin typeface="Lucida Grande"/>
                <a:cs typeface="Lucida Grande"/>
              </a:rPr>
              <a:t>Services</a:t>
            </a:r>
            <a:endParaRPr sz="1600" dirty="0">
              <a:latin typeface="Lucida Grande"/>
              <a:cs typeface="Lucida Grande"/>
            </a:endParaRPr>
          </a:p>
          <a:p>
            <a:pPr marL="528955" lvl="1" indent="-256540">
              <a:lnSpc>
                <a:spcPct val="100000"/>
              </a:lnSpc>
              <a:spcBef>
                <a:spcPts val="2050"/>
              </a:spcBef>
              <a:buClr>
                <a:srgbClr val="2CA1BE"/>
              </a:buClr>
              <a:buSzPct val="68750"/>
              <a:buFont typeface="Wingdings 3"/>
              <a:buChar char=""/>
              <a:tabLst>
                <a:tab pos="529590" algn="l"/>
              </a:tabLst>
            </a:pPr>
            <a:r>
              <a:rPr sz="1600" spc="-5" dirty="0">
                <a:latin typeface="Lucida Grande"/>
                <a:cs typeface="Lucida Grande"/>
              </a:rPr>
              <a:t>État du</a:t>
            </a:r>
            <a:r>
              <a:rPr sz="1600" spc="15" dirty="0">
                <a:latin typeface="Lucida Grande"/>
                <a:cs typeface="Lucida Grande"/>
              </a:rPr>
              <a:t> </a:t>
            </a:r>
            <a:r>
              <a:rPr sz="1600" b="1" spc="-60" dirty="0">
                <a:solidFill>
                  <a:srgbClr val="2CA1BE"/>
                </a:solidFill>
                <a:latin typeface="Lucida Grande"/>
                <a:cs typeface="Lucida Grande"/>
              </a:rPr>
              <a:t>GPS</a:t>
            </a:r>
            <a:endParaRPr sz="1600" dirty="0">
              <a:latin typeface="Lucida Grande"/>
              <a:cs typeface="Lucida Grande"/>
            </a:endParaRPr>
          </a:p>
          <a:p>
            <a:pPr marL="528955" lvl="1" indent="-256540">
              <a:lnSpc>
                <a:spcPct val="100000"/>
              </a:lnSpc>
              <a:spcBef>
                <a:spcPts val="2050"/>
              </a:spcBef>
              <a:buSzPct val="68750"/>
              <a:buFont typeface="Wingdings 3"/>
              <a:buChar char=""/>
              <a:tabLst>
                <a:tab pos="529590" algn="l"/>
              </a:tabLst>
            </a:pPr>
            <a:r>
              <a:rPr sz="1600" b="1" spc="-55" dirty="0">
                <a:solidFill>
                  <a:srgbClr val="2CA1BE"/>
                </a:solidFill>
                <a:latin typeface="Lucida Grande"/>
                <a:cs typeface="Lucida Grande"/>
              </a:rPr>
              <a:t>Configuration</a:t>
            </a:r>
            <a:endParaRPr sz="1600" dirty="0">
              <a:latin typeface="Lucida Grande"/>
              <a:cs typeface="Lucida Grande"/>
            </a:endParaRPr>
          </a:p>
          <a:p>
            <a:pPr marL="528955" lvl="1" indent="-256540">
              <a:lnSpc>
                <a:spcPct val="100000"/>
              </a:lnSpc>
              <a:spcBef>
                <a:spcPts val="2045"/>
              </a:spcBef>
              <a:buClr>
                <a:srgbClr val="2CA1BE"/>
              </a:buClr>
              <a:buSzPct val="68750"/>
              <a:buFont typeface="Wingdings 3"/>
              <a:buChar char=""/>
              <a:tabLst>
                <a:tab pos="529590" algn="l"/>
              </a:tabLst>
            </a:pPr>
            <a:r>
              <a:rPr sz="1600" spc="-5" dirty="0">
                <a:latin typeface="Lucida Grande"/>
                <a:cs typeface="Lucida Grande"/>
              </a:rPr>
              <a:t>SiriusXM</a:t>
            </a:r>
            <a:r>
              <a:rPr sz="1600" spc="10" dirty="0">
                <a:latin typeface="Lucida Grande"/>
                <a:cs typeface="Lucida Grande"/>
              </a:rPr>
              <a:t> </a:t>
            </a:r>
            <a:r>
              <a:rPr sz="1600" b="1" spc="-55" dirty="0">
                <a:solidFill>
                  <a:srgbClr val="2CA1BE"/>
                </a:solidFill>
                <a:latin typeface="Lucida Grande"/>
                <a:cs typeface="Lucida Grande"/>
              </a:rPr>
              <a:t>Satellite</a:t>
            </a:r>
            <a:endParaRPr sz="1600" dirty="0">
              <a:latin typeface="Lucida Grande"/>
              <a:cs typeface="Lucida Grande"/>
            </a:endParaRPr>
          </a:p>
          <a:p>
            <a:pPr marL="528955" lvl="1" indent="-256540">
              <a:lnSpc>
                <a:spcPct val="100000"/>
              </a:lnSpc>
              <a:spcBef>
                <a:spcPts val="2050"/>
              </a:spcBef>
              <a:buClr>
                <a:srgbClr val="2CA1BE"/>
              </a:buClr>
              <a:buSzPct val="68750"/>
              <a:buFont typeface="Wingdings 3"/>
              <a:buChar char=""/>
              <a:tabLst>
                <a:tab pos="529590" algn="l"/>
              </a:tabLst>
            </a:pPr>
            <a:r>
              <a:rPr sz="1600" spc="-5" dirty="0">
                <a:latin typeface="Lucida Grande"/>
                <a:cs typeface="Lucida Grande"/>
              </a:rPr>
              <a:t>État du</a:t>
            </a:r>
            <a:r>
              <a:rPr sz="1600" spc="15" dirty="0">
                <a:latin typeface="Lucida Grande"/>
                <a:cs typeface="Lucida Grande"/>
              </a:rPr>
              <a:t> </a:t>
            </a:r>
            <a:r>
              <a:rPr sz="1600" b="1" spc="-70" dirty="0" err="1">
                <a:solidFill>
                  <a:srgbClr val="2CA1BE"/>
                </a:solidFill>
                <a:latin typeface="Lucida Grande"/>
                <a:cs typeface="Lucida Grande"/>
              </a:rPr>
              <a:t>système</a:t>
            </a:r>
            <a:endParaRPr sz="1600" dirty="0">
              <a:latin typeface="Lucida Grande"/>
              <a:cs typeface="Lucida Grande"/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39B0BA01-02FA-5243-A2F2-2CE655B1A759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III</a:t>
            </a:r>
            <a:r>
              <a:rPr sz="1000" spc="-10" dirty="0">
                <a:latin typeface="Lucida Grande"/>
                <a:cs typeface="Lucida Grande"/>
              </a:rPr>
              <a:t>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[V]</a:t>
            </a:r>
            <a:r>
              <a:rPr sz="1000" b="1" u="sng" spc="1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NAVIGATION</a:t>
            </a:r>
            <a:r>
              <a:rPr sz="1000" b="1" spc="50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803402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114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PRIMARY </a:t>
            </a:r>
            <a:r>
              <a:rPr sz="2100" b="1" u="heavy" spc="-9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FLIGHT </a:t>
            </a:r>
            <a:r>
              <a:rPr sz="2100" b="1" u="heavy" spc="-10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DISPLAY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5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L’interface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matérielle du </a:t>
            </a:r>
            <a:r>
              <a:rPr sz="2100" b="1" u="heavy" spc="-9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PFD</a:t>
            </a:r>
            <a:r>
              <a:rPr sz="2100" b="1" u="heavy" spc="-6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(1/2)</a:t>
            </a:r>
            <a:endParaRPr sz="2100" dirty="0">
              <a:latin typeface="Lucida Grande"/>
              <a:cs typeface="Lucida Grand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B0F3F2D1-011C-2F4F-9ED9-C76C6159D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14" name="object 7">
            <a:extLst>
              <a:ext uri="{FF2B5EF4-FFF2-40B4-BE49-F238E27FC236}">
                <a16:creationId xmlns:a16="http://schemas.microsoft.com/office/drawing/2014/main" id="{0DD141B8-00D2-A94C-9534-EAB7FE930418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</a:t>
            </a:r>
            <a:r>
              <a:rPr sz="1000" b="1" u="sng" spc="-5" dirty="0">
                <a:solidFill>
                  <a:srgbClr val="2CA1BE"/>
                </a:solidFill>
                <a:latin typeface="Lucida Grande"/>
                <a:cs typeface="Lucida Grande"/>
              </a:rPr>
              <a:t>[I]</a:t>
            </a:r>
            <a:r>
              <a:rPr sz="1000" b="1" u="sng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5" dirty="0">
                <a:solidFill>
                  <a:srgbClr val="2CA1BE"/>
                </a:solidFill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III</a:t>
            </a:r>
            <a:r>
              <a:rPr sz="1000" spc="-10" dirty="0">
                <a:latin typeface="Lucida Grande"/>
                <a:cs typeface="Lucida Grande"/>
              </a:rPr>
              <a:t>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D7360DE-611D-444D-AB4B-A9E27C64A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70" y="1498389"/>
            <a:ext cx="7871460" cy="440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47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647446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NAVIGATION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Chapitre </a:t>
            </a:r>
            <a:r>
              <a:rPr sz="2100" b="1" u="heavy" spc="-6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4 </a:t>
            </a:r>
            <a:r>
              <a:rPr sz="2100" b="1" u="heavy" spc="-10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NEAREST « </a:t>
            </a:r>
            <a:r>
              <a:rPr sz="2100" b="1" u="heavy" spc="-9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NRST </a:t>
            </a:r>
            <a:r>
              <a:rPr sz="2100" b="1" u="heavy" spc="-10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»</a:t>
            </a:r>
            <a:r>
              <a:rPr sz="2100" b="1" u="heavy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(4/4)</a:t>
            </a:r>
            <a:endParaRPr sz="2100">
              <a:latin typeface="Lucida Grande"/>
              <a:cs typeface="Lucida Grande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928962" y="1580388"/>
            <a:ext cx="5133340" cy="4988560"/>
            <a:chOff x="3928962" y="1580388"/>
            <a:chExt cx="5133340" cy="4988560"/>
          </a:xfrm>
        </p:grpSpPr>
        <p:sp>
          <p:nvSpPr>
            <p:cNvPr id="8" name="object 8"/>
            <p:cNvSpPr/>
            <p:nvPr/>
          </p:nvSpPr>
          <p:spPr>
            <a:xfrm>
              <a:off x="3928962" y="1580388"/>
              <a:ext cx="5035160" cy="181508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812791" y="3395472"/>
              <a:ext cx="4248912" cy="317296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9872" y="1540586"/>
            <a:ext cx="4116070" cy="3990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1305" indent="-256540">
              <a:lnSpc>
                <a:spcPct val="100000"/>
              </a:lnSpc>
              <a:spcBef>
                <a:spcPts val="95"/>
              </a:spcBef>
              <a:buClr>
                <a:srgbClr val="2CA1BE"/>
              </a:buClr>
              <a:buSzPct val="68750"/>
              <a:buFont typeface="Wingdings 3"/>
              <a:buChar char=""/>
              <a:tabLst>
                <a:tab pos="281940" algn="l"/>
              </a:tabLst>
            </a:pPr>
            <a:r>
              <a:rPr sz="1600" spc="-5" dirty="0">
                <a:latin typeface="Lucida Grande"/>
                <a:cs typeface="Lucida Grande"/>
              </a:rPr>
              <a:t>Le </a:t>
            </a:r>
            <a:r>
              <a:rPr sz="1600" b="1" spc="-20" dirty="0">
                <a:solidFill>
                  <a:srgbClr val="2CA1BE"/>
                </a:solidFill>
                <a:latin typeface="Lucida Grande"/>
                <a:cs typeface="Lucida Grande"/>
              </a:rPr>
              <a:t>4</a:t>
            </a:r>
            <a:r>
              <a:rPr sz="1575" b="1" spc="-30" baseline="26455" dirty="0">
                <a:solidFill>
                  <a:srgbClr val="2CA1BE"/>
                </a:solidFill>
                <a:latin typeface="Lucida Grande"/>
                <a:cs typeface="Lucida Grande"/>
              </a:rPr>
              <a:t>ème </a:t>
            </a:r>
            <a:r>
              <a:rPr sz="1600" spc="-10" dirty="0">
                <a:latin typeface="Lucida Grande"/>
                <a:cs typeface="Lucida Grande"/>
              </a:rPr>
              <a:t>chapitre </a:t>
            </a:r>
            <a:r>
              <a:rPr sz="1600" spc="-5" dirty="0">
                <a:latin typeface="Lucida Grande"/>
                <a:cs typeface="Lucida Grande"/>
              </a:rPr>
              <a:t>« </a:t>
            </a:r>
            <a:r>
              <a:rPr sz="1600" b="1" spc="-70" dirty="0">
                <a:solidFill>
                  <a:srgbClr val="2CA1BE"/>
                </a:solidFill>
                <a:latin typeface="Lucida Grande"/>
                <a:cs typeface="Lucida Grande"/>
              </a:rPr>
              <a:t>AUX</a:t>
            </a:r>
            <a:r>
              <a:rPr sz="1600" b="1" spc="-150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600" spc="-5" dirty="0">
                <a:latin typeface="Lucida Grande"/>
                <a:cs typeface="Lucida Grande"/>
              </a:rPr>
              <a:t>»</a:t>
            </a:r>
            <a:endParaRPr sz="1600">
              <a:latin typeface="Lucida Grande"/>
              <a:cs typeface="Lucida Grande"/>
            </a:endParaRPr>
          </a:p>
          <a:p>
            <a:pPr marL="281305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latin typeface="Lucida Grande"/>
                <a:cs typeface="Lucida Grande"/>
              </a:rPr>
              <a:t>comprend </a:t>
            </a:r>
            <a:r>
              <a:rPr sz="1600" b="1" spc="-50" dirty="0">
                <a:solidFill>
                  <a:srgbClr val="2CA1BE"/>
                </a:solidFill>
                <a:latin typeface="Lucida Grande"/>
                <a:cs typeface="Lucida Grande"/>
              </a:rPr>
              <a:t>7 </a:t>
            </a:r>
            <a:r>
              <a:rPr sz="1600" b="1" spc="-60" dirty="0">
                <a:solidFill>
                  <a:srgbClr val="2CA1BE"/>
                </a:solidFill>
                <a:latin typeface="Lucida Grande"/>
                <a:cs typeface="Lucida Grande"/>
              </a:rPr>
              <a:t>pages</a:t>
            </a:r>
            <a:r>
              <a:rPr sz="1600" b="1" spc="40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600" spc="-5" dirty="0">
                <a:latin typeface="Lucida Grande"/>
                <a:cs typeface="Lucida Grande"/>
              </a:rPr>
              <a:t>:</a:t>
            </a:r>
            <a:endParaRPr sz="1600">
              <a:latin typeface="Lucida Grande"/>
              <a:cs typeface="Lucida Grande"/>
            </a:endParaRPr>
          </a:p>
          <a:p>
            <a:pPr marL="536575" lvl="1" indent="-256540">
              <a:lnSpc>
                <a:spcPct val="100000"/>
              </a:lnSpc>
              <a:spcBef>
                <a:spcPts val="1989"/>
              </a:spcBef>
              <a:buClr>
                <a:srgbClr val="2CA1BE"/>
              </a:buClr>
              <a:buSzPct val="68750"/>
              <a:buFont typeface="Wingdings 3"/>
              <a:buChar char=""/>
              <a:tabLst>
                <a:tab pos="537210" algn="l"/>
              </a:tabLst>
            </a:pPr>
            <a:r>
              <a:rPr sz="1600" spc="-10" dirty="0">
                <a:latin typeface="Lucida Grande"/>
                <a:cs typeface="Lucida Grande"/>
              </a:rPr>
              <a:t>Liste des </a:t>
            </a:r>
            <a:r>
              <a:rPr sz="1600" b="1" spc="-60" dirty="0">
                <a:solidFill>
                  <a:srgbClr val="2CA1BE"/>
                </a:solidFill>
                <a:latin typeface="Lucida Grande"/>
                <a:cs typeface="Lucida Grande"/>
              </a:rPr>
              <a:t>aéroports</a:t>
            </a:r>
            <a:r>
              <a:rPr sz="1600" b="1" spc="-2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600" spc="-10" dirty="0">
                <a:latin typeface="Lucida Grande"/>
                <a:cs typeface="Lucida Grande"/>
              </a:rPr>
              <a:t>proches</a:t>
            </a:r>
            <a:endParaRPr sz="1600">
              <a:latin typeface="Lucida Grande"/>
              <a:cs typeface="Lucida Grande"/>
            </a:endParaRPr>
          </a:p>
          <a:p>
            <a:pPr marL="536575" lvl="1" indent="-256540">
              <a:lnSpc>
                <a:spcPct val="100000"/>
              </a:lnSpc>
              <a:spcBef>
                <a:spcPts val="2050"/>
              </a:spcBef>
              <a:buClr>
                <a:srgbClr val="2CA1BE"/>
              </a:buClr>
              <a:buSzPct val="68750"/>
              <a:buFont typeface="Wingdings 3"/>
              <a:buChar char=""/>
              <a:tabLst>
                <a:tab pos="537210" algn="l"/>
              </a:tabLst>
            </a:pPr>
            <a:r>
              <a:rPr sz="1600" spc="-10" dirty="0">
                <a:latin typeface="Lucida Grande"/>
                <a:cs typeface="Lucida Grande"/>
              </a:rPr>
              <a:t>Liste des </a:t>
            </a:r>
            <a:r>
              <a:rPr sz="1600" b="1" spc="-60" dirty="0">
                <a:solidFill>
                  <a:srgbClr val="2CA1BE"/>
                </a:solidFill>
                <a:latin typeface="Lucida Grande"/>
                <a:cs typeface="Lucida Grande"/>
              </a:rPr>
              <a:t>intersections</a:t>
            </a:r>
            <a:r>
              <a:rPr sz="1600" b="1" spc="-10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600" spc="-10" dirty="0">
                <a:latin typeface="Lucida Grande"/>
                <a:cs typeface="Lucida Grande"/>
              </a:rPr>
              <a:t>proches</a:t>
            </a:r>
            <a:endParaRPr sz="1600">
              <a:latin typeface="Lucida Grande"/>
              <a:cs typeface="Lucida Grande"/>
            </a:endParaRPr>
          </a:p>
          <a:p>
            <a:pPr marL="528955" lvl="1" indent="-256540">
              <a:lnSpc>
                <a:spcPct val="100000"/>
              </a:lnSpc>
              <a:spcBef>
                <a:spcPts val="2050"/>
              </a:spcBef>
              <a:buClr>
                <a:srgbClr val="2CA1BE"/>
              </a:buClr>
              <a:buSzPct val="68750"/>
              <a:buFont typeface="Wingdings 3"/>
              <a:buChar char=""/>
              <a:tabLst>
                <a:tab pos="529590" algn="l"/>
              </a:tabLst>
            </a:pPr>
            <a:r>
              <a:rPr sz="1600" spc="-10" dirty="0">
                <a:latin typeface="Lucida Grande"/>
                <a:cs typeface="Lucida Grande"/>
              </a:rPr>
              <a:t>Liste des balises </a:t>
            </a:r>
            <a:r>
              <a:rPr sz="1600" b="1" spc="-70" dirty="0">
                <a:solidFill>
                  <a:srgbClr val="2CA1BE"/>
                </a:solidFill>
                <a:latin typeface="Lucida Grande"/>
                <a:cs typeface="Lucida Grande"/>
              </a:rPr>
              <a:t>NDB</a:t>
            </a:r>
            <a:r>
              <a:rPr sz="1600" b="1" spc="60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600" spc="-10" dirty="0">
                <a:latin typeface="Lucida Grande"/>
                <a:cs typeface="Lucida Grande"/>
              </a:rPr>
              <a:t>proches</a:t>
            </a:r>
            <a:endParaRPr sz="1600">
              <a:latin typeface="Lucida Grande"/>
              <a:cs typeface="Lucida Grande"/>
            </a:endParaRPr>
          </a:p>
          <a:p>
            <a:pPr marL="528955" lvl="1" indent="-256540">
              <a:lnSpc>
                <a:spcPct val="100000"/>
              </a:lnSpc>
              <a:spcBef>
                <a:spcPts val="2050"/>
              </a:spcBef>
              <a:buClr>
                <a:srgbClr val="2CA1BE"/>
              </a:buClr>
              <a:buSzPct val="68750"/>
              <a:buFont typeface="Wingdings 3"/>
              <a:buChar char=""/>
              <a:tabLst>
                <a:tab pos="529590" algn="l"/>
              </a:tabLst>
            </a:pPr>
            <a:r>
              <a:rPr sz="1600" spc="-10" dirty="0">
                <a:latin typeface="Lucida Grande"/>
                <a:cs typeface="Lucida Grande"/>
              </a:rPr>
              <a:t>Liste des balises </a:t>
            </a:r>
            <a:r>
              <a:rPr sz="1600" b="1" spc="-80" dirty="0">
                <a:solidFill>
                  <a:srgbClr val="2CA1BE"/>
                </a:solidFill>
                <a:latin typeface="Lucida Grande"/>
                <a:cs typeface="Lucida Grande"/>
              </a:rPr>
              <a:t>VOR</a:t>
            </a:r>
            <a:r>
              <a:rPr sz="1600" b="1" spc="60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600" spc="-10" dirty="0">
                <a:latin typeface="Lucida Grande"/>
                <a:cs typeface="Lucida Grande"/>
              </a:rPr>
              <a:t>proches</a:t>
            </a:r>
            <a:endParaRPr sz="1600">
              <a:latin typeface="Lucida Grande"/>
              <a:cs typeface="Lucida Grande"/>
            </a:endParaRPr>
          </a:p>
          <a:p>
            <a:pPr marL="528955" lvl="1" indent="-256540">
              <a:lnSpc>
                <a:spcPct val="100000"/>
              </a:lnSpc>
              <a:spcBef>
                <a:spcPts val="2045"/>
              </a:spcBef>
              <a:buClr>
                <a:srgbClr val="2CA1BE"/>
              </a:buClr>
              <a:buSzPct val="68750"/>
              <a:buFont typeface="Wingdings 3"/>
              <a:buChar char=""/>
              <a:tabLst>
                <a:tab pos="529590" algn="l"/>
              </a:tabLst>
            </a:pPr>
            <a:r>
              <a:rPr sz="1600" spc="-10" dirty="0">
                <a:latin typeface="Lucida Grande"/>
                <a:cs typeface="Lucida Grande"/>
              </a:rPr>
              <a:t>Liste des </a:t>
            </a:r>
            <a:r>
              <a:rPr sz="1600" b="1" spc="-55" dirty="0">
                <a:solidFill>
                  <a:srgbClr val="2CA1BE"/>
                </a:solidFill>
                <a:latin typeface="Lucida Grande"/>
                <a:cs typeface="Lucida Grande"/>
              </a:rPr>
              <a:t>points </a:t>
            </a:r>
            <a:r>
              <a:rPr sz="1600" b="1" spc="-65" dirty="0">
                <a:solidFill>
                  <a:srgbClr val="2CA1BE"/>
                </a:solidFill>
                <a:latin typeface="Lucida Grande"/>
                <a:cs typeface="Lucida Grande"/>
              </a:rPr>
              <a:t>utilisateurs</a:t>
            </a:r>
            <a:r>
              <a:rPr sz="1600" b="1" spc="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600" spc="-10" dirty="0">
                <a:latin typeface="Lucida Grande"/>
                <a:cs typeface="Lucida Grande"/>
              </a:rPr>
              <a:t>proches</a:t>
            </a:r>
            <a:endParaRPr sz="1600">
              <a:latin typeface="Lucida Grande"/>
              <a:cs typeface="Lucida Grande"/>
            </a:endParaRPr>
          </a:p>
          <a:p>
            <a:pPr marL="528955" lvl="1" indent="-256540">
              <a:lnSpc>
                <a:spcPct val="100000"/>
              </a:lnSpc>
              <a:spcBef>
                <a:spcPts val="2050"/>
              </a:spcBef>
              <a:buClr>
                <a:srgbClr val="2CA1BE"/>
              </a:buClr>
              <a:buSzPct val="68750"/>
              <a:buFont typeface="Wingdings 3"/>
              <a:buChar char=""/>
              <a:tabLst>
                <a:tab pos="529590" algn="l"/>
              </a:tabLst>
            </a:pPr>
            <a:r>
              <a:rPr sz="1600" spc="-10" dirty="0">
                <a:latin typeface="Lucida Grande"/>
                <a:cs typeface="Lucida Grande"/>
              </a:rPr>
              <a:t>Liste des </a:t>
            </a:r>
            <a:r>
              <a:rPr sz="1600" b="1" spc="-60" dirty="0">
                <a:solidFill>
                  <a:srgbClr val="2CA1BE"/>
                </a:solidFill>
                <a:latin typeface="Lucida Grande"/>
                <a:cs typeface="Lucida Grande"/>
              </a:rPr>
              <a:t>fréquences</a:t>
            </a:r>
            <a:r>
              <a:rPr sz="1600" b="1" spc="-1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600" spc="-10" dirty="0">
                <a:latin typeface="Lucida Grande"/>
                <a:cs typeface="Lucida Grande"/>
              </a:rPr>
              <a:t>proches</a:t>
            </a:r>
            <a:endParaRPr sz="1600">
              <a:latin typeface="Lucida Grande"/>
              <a:cs typeface="Lucida Grande"/>
            </a:endParaRPr>
          </a:p>
          <a:p>
            <a:pPr marL="528955" lvl="1" indent="-256540">
              <a:lnSpc>
                <a:spcPct val="100000"/>
              </a:lnSpc>
              <a:spcBef>
                <a:spcPts val="1710"/>
              </a:spcBef>
              <a:buClr>
                <a:srgbClr val="2CA1BE"/>
              </a:buClr>
              <a:buSzPct val="68750"/>
              <a:buFont typeface="Wingdings 3"/>
              <a:buChar char=""/>
              <a:tabLst>
                <a:tab pos="529590" algn="l"/>
              </a:tabLst>
            </a:pPr>
            <a:r>
              <a:rPr sz="1600" spc="-10" dirty="0">
                <a:latin typeface="Lucida Grande"/>
                <a:cs typeface="Lucida Grande"/>
              </a:rPr>
              <a:t>Liste des </a:t>
            </a:r>
            <a:r>
              <a:rPr sz="1600" b="1" spc="-60" dirty="0">
                <a:solidFill>
                  <a:srgbClr val="2CA1BE"/>
                </a:solidFill>
                <a:latin typeface="Lucida Grande"/>
                <a:cs typeface="Lucida Grande"/>
              </a:rPr>
              <a:t>espaces </a:t>
            </a:r>
            <a:r>
              <a:rPr sz="1600" b="1" spc="-65" dirty="0">
                <a:solidFill>
                  <a:srgbClr val="2CA1BE"/>
                </a:solidFill>
                <a:latin typeface="Lucida Grande"/>
                <a:cs typeface="Lucida Grande"/>
              </a:rPr>
              <a:t>aériens</a:t>
            </a:r>
            <a:r>
              <a:rPr sz="1600" b="1" spc="10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600" spc="-10" dirty="0">
                <a:latin typeface="Lucida Grande"/>
                <a:cs typeface="Lucida Grande"/>
              </a:rPr>
              <a:t>proches</a:t>
            </a:r>
            <a:endParaRPr sz="1600">
              <a:latin typeface="Lucida Grande"/>
              <a:cs typeface="Lucida Grande"/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876992E3-1580-174B-90F3-97AD9E31E59F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III</a:t>
            </a:r>
            <a:r>
              <a:rPr sz="1000" spc="-10" dirty="0">
                <a:latin typeface="Lucida Grande"/>
                <a:cs typeface="Lucida Grande"/>
              </a:rPr>
              <a:t>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[V]</a:t>
            </a:r>
            <a:r>
              <a:rPr sz="1000" b="1" u="sng" spc="1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10" dirty="0">
                <a:solidFill>
                  <a:srgbClr val="2CA1BE"/>
                </a:solidFill>
                <a:latin typeface="Lucida Grande"/>
                <a:cs typeface="Lucida Grande"/>
              </a:rPr>
              <a:t>NAVIGATION</a:t>
            </a:r>
            <a:r>
              <a:rPr sz="1000" b="1" spc="50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spc="-4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spc="-3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spc="-5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dirty="0">
              <a:latin typeface="Lucida Grande"/>
              <a:cs typeface="Lucida Grande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99097" y="5944780"/>
              <a:ext cx="4898390" cy="913765"/>
            </a:xfrm>
            <a:custGeom>
              <a:avLst/>
              <a:gdLst/>
              <a:ahLst/>
              <a:cxnLst/>
              <a:rect l="l" t="t" r="r" b="b"/>
              <a:pathLst>
                <a:path w="4898390" h="913765">
                  <a:moveTo>
                    <a:pt x="85724" y="21360"/>
                  </a:moveTo>
                  <a:lnTo>
                    <a:pt x="3637423" y="913215"/>
                  </a:lnTo>
                  <a:lnTo>
                    <a:pt x="4898230" y="913215"/>
                  </a:lnTo>
                  <a:lnTo>
                    <a:pt x="85724" y="21360"/>
                  </a:lnTo>
                  <a:close/>
                </a:path>
                <a:path w="4898390" h="913765">
                  <a:moveTo>
                    <a:pt x="660" y="0"/>
                  </a:moveTo>
                  <a:lnTo>
                    <a:pt x="0" y="5473"/>
                  </a:lnTo>
                  <a:lnTo>
                    <a:pt x="85724" y="21360"/>
                  </a:lnTo>
                  <a:lnTo>
                    <a:pt x="660" y="0"/>
                  </a:lnTo>
                  <a:close/>
                </a:path>
              </a:pathLst>
            </a:custGeom>
            <a:solidFill>
              <a:srgbClr val="9FCADC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85990" y="5939091"/>
              <a:ext cx="3652520" cy="919480"/>
            </a:xfrm>
            <a:custGeom>
              <a:avLst/>
              <a:gdLst/>
              <a:ahLst/>
              <a:cxnLst/>
              <a:rect l="l" t="t" r="r" b="b"/>
              <a:pathLst>
                <a:path w="3652520" h="919479">
                  <a:moveTo>
                    <a:pt x="0" y="0"/>
                  </a:moveTo>
                  <a:lnTo>
                    <a:pt x="7924" y="6350"/>
                  </a:lnTo>
                  <a:lnTo>
                    <a:pt x="2868840" y="918906"/>
                  </a:lnTo>
                  <a:lnTo>
                    <a:pt x="3651917" y="9189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789674"/>
              <a:ext cx="3398520" cy="10683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5784670"/>
              <a:ext cx="3370852" cy="1073326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579876" y="2976372"/>
              <a:ext cx="294132" cy="33832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636264" y="3005327"/>
              <a:ext cx="182880" cy="228600"/>
            </a:xfrm>
            <a:prstGeom prst="rect">
              <a:avLst/>
            </a:pr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636264" y="3005327"/>
              <a:ext cx="182880" cy="228600"/>
            </a:xfrm>
            <a:custGeom>
              <a:avLst/>
              <a:gdLst/>
              <a:ahLst/>
              <a:cxnLst/>
              <a:rect l="l" t="t" r="r" b="b"/>
              <a:pathLst>
                <a:path w="182879" h="228600">
                  <a:moveTo>
                    <a:pt x="0" y="0"/>
                  </a:moveTo>
                  <a:lnTo>
                    <a:pt x="91439" y="0"/>
                  </a:lnTo>
                  <a:lnTo>
                    <a:pt x="182880" y="114300"/>
                  </a:lnTo>
                  <a:lnTo>
                    <a:pt x="91439" y="228600"/>
                  </a:lnTo>
                  <a:lnTo>
                    <a:pt x="0" y="228600"/>
                  </a:lnTo>
                  <a:lnTo>
                    <a:pt x="91439" y="1143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1E76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393947" y="2976372"/>
              <a:ext cx="294132" cy="33832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450335" y="3005327"/>
              <a:ext cx="182879" cy="228600"/>
            </a:xfrm>
            <a:prstGeom prst="rect">
              <a:avLst/>
            </a:pr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50335" y="3005327"/>
              <a:ext cx="182880" cy="228600"/>
            </a:xfrm>
            <a:custGeom>
              <a:avLst/>
              <a:gdLst/>
              <a:ahLst/>
              <a:cxnLst/>
              <a:rect l="l" t="t" r="r" b="b"/>
              <a:pathLst>
                <a:path w="182879" h="228600">
                  <a:moveTo>
                    <a:pt x="0" y="0"/>
                  </a:moveTo>
                  <a:lnTo>
                    <a:pt x="91439" y="0"/>
                  </a:lnTo>
                  <a:lnTo>
                    <a:pt x="182879" y="114300"/>
                  </a:lnTo>
                  <a:lnTo>
                    <a:pt x="91439" y="228600"/>
                  </a:lnTo>
                  <a:lnTo>
                    <a:pt x="0" y="228600"/>
                  </a:lnTo>
                  <a:lnTo>
                    <a:pt x="91439" y="1143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1E76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561844" y="464819"/>
              <a:ext cx="5830824" cy="176021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pc="-5" dirty="0" err="1"/>
              <a:t>Chapitre</a:t>
            </a:r>
            <a:r>
              <a:rPr spc="-5" dirty="0"/>
              <a:t> </a:t>
            </a:r>
            <a:r>
              <a:rPr dirty="0"/>
              <a:t>VI : </a:t>
            </a:r>
            <a:r>
              <a:rPr spc="-5" dirty="0"/>
              <a:t>Manipulations</a:t>
            </a:r>
            <a:r>
              <a:rPr spc="-75" dirty="0"/>
              <a:t> </a:t>
            </a:r>
            <a:r>
              <a:rPr spc="-5" dirty="0"/>
              <a:t>basiques</a:t>
            </a: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b="1" spc="-55" dirty="0">
                <a:solidFill>
                  <a:srgbClr val="FFFFFF"/>
                </a:solidFill>
                <a:latin typeface="Lucida Grande"/>
                <a:cs typeface="Lucida Grande"/>
              </a:rPr>
              <a:t>-&gt; </a:t>
            </a:r>
            <a:r>
              <a:rPr b="1" spc="-70" dirty="0">
                <a:solidFill>
                  <a:srgbClr val="FFFFFF"/>
                </a:solidFill>
                <a:latin typeface="Lucida Grande"/>
                <a:cs typeface="Lucida Grande"/>
              </a:rPr>
              <a:t>Fréquences</a:t>
            </a:r>
            <a:r>
              <a:rPr b="1" spc="-65" dirty="0">
                <a:solidFill>
                  <a:srgbClr val="FFFFFF"/>
                </a:solidFill>
                <a:latin typeface="Lucida Grande"/>
                <a:cs typeface="Lucida Grande"/>
              </a:rPr>
              <a:t> </a:t>
            </a:r>
            <a:r>
              <a:rPr b="1" spc="-70" dirty="0">
                <a:solidFill>
                  <a:srgbClr val="FFFFFF"/>
                </a:solidFill>
                <a:latin typeface="Lucida Grande"/>
                <a:cs typeface="Lucida Grande"/>
              </a:rPr>
              <a:t>radio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4002151" y="3587851"/>
            <a:ext cx="4983480" cy="1808829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000" b="1" spc="-55" dirty="0">
                <a:solidFill>
                  <a:srgbClr val="FFFFFF"/>
                </a:solidFill>
                <a:latin typeface="Lucida Grande"/>
                <a:cs typeface="Lucida Grande"/>
              </a:rPr>
              <a:t>-&gt; </a:t>
            </a:r>
            <a:r>
              <a:rPr sz="2000" b="1" spc="-70" dirty="0">
                <a:solidFill>
                  <a:srgbClr val="FFFFFF"/>
                </a:solidFill>
                <a:latin typeface="Lucida Grande"/>
                <a:cs typeface="Lucida Grande"/>
              </a:rPr>
              <a:t>Fréquences radio</a:t>
            </a:r>
            <a:r>
              <a:rPr sz="2000" b="1" spc="-55" dirty="0">
                <a:solidFill>
                  <a:srgbClr val="FFFFFF"/>
                </a:solidFill>
                <a:latin typeface="Lucida Grande"/>
                <a:cs typeface="Lucida Grande"/>
              </a:rPr>
              <a:t> </a:t>
            </a:r>
            <a:r>
              <a:rPr sz="2000" b="1" spc="-80" dirty="0">
                <a:solidFill>
                  <a:srgbClr val="FFFFFF"/>
                </a:solidFill>
                <a:latin typeface="Lucida Grande"/>
                <a:cs typeface="Lucida Grande"/>
              </a:rPr>
              <a:t>navigation</a:t>
            </a:r>
            <a:endParaRPr sz="2000" dirty="0">
              <a:latin typeface="Lucida Grande"/>
              <a:cs typeface="Lucida Grande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2000" b="1" spc="-50" dirty="0">
                <a:solidFill>
                  <a:srgbClr val="FFFFFF"/>
                </a:solidFill>
                <a:latin typeface="Lucida Grande"/>
                <a:cs typeface="Lucida Grande"/>
              </a:rPr>
              <a:t>-&gt;</a:t>
            </a:r>
            <a:r>
              <a:rPr sz="2000" b="1" spc="-55" dirty="0">
                <a:solidFill>
                  <a:srgbClr val="FFFFFF"/>
                </a:solidFill>
                <a:latin typeface="Lucida Grande"/>
                <a:cs typeface="Lucida Grande"/>
              </a:rPr>
              <a:t> </a:t>
            </a:r>
            <a:r>
              <a:rPr sz="2000" b="1" spc="-80" dirty="0">
                <a:solidFill>
                  <a:srgbClr val="FFFFFF"/>
                </a:solidFill>
                <a:latin typeface="Lucida Grande"/>
                <a:cs typeface="Lucida Grande"/>
              </a:rPr>
              <a:t>Transpondeur</a:t>
            </a:r>
            <a:endParaRPr sz="2000" dirty="0">
              <a:latin typeface="Lucida Grande"/>
              <a:cs typeface="Lucida Grande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2000" b="1" spc="-55" dirty="0">
                <a:solidFill>
                  <a:srgbClr val="FFFFFF"/>
                </a:solidFill>
                <a:latin typeface="Lucida Grande"/>
                <a:cs typeface="Lucida Grande"/>
              </a:rPr>
              <a:t>-&gt; </a:t>
            </a:r>
            <a:r>
              <a:rPr sz="2000" b="1" spc="-80" dirty="0">
                <a:solidFill>
                  <a:srgbClr val="FFFFFF"/>
                </a:solidFill>
                <a:latin typeface="Lucida Grande"/>
                <a:cs typeface="Lucida Grande"/>
              </a:rPr>
              <a:t>Plan </a:t>
            </a:r>
            <a:r>
              <a:rPr sz="2000" b="1" spc="-60" dirty="0">
                <a:solidFill>
                  <a:srgbClr val="FFFFFF"/>
                </a:solidFill>
                <a:latin typeface="Lucida Grande"/>
                <a:cs typeface="Lucida Grande"/>
              </a:rPr>
              <a:t>de</a:t>
            </a:r>
            <a:r>
              <a:rPr sz="2000" b="1" spc="-15" dirty="0">
                <a:solidFill>
                  <a:srgbClr val="FFFFFF"/>
                </a:solidFill>
                <a:latin typeface="Lucida Grande"/>
                <a:cs typeface="Lucida Grande"/>
              </a:rPr>
              <a:t> </a:t>
            </a:r>
            <a:r>
              <a:rPr sz="2000" b="1" spc="-85" dirty="0">
                <a:solidFill>
                  <a:srgbClr val="FFFFFF"/>
                </a:solidFill>
                <a:latin typeface="Lucida Grande"/>
                <a:cs typeface="Lucida Grande"/>
              </a:rPr>
              <a:t>vol</a:t>
            </a:r>
            <a:endParaRPr sz="2000" dirty="0">
              <a:latin typeface="Lucida Grande"/>
              <a:cs typeface="Lucida Grande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2000" b="1" spc="-55" dirty="0">
                <a:solidFill>
                  <a:srgbClr val="FFFFFF"/>
                </a:solidFill>
                <a:latin typeface="Lucida Grande"/>
                <a:cs typeface="Lucida Grande"/>
              </a:rPr>
              <a:t>-&gt; </a:t>
            </a:r>
            <a:r>
              <a:rPr sz="2000" b="1" spc="-65" dirty="0">
                <a:solidFill>
                  <a:srgbClr val="FFFFFF"/>
                </a:solidFill>
                <a:latin typeface="Lucida Grande"/>
                <a:cs typeface="Lucida Grande"/>
              </a:rPr>
              <a:t>Sélection </a:t>
            </a:r>
            <a:r>
              <a:rPr sz="2000" b="1" spc="-20" dirty="0">
                <a:solidFill>
                  <a:srgbClr val="FFFFFF"/>
                </a:solidFill>
                <a:latin typeface="Lucida Grande"/>
                <a:cs typeface="Lucida Grande"/>
              </a:rPr>
              <a:t>d’une </a:t>
            </a:r>
            <a:r>
              <a:rPr sz="2000" b="1" spc="-70" dirty="0">
                <a:solidFill>
                  <a:srgbClr val="FFFFFF"/>
                </a:solidFill>
                <a:latin typeface="Lucida Grande"/>
                <a:cs typeface="Lucida Grande"/>
              </a:rPr>
              <a:t>source </a:t>
            </a:r>
            <a:r>
              <a:rPr sz="2000" b="1" spc="-60" dirty="0">
                <a:solidFill>
                  <a:srgbClr val="FFFFFF"/>
                </a:solidFill>
                <a:latin typeface="Lucida Grande"/>
                <a:cs typeface="Lucida Grande"/>
              </a:rPr>
              <a:t>de</a:t>
            </a:r>
            <a:r>
              <a:rPr sz="2000" b="1" spc="-90" dirty="0">
                <a:solidFill>
                  <a:srgbClr val="FFFFFF"/>
                </a:solidFill>
                <a:latin typeface="Lucida Grande"/>
                <a:cs typeface="Lucida Grande"/>
              </a:rPr>
              <a:t> </a:t>
            </a:r>
            <a:r>
              <a:rPr sz="2000" b="1" spc="-80" dirty="0">
                <a:solidFill>
                  <a:srgbClr val="FFFFFF"/>
                </a:solidFill>
                <a:latin typeface="Lucida Grande"/>
                <a:cs typeface="Lucida Grande"/>
              </a:rPr>
              <a:t>navigation</a:t>
            </a:r>
            <a:endParaRPr sz="2000" dirty="0">
              <a:latin typeface="Lucida Grande"/>
              <a:cs typeface="Lucida Grande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2000" b="1" spc="-55" dirty="0">
                <a:solidFill>
                  <a:srgbClr val="FFFFFF"/>
                </a:solidFill>
                <a:latin typeface="Lucida Grande"/>
                <a:cs typeface="Lucida Grande"/>
              </a:rPr>
              <a:t>-&gt; </a:t>
            </a:r>
            <a:r>
              <a:rPr sz="2000" b="1" spc="-80" dirty="0">
                <a:solidFill>
                  <a:srgbClr val="FFFFFF"/>
                </a:solidFill>
                <a:latin typeface="Lucida Grande"/>
                <a:cs typeface="Lucida Grande"/>
              </a:rPr>
              <a:t>Éléments les plus</a:t>
            </a:r>
            <a:r>
              <a:rPr sz="2000" b="1" spc="5" dirty="0">
                <a:solidFill>
                  <a:srgbClr val="FFFFFF"/>
                </a:solidFill>
                <a:latin typeface="Lucida Grande"/>
                <a:cs typeface="Lucida Grande"/>
              </a:rPr>
              <a:t> </a:t>
            </a:r>
            <a:r>
              <a:rPr sz="2000" b="1" spc="-70" dirty="0" err="1">
                <a:solidFill>
                  <a:srgbClr val="FFFFFF"/>
                </a:solidFill>
                <a:latin typeface="Lucida Grande"/>
                <a:cs typeface="Lucida Grande"/>
              </a:rPr>
              <a:t>proches</a:t>
            </a:r>
            <a:endParaRPr sz="2000" dirty="0">
              <a:latin typeface="Lucida Grande"/>
              <a:cs typeface="Lucida Grande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D1A17E20-A2E5-644E-A845-BF5798FFFA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84" y="1970434"/>
            <a:ext cx="6013128" cy="337947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670433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 BASIQUES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Fréquences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radio</a:t>
            </a:r>
            <a:r>
              <a:rPr sz="2100" b="1" u="heavy" spc="-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(1/</a:t>
            </a:r>
            <a:r>
              <a:rPr lang="fr-FR"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6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)</a:t>
            </a:r>
            <a:endParaRPr sz="2100" dirty="0">
              <a:latin typeface="Lucida Grande"/>
              <a:cs typeface="Lucida Gran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05727" y="1573529"/>
            <a:ext cx="2078989" cy="4055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985" algn="just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Lucida Grande"/>
                <a:cs typeface="Lucida Grande"/>
              </a:rPr>
              <a:t>La </a:t>
            </a:r>
            <a:r>
              <a:rPr sz="900" b="1" spc="-35" dirty="0">
                <a:solidFill>
                  <a:srgbClr val="00AF50"/>
                </a:solidFill>
                <a:latin typeface="Lucida Grande"/>
                <a:cs typeface="Lucida Grande"/>
              </a:rPr>
              <a:t>ligne </a:t>
            </a:r>
            <a:r>
              <a:rPr sz="900" b="1" spc="-25" dirty="0">
                <a:solidFill>
                  <a:srgbClr val="00AF50"/>
                </a:solidFill>
                <a:latin typeface="Lucida Grande"/>
                <a:cs typeface="Lucida Grande"/>
              </a:rPr>
              <a:t>1 </a:t>
            </a:r>
            <a:r>
              <a:rPr sz="900" b="1" spc="-35" dirty="0">
                <a:solidFill>
                  <a:srgbClr val="00AF50"/>
                </a:solidFill>
                <a:latin typeface="Lucida Grande"/>
                <a:cs typeface="Lucida Grande"/>
              </a:rPr>
              <a:t>de </a:t>
            </a:r>
            <a:r>
              <a:rPr sz="900" b="1" spc="-40" dirty="0">
                <a:solidFill>
                  <a:srgbClr val="00AF50"/>
                </a:solidFill>
                <a:latin typeface="Lucida Grande"/>
                <a:cs typeface="Lucida Grande"/>
              </a:rPr>
              <a:t>droite </a:t>
            </a:r>
            <a:r>
              <a:rPr sz="900" spc="-5" dirty="0">
                <a:latin typeface="Lucida Grande"/>
                <a:cs typeface="Lucida Grande"/>
              </a:rPr>
              <a:t>affiche </a:t>
            </a:r>
            <a:r>
              <a:rPr sz="900" dirty="0">
                <a:latin typeface="Lucida Grande"/>
                <a:cs typeface="Lucida Grande"/>
              </a:rPr>
              <a:t>les 2  </a:t>
            </a:r>
            <a:r>
              <a:rPr sz="900" spc="-5" dirty="0">
                <a:latin typeface="Lucida Grande"/>
                <a:cs typeface="Lucida Grande"/>
              </a:rPr>
              <a:t>fréquences (Active </a:t>
            </a:r>
            <a:r>
              <a:rPr sz="900" dirty="0">
                <a:latin typeface="Lucida Grande"/>
                <a:cs typeface="Lucida Grande"/>
              </a:rPr>
              <a:t>et </a:t>
            </a:r>
            <a:r>
              <a:rPr sz="900" spc="-5" dirty="0">
                <a:latin typeface="Lucida Grande"/>
                <a:cs typeface="Lucida Grande"/>
              </a:rPr>
              <a:t>Stand By) de </a:t>
            </a:r>
            <a:r>
              <a:rPr sz="900" dirty="0">
                <a:latin typeface="Lucida Grande"/>
                <a:cs typeface="Lucida Grande"/>
              </a:rPr>
              <a:t>la  </a:t>
            </a:r>
            <a:r>
              <a:rPr sz="900" b="1" spc="-30" dirty="0">
                <a:solidFill>
                  <a:srgbClr val="00AF50"/>
                </a:solidFill>
                <a:latin typeface="Lucida Grande"/>
                <a:cs typeface="Lucida Grande"/>
              </a:rPr>
              <a:t>COM</a:t>
            </a:r>
            <a:r>
              <a:rPr sz="900" b="1" spc="-35" dirty="0">
                <a:solidFill>
                  <a:srgbClr val="00AF50"/>
                </a:solidFill>
                <a:latin typeface="Lucida Grande"/>
                <a:cs typeface="Lucida Grande"/>
              </a:rPr>
              <a:t> </a:t>
            </a:r>
            <a:r>
              <a:rPr sz="900" b="1" spc="-25" dirty="0">
                <a:solidFill>
                  <a:srgbClr val="00AF50"/>
                </a:solidFill>
                <a:latin typeface="Lucida Grande"/>
                <a:cs typeface="Lucida Grande"/>
              </a:rPr>
              <a:t>1</a:t>
            </a:r>
            <a:endParaRPr sz="900">
              <a:latin typeface="Lucida Grande"/>
              <a:cs typeface="Lucida Grande"/>
            </a:endParaRPr>
          </a:p>
          <a:p>
            <a:pPr marL="12700" marR="6985" algn="just">
              <a:lnSpc>
                <a:spcPct val="100000"/>
              </a:lnSpc>
              <a:spcBef>
                <a:spcPts val="915"/>
              </a:spcBef>
            </a:pPr>
            <a:r>
              <a:rPr sz="900" dirty="0">
                <a:latin typeface="Lucida Grande"/>
                <a:cs typeface="Lucida Grande"/>
              </a:rPr>
              <a:t>La </a:t>
            </a:r>
            <a:r>
              <a:rPr sz="900" b="1" spc="-35" dirty="0">
                <a:solidFill>
                  <a:srgbClr val="00AF50"/>
                </a:solidFill>
                <a:latin typeface="Lucida Grande"/>
                <a:cs typeface="Lucida Grande"/>
              </a:rPr>
              <a:t>ligne </a:t>
            </a:r>
            <a:r>
              <a:rPr sz="900" b="1" spc="-25" dirty="0">
                <a:solidFill>
                  <a:srgbClr val="00AF50"/>
                </a:solidFill>
                <a:latin typeface="Lucida Grande"/>
                <a:cs typeface="Lucida Grande"/>
              </a:rPr>
              <a:t>2 </a:t>
            </a:r>
            <a:r>
              <a:rPr sz="900" b="1" spc="-35" dirty="0">
                <a:solidFill>
                  <a:srgbClr val="00AF50"/>
                </a:solidFill>
                <a:latin typeface="Lucida Grande"/>
                <a:cs typeface="Lucida Grande"/>
              </a:rPr>
              <a:t>de </a:t>
            </a:r>
            <a:r>
              <a:rPr sz="900" b="1" spc="-40" dirty="0">
                <a:solidFill>
                  <a:srgbClr val="00AF50"/>
                </a:solidFill>
                <a:latin typeface="Lucida Grande"/>
                <a:cs typeface="Lucida Grande"/>
              </a:rPr>
              <a:t>droite </a:t>
            </a:r>
            <a:r>
              <a:rPr sz="900" spc="-5" dirty="0">
                <a:latin typeface="Lucida Grande"/>
                <a:cs typeface="Lucida Grande"/>
              </a:rPr>
              <a:t>affiche </a:t>
            </a:r>
            <a:r>
              <a:rPr sz="900" dirty="0">
                <a:latin typeface="Lucida Grande"/>
                <a:cs typeface="Lucida Grande"/>
              </a:rPr>
              <a:t>les 2  </a:t>
            </a:r>
            <a:r>
              <a:rPr sz="900" spc="-5" dirty="0">
                <a:latin typeface="Lucida Grande"/>
                <a:cs typeface="Lucida Grande"/>
              </a:rPr>
              <a:t>fréquences (Active </a:t>
            </a:r>
            <a:r>
              <a:rPr sz="900" dirty="0">
                <a:latin typeface="Lucida Grande"/>
                <a:cs typeface="Lucida Grande"/>
              </a:rPr>
              <a:t>et </a:t>
            </a:r>
            <a:r>
              <a:rPr sz="900" spc="-5" dirty="0">
                <a:latin typeface="Lucida Grande"/>
                <a:cs typeface="Lucida Grande"/>
              </a:rPr>
              <a:t>Stand By) de </a:t>
            </a:r>
            <a:r>
              <a:rPr sz="900" dirty="0">
                <a:latin typeface="Lucida Grande"/>
                <a:cs typeface="Lucida Grande"/>
              </a:rPr>
              <a:t>la  </a:t>
            </a:r>
            <a:r>
              <a:rPr sz="900" b="1" spc="-30" dirty="0">
                <a:solidFill>
                  <a:srgbClr val="00AF50"/>
                </a:solidFill>
                <a:latin typeface="Lucida Grande"/>
                <a:cs typeface="Lucida Grande"/>
              </a:rPr>
              <a:t>COM</a:t>
            </a:r>
            <a:r>
              <a:rPr sz="900" b="1" spc="-35" dirty="0">
                <a:solidFill>
                  <a:srgbClr val="00AF50"/>
                </a:solidFill>
                <a:latin typeface="Lucida Grande"/>
                <a:cs typeface="Lucida Grande"/>
              </a:rPr>
              <a:t> </a:t>
            </a:r>
            <a:r>
              <a:rPr sz="900" b="1" spc="-25" dirty="0">
                <a:solidFill>
                  <a:srgbClr val="00AF50"/>
                </a:solidFill>
                <a:latin typeface="Lucida Grande"/>
                <a:cs typeface="Lucida Grande"/>
              </a:rPr>
              <a:t>2</a:t>
            </a:r>
            <a:endParaRPr sz="900">
              <a:latin typeface="Lucida Grande"/>
              <a:cs typeface="Lucida Grande"/>
            </a:endParaRPr>
          </a:p>
          <a:p>
            <a:pPr marL="12700" marR="5715" algn="just">
              <a:lnSpc>
                <a:spcPct val="100000"/>
              </a:lnSpc>
              <a:spcBef>
                <a:spcPts val="1110"/>
              </a:spcBef>
            </a:pPr>
            <a:r>
              <a:rPr sz="900" dirty="0">
                <a:latin typeface="Lucida Grande"/>
                <a:cs typeface="Lucida Grande"/>
              </a:rPr>
              <a:t>La </a:t>
            </a:r>
            <a:r>
              <a:rPr sz="900" b="1" spc="-35" dirty="0">
                <a:solidFill>
                  <a:srgbClr val="2CA1BE"/>
                </a:solidFill>
                <a:latin typeface="Lucida Grande"/>
                <a:cs typeface="Lucida Grande"/>
              </a:rPr>
              <a:t>fréquence entourée </a:t>
            </a:r>
            <a:r>
              <a:rPr sz="900" dirty="0">
                <a:latin typeface="Lucida Grande"/>
                <a:cs typeface="Lucida Grande"/>
              </a:rPr>
              <a:t>en </a:t>
            </a:r>
            <a:r>
              <a:rPr sz="900" spc="-5" dirty="0">
                <a:latin typeface="Lucida Grande"/>
                <a:cs typeface="Lucida Grande"/>
              </a:rPr>
              <a:t>bleu est </a:t>
            </a:r>
            <a:r>
              <a:rPr sz="900" dirty="0">
                <a:latin typeface="Lucida Grande"/>
                <a:cs typeface="Lucida Grande"/>
              </a:rPr>
              <a:t>la  </a:t>
            </a:r>
            <a:r>
              <a:rPr sz="900" spc="-5" dirty="0">
                <a:latin typeface="Lucida Grande"/>
                <a:cs typeface="Lucida Grande"/>
              </a:rPr>
              <a:t>fréquence </a:t>
            </a:r>
            <a:r>
              <a:rPr sz="900" dirty="0">
                <a:latin typeface="Lucida Grande"/>
                <a:cs typeface="Lucida Grande"/>
              </a:rPr>
              <a:t>en </a:t>
            </a:r>
            <a:r>
              <a:rPr sz="900" b="1" spc="-35" dirty="0">
                <a:solidFill>
                  <a:srgbClr val="2CA1BE"/>
                </a:solidFill>
                <a:latin typeface="Lucida Grande"/>
                <a:cs typeface="Lucida Grande"/>
              </a:rPr>
              <a:t>Stand </a:t>
            </a:r>
            <a:r>
              <a:rPr sz="900" b="1" spc="-50" dirty="0">
                <a:solidFill>
                  <a:srgbClr val="2CA1BE"/>
                </a:solidFill>
                <a:latin typeface="Lucida Grande"/>
                <a:cs typeface="Lucida Grande"/>
              </a:rPr>
              <a:t>By </a:t>
            </a:r>
            <a:r>
              <a:rPr sz="900" spc="-5" dirty="0">
                <a:latin typeface="Lucida Grande"/>
                <a:cs typeface="Lucida Grande"/>
              </a:rPr>
              <a:t>qui peut </a:t>
            </a:r>
            <a:r>
              <a:rPr sz="900" dirty="0">
                <a:latin typeface="Lucida Grande"/>
                <a:cs typeface="Lucida Grande"/>
              </a:rPr>
              <a:t>être  modifiée.</a:t>
            </a:r>
            <a:endParaRPr sz="900">
              <a:latin typeface="Lucida Grande"/>
              <a:cs typeface="Lucida Grande"/>
            </a:endParaRPr>
          </a:p>
          <a:p>
            <a:pPr marL="12700" marR="7620" algn="just">
              <a:lnSpc>
                <a:spcPct val="100000"/>
              </a:lnSpc>
              <a:spcBef>
                <a:spcPts val="920"/>
              </a:spcBef>
            </a:pPr>
            <a:r>
              <a:rPr sz="900" b="1" spc="-40" dirty="0">
                <a:solidFill>
                  <a:srgbClr val="FF0000"/>
                </a:solidFill>
                <a:latin typeface="Lucida Grande"/>
                <a:cs typeface="Lucida Grande"/>
              </a:rPr>
              <a:t>Appuyer </a:t>
            </a:r>
            <a:r>
              <a:rPr sz="900" spc="-5" dirty="0">
                <a:latin typeface="Lucida Grande"/>
                <a:cs typeface="Lucida Grande"/>
              </a:rPr>
              <a:t>sur </a:t>
            </a:r>
            <a:r>
              <a:rPr sz="900" dirty="0">
                <a:latin typeface="Lucida Grande"/>
                <a:cs typeface="Lucida Grande"/>
              </a:rPr>
              <a:t>la </a:t>
            </a:r>
            <a:r>
              <a:rPr sz="900" b="1" spc="-30" dirty="0">
                <a:solidFill>
                  <a:srgbClr val="FF0000"/>
                </a:solidFill>
                <a:latin typeface="Lucida Grande"/>
                <a:cs typeface="Lucida Grande"/>
              </a:rPr>
              <a:t>molette </a:t>
            </a:r>
            <a:r>
              <a:rPr sz="900" spc="-10" dirty="0">
                <a:latin typeface="Lucida Grande"/>
                <a:cs typeface="Lucida Grande"/>
              </a:rPr>
              <a:t>pour </a:t>
            </a:r>
            <a:r>
              <a:rPr sz="900" spc="-5" dirty="0">
                <a:latin typeface="Lucida Grande"/>
                <a:cs typeface="Lucida Grande"/>
              </a:rPr>
              <a:t>entrer  dans </a:t>
            </a:r>
            <a:r>
              <a:rPr sz="900" dirty="0">
                <a:latin typeface="Lucida Grande"/>
                <a:cs typeface="Lucida Grande"/>
              </a:rPr>
              <a:t>le </a:t>
            </a:r>
            <a:r>
              <a:rPr sz="900" b="1" spc="-20" dirty="0">
                <a:solidFill>
                  <a:srgbClr val="FF0000"/>
                </a:solidFill>
                <a:latin typeface="Lucida Grande"/>
                <a:cs typeface="Lucida Grande"/>
              </a:rPr>
              <a:t>bloc</a:t>
            </a:r>
            <a:r>
              <a:rPr sz="900" b="1" spc="-55" dirty="0">
                <a:solidFill>
                  <a:srgbClr val="FF0000"/>
                </a:solidFill>
                <a:latin typeface="Lucida Grande"/>
                <a:cs typeface="Lucida Grande"/>
              </a:rPr>
              <a:t> </a:t>
            </a:r>
            <a:r>
              <a:rPr sz="900" b="1" spc="-25" dirty="0">
                <a:solidFill>
                  <a:srgbClr val="FF0000"/>
                </a:solidFill>
                <a:latin typeface="Lucida Grande"/>
                <a:cs typeface="Lucida Grande"/>
              </a:rPr>
              <a:t>radio</a:t>
            </a:r>
            <a:r>
              <a:rPr sz="900" spc="-25" dirty="0">
                <a:latin typeface="Lucida Grande"/>
                <a:cs typeface="Lucida Grande"/>
              </a:rPr>
              <a:t>.</a:t>
            </a:r>
            <a:endParaRPr sz="900">
              <a:latin typeface="Lucida Grande"/>
              <a:cs typeface="Lucida Grande"/>
            </a:endParaRPr>
          </a:p>
          <a:p>
            <a:pPr marL="12700" marR="6985" algn="just">
              <a:lnSpc>
                <a:spcPct val="100000"/>
              </a:lnSpc>
              <a:spcBef>
                <a:spcPts val="1240"/>
              </a:spcBef>
            </a:pPr>
            <a:r>
              <a:rPr sz="900" spc="-5" dirty="0">
                <a:latin typeface="Lucida Grande"/>
                <a:cs typeface="Lucida Grande"/>
              </a:rPr>
              <a:t>Utiliser </a:t>
            </a:r>
            <a:r>
              <a:rPr sz="900" dirty="0">
                <a:latin typeface="Lucida Grande"/>
                <a:cs typeface="Lucida Grande"/>
              </a:rPr>
              <a:t>la </a:t>
            </a:r>
            <a:r>
              <a:rPr sz="900" b="1" spc="-35" dirty="0">
                <a:solidFill>
                  <a:srgbClr val="FFC000"/>
                </a:solidFill>
                <a:latin typeface="Lucida Grande"/>
                <a:cs typeface="Lucida Grande"/>
              </a:rPr>
              <a:t>grande couronne </a:t>
            </a:r>
            <a:r>
              <a:rPr sz="900" spc="-5" dirty="0">
                <a:latin typeface="Lucida Grande"/>
                <a:cs typeface="Lucida Grande"/>
              </a:rPr>
              <a:t>pour  changer </a:t>
            </a:r>
            <a:r>
              <a:rPr sz="900" dirty="0">
                <a:latin typeface="Lucida Grande"/>
                <a:cs typeface="Lucida Grande"/>
              </a:rPr>
              <a:t>les </a:t>
            </a:r>
            <a:r>
              <a:rPr sz="900" b="1" spc="-25" dirty="0">
                <a:solidFill>
                  <a:srgbClr val="FFC000"/>
                </a:solidFill>
                <a:latin typeface="Lucida Grande"/>
                <a:cs typeface="Lucida Grande"/>
              </a:rPr>
              <a:t>3 </a:t>
            </a:r>
            <a:r>
              <a:rPr sz="900" b="1" spc="-40" dirty="0">
                <a:solidFill>
                  <a:srgbClr val="FFC000"/>
                </a:solidFill>
                <a:latin typeface="Lucida Grande"/>
                <a:cs typeface="Lucida Grande"/>
              </a:rPr>
              <a:t>premiers chiffres  </a:t>
            </a:r>
            <a:r>
              <a:rPr sz="900" spc="-5" dirty="0">
                <a:latin typeface="Lucida Grande"/>
                <a:cs typeface="Lucida Grande"/>
              </a:rPr>
              <a:t>avant </a:t>
            </a:r>
            <a:r>
              <a:rPr sz="900" dirty="0">
                <a:latin typeface="Lucida Grande"/>
                <a:cs typeface="Lucida Grande"/>
              </a:rPr>
              <a:t>le </a:t>
            </a:r>
            <a:r>
              <a:rPr sz="900" spc="-5" dirty="0">
                <a:latin typeface="Lucida Grande"/>
                <a:cs typeface="Lucida Grande"/>
              </a:rPr>
              <a:t>point </a:t>
            </a:r>
            <a:r>
              <a:rPr sz="900" dirty="0">
                <a:latin typeface="Lucida Grande"/>
                <a:cs typeface="Lucida Grande"/>
              </a:rPr>
              <a:t>et la </a:t>
            </a:r>
            <a:r>
              <a:rPr sz="900" b="1" spc="-35" dirty="0">
                <a:solidFill>
                  <a:srgbClr val="FF0000"/>
                </a:solidFill>
                <a:latin typeface="Lucida Grande"/>
                <a:cs typeface="Lucida Grande"/>
              </a:rPr>
              <a:t>petite </a:t>
            </a:r>
            <a:r>
              <a:rPr sz="900" spc="-5" dirty="0">
                <a:latin typeface="Lucida Grande"/>
                <a:cs typeface="Lucida Grande"/>
              </a:rPr>
              <a:t>pour </a:t>
            </a:r>
            <a:r>
              <a:rPr sz="900" dirty="0">
                <a:latin typeface="Lucida Grande"/>
                <a:cs typeface="Lucida Grande"/>
              </a:rPr>
              <a:t>les </a:t>
            </a:r>
            <a:r>
              <a:rPr sz="900" b="1" spc="-25" dirty="0">
                <a:solidFill>
                  <a:srgbClr val="FF0000"/>
                </a:solidFill>
                <a:latin typeface="Lucida Grande"/>
                <a:cs typeface="Lucida Grande"/>
              </a:rPr>
              <a:t>3  </a:t>
            </a:r>
            <a:r>
              <a:rPr sz="900" b="1" spc="-35" dirty="0">
                <a:solidFill>
                  <a:srgbClr val="FF0000"/>
                </a:solidFill>
                <a:latin typeface="Lucida Grande"/>
                <a:cs typeface="Lucida Grande"/>
              </a:rPr>
              <a:t>chiffres après </a:t>
            </a:r>
            <a:r>
              <a:rPr sz="900" b="1" spc="-25" dirty="0">
                <a:solidFill>
                  <a:srgbClr val="FF0000"/>
                </a:solidFill>
                <a:latin typeface="Lucida Grande"/>
                <a:cs typeface="Lucida Grande"/>
              </a:rPr>
              <a:t>le</a:t>
            </a:r>
            <a:r>
              <a:rPr sz="900" b="1" spc="-35" dirty="0">
                <a:solidFill>
                  <a:srgbClr val="FF0000"/>
                </a:solidFill>
                <a:latin typeface="Lucida Grande"/>
                <a:cs typeface="Lucida Grande"/>
              </a:rPr>
              <a:t> </a:t>
            </a:r>
            <a:r>
              <a:rPr sz="900" b="1" spc="-20" dirty="0">
                <a:solidFill>
                  <a:srgbClr val="FF0000"/>
                </a:solidFill>
                <a:latin typeface="Lucida Grande"/>
                <a:cs typeface="Lucida Grande"/>
              </a:rPr>
              <a:t>point</a:t>
            </a:r>
            <a:r>
              <a:rPr sz="900" spc="-20" dirty="0">
                <a:latin typeface="Lucida Grande"/>
                <a:cs typeface="Lucida Grande"/>
              </a:rPr>
              <a:t>.</a:t>
            </a:r>
            <a:endParaRPr sz="900">
              <a:latin typeface="Lucida Grande"/>
              <a:cs typeface="Lucida Gran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00">
              <a:latin typeface="Lucida Grande"/>
              <a:cs typeface="Lucida Grande"/>
            </a:endParaRPr>
          </a:p>
          <a:p>
            <a:pPr marL="12700" marR="5715" algn="just">
              <a:lnSpc>
                <a:spcPct val="100000"/>
              </a:lnSpc>
            </a:pPr>
            <a:r>
              <a:rPr sz="900" spc="-5" dirty="0">
                <a:latin typeface="Lucida Grande"/>
                <a:cs typeface="Lucida Grande"/>
              </a:rPr>
              <a:t>Appuyer sur le </a:t>
            </a:r>
            <a:r>
              <a:rPr sz="900" b="1" spc="-30" dirty="0">
                <a:solidFill>
                  <a:srgbClr val="B0609F"/>
                </a:solidFill>
                <a:latin typeface="Lucida Grande"/>
                <a:cs typeface="Lucida Grande"/>
              </a:rPr>
              <a:t>bouton </a:t>
            </a:r>
            <a:r>
              <a:rPr sz="900" b="1" spc="-40" dirty="0">
                <a:solidFill>
                  <a:srgbClr val="B0609F"/>
                </a:solidFill>
                <a:latin typeface="Lucida Grande"/>
                <a:cs typeface="Lucida Grande"/>
              </a:rPr>
              <a:t>avec les </a:t>
            </a:r>
            <a:r>
              <a:rPr sz="900" b="1" spc="-25" dirty="0">
                <a:solidFill>
                  <a:srgbClr val="B0609F"/>
                </a:solidFill>
                <a:latin typeface="Lucida Grande"/>
                <a:cs typeface="Lucida Grande"/>
              </a:rPr>
              <a:t>2  </a:t>
            </a:r>
            <a:r>
              <a:rPr sz="900" b="1" spc="-35" dirty="0">
                <a:solidFill>
                  <a:srgbClr val="B0609F"/>
                </a:solidFill>
                <a:latin typeface="Lucida Grande"/>
                <a:cs typeface="Lucida Grande"/>
              </a:rPr>
              <a:t>flèches </a:t>
            </a:r>
            <a:r>
              <a:rPr sz="900" spc="-5" dirty="0">
                <a:latin typeface="Lucida Grande"/>
                <a:cs typeface="Lucida Grande"/>
              </a:rPr>
              <a:t>(gauche/droite) pour  </a:t>
            </a:r>
            <a:r>
              <a:rPr sz="900" b="1" spc="-35" dirty="0">
                <a:solidFill>
                  <a:srgbClr val="B0609F"/>
                </a:solidFill>
                <a:latin typeface="Lucida Grande"/>
                <a:cs typeface="Lucida Grande"/>
              </a:rPr>
              <a:t>basculer la fréquence Stand </a:t>
            </a:r>
            <a:r>
              <a:rPr sz="900" b="1" spc="-60" dirty="0">
                <a:solidFill>
                  <a:srgbClr val="B0609F"/>
                </a:solidFill>
                <a:latin typeface="Lucida Grande"/>
                <a:cs typeface="Lucida Grande"/>
              </a:rPr>
              <a:t>By  </a:t>
            </a:r>
            <a:r>
              <a:rPr sz="900" spc="-5" dirty="0">
                <a:latin typeface="Lucida Grande"/>
                <a:cs typeface="Lucida Grande"/>
              </a:rPr>
              <a:t>(réglable) </a:t>
            </a:r>
            <a:r>
              <a:rPr sz="900" b="1" spc="-25" dirty="0">
                <a:solidFill>
                  <a:srgbClr val="B0609F"/>
                </a:solidFill>
                <a:latin typeface="Lucida Grande"/>
                <a:cs typeface="Lucida Grande"/>
              </a:rPr>
              <a:t>en </a:t>
            </a:r>
            <a:r>
              <a:rPr sz="900" b="1" spc="-30" dirty="0">
                <a:solidFill>
                  <a:srgbClr val="B0609F"/>
                </a:solidFill>
                <a:latin typeface="Lucida Grande"/>
                <a:cs typeface="Lucida Grande"/>
              </a:rPr>
              <a:t>fréquence</a:t>
            </a:r>
            <a:r>
              <a:rPr sz="900" b="1" spc="-50" dirty="0">
                <a:solidFill>
                  <a:srgbClr val="B0609F"/>
                </a:solidFill>
                <a:latin typeface="Lucida Grande"/>
                <a:cs typeface="Lucida Grande"/>
              </a:rPr>
              <a:t> </a:t>
            </a:r>
            <a:r>
              <a:rPr sz="900" b="1" spc="-30" dirty="0">
                <a:solidFill>
                  <a:srgbClr val="B0609F"/>
                </a:solidFill>
                <a:latin typeface="Lucida Grande"/>
                <a:cs typeface="Lucida Grande"/>
              </a:rPr>
              <a:t>active</a:t>
            </a:r>
            <a:r>
              <a:rPr sz="900" spc="-30" dirty="0">
                <a:latin typeface="Lucida Grande"/>
                <a:cs typeface="Lucida Grande"/>
              </a:rPr>
              <a:t>.</a:t>
            </a:r>
            <a:endParaRPr sz="900">
              <a:latin typeface="Lucida Grande"/>
              <a:cs typeface="Lucida Gran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00">
              <a:latin typeface="Lucida Grande"/>
              <a:cs typeface="Lucida Grande"/>
            </a:endParaRPr>
          </a:p>
          <a:p>
            <a:pPr marL="12700" marR="5080" algn="just">
              <a:lnSpc>
                <a:spcPct val="100000"/>
              </a:lnSpc>
            </a:pPr>
            <a:r>
              <a:rPr sz="900" spc="-5" dirty="0">
                <a:latin typeface="Lucida Grande"/>
                <a:cs typeface="Lucida Grande"/>
              </a:rPr>
              <a:t>Tourner </a:t>
            </a:r>
            <a:r>
              <a:rPr sz="900" dirty="0">
                <a:latin typeface="Lucida Grande"/>
                <a:cs typeface="Lucida Grande"/>
              </a:rPr>
              <a:t>la </a:t>
            </a:r>
            <a:r>
              <a:rPr sz="900" b="1" spc="-35" dirty="0">
                <a:solidFill>
                  <a:srgbClr val="2CA1BE"/>
                </a:solidFill>
                <a:latin typeface="Lucida Grande"/>
                <a:cs typeface="Lucida Grande"/>
              </a:rPr>
              <a:t>petite </a:t>
            </a:r>
            <a:r>
              <a:rPr sz="900" b="1" spc="-30" dirty="0">
                <a:solidFill>
                  <a:srgbClr val="2CA1BE"/>
                </a:solidFill>
                <a:latin typeface="Lucida Grande"/>
                <a:cs typeface="Lucida Grande"/>
              </a:rPr>
              <a:t>molette </a:t>
            </a:r>
            <a:r>
              <a:rPr sz="900" spc="-5" dirty="0">
                <a:latin typeface="Lucida Grande"/>
                <a:cs typeface="Lucida Grande"/>
              </a:rPr>
              <a:t>pour  augmenter/diminuer </a:t>
            </a:r>
            <a:r>
              <a:rPr sz="900" dirty="0">
                <a:latin typeface="Lucida Grande"/>
                <a:cs typeface="Lucida Grande"/>
              </a:rPr>
              <a:t>le </a:t>
            </a:r>
            <a:r>
              <a:rPr sz="900" b="1" spc="-40" dirty="0">
                <a:solidFill>
                  <a:srgbClr val="2CA1BE"/>
                </a:solidFill>
                <a:latin typeface="Lucida Grande"/>
                <a:cs typeface="Lucida Grande"/>
              </a:rPr>
              <a:t>volume </a:t>
            </a:r>
            <a:r>
              <a:rPr sz="900" dirty="0">
                <a:latin typeface="Lucida Grande"/>
                <a:cs typeface="Lucida Grande"/>
              </a:rPr>
              <a:t>et  </a:t>
            </a:r>
            <a:r>
              <a:rPr sz="900" b="1" spc="-40" dirty="0">
                <a:solidFill>
                  <a:srgbClr val="2CA1BE"/>
                </a:solidFill>
                <a:latin typeface="Lucida Grande"/>
                <a:cs typeface="Lucida Grande"/>
              </a:rPr>
              <a:t>appuyer </a:t>
            </a:r>
            <a:r>
              <a:rPr sz="900" spc="-5" dirty="0">
                <a:latin typeface="Lucida Grande"/>
                <a:cs typeface="Lucida Grande"/>
              </a:rPr>
              <a:t>pour activer/désactiver </a:t>
            </a:r>
            <a:r>
              <a:rPr sz="900" dirty="0">
                <a:latin typeface="Lucida Grande"/>
                <a:cs typeface="Lucida Grande"/>
              </a:rPr>
              <a:t>le  </a:t>
            </a:r>
            <a:r>
              <a:rPr sz="900" b="1" spc="-25" dirty="0">
                <a:solidFill>
                  <a:srgbClr val="2CA1BE"/>
                </a:solidFill>
                <a:latin typeface="Lucida Grande"/>
                <a:cs typeface="Lucida Grande"/>
              </a:rPr>
              <a:t>squelch</a:t>
            </a:r>
            <a:r>
              <a:rPr sz="900" spc="-25" dirty="0">
                <a:latin typeface="Lucida Grande"/>
                <a:cs typeface="Lucida Grande"/>
              </a:rPr>
              <a:t>.</a:t>
            </a:r>
            <a:endParaRPr sz="900">
              <a:latin typeface="Lucida Grande"/>
              <a:cs typeface="Lucida Grande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2945A0E-6A94-E14B-AF55-71328D989833}"/>
              </a:ext>
            </a:extLst>
          </p:cNvPr>
          <p:cNvSpPr/>
          <p:nvPr/>
        </p:nvSpPr>
        <p:spPr>
          <a:xfrm>
            <a:off x="4953000" y="2374800"/>
            <a:ext cx="152400" cy="216000"/>
          </a:xfrm>
          <a:prstGeom prst="rect">
            <a:avLst/>
          </a:prstGeom>
          <a:solidFill>
            <a:srgbClr val="92D050">
              <a:alpha val="28000"/>
            </a:srgbClr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A5E494-F246-C549-B5A2-4FCB02CE9F30}"/>
              </a:ext>
            </a:extLst>
          </p:cNvPr>
          <p:cNvSpPr/>
          <p:nvPr/>
        </p:nvSpPr>
        <p:spPr>
          <a:xfrm>
            <a:off x="4724400" y="2374800"/>
            <a:ext cx="216000" cy="139800"/>
          </a:xfrm>
          <a:prstGeom prst="rect">
            <a:avLst/>
          </a:prstGeom>
          <a:solidFill>
            <a:schemeClr val="accent1">
              <a:alpha val="44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object 18">
            <a:extLst>
              <a:ext uri="{FF2B5EF4-FFF2-40B4-BE49-F238E27FC236}">
                <a16:creationId xmlns:a16="http://schemas.microsoft.com/office/drawing/2014/main" id="{89A10C7C-E2A1-E04D-84EC-3541615EBED6}"/>
              </a:ext>
            </a:extLst>
          </p:cNvPr>
          <p:cNvSpPr/>
          <p:nvPr/>
        </p:nvSpPr>
        <p:spPr>
          <a:xfrm>
            <a:off x="5257800" y="2592000"/>
            <a:ext cx="457200" cy="432000"/>
          </a:xfrm>
          <a:custGeom>
            <a:avLst/>
            <a:gdLst/>
            <a:ahLst/>
            <a:cxnLst/>
            <a:rect l="l" t="t" r="r" b="b"/>
            <a:pathLst>
              <a:path w="361314" h="367664">
                <a:moveTo>
                  <a:pt x="0" y="183642"/>
                </a:moveTo>
                <a:lnTo>
                  <a:pt x="6454" y="134805"/>
                </a:lnTo>
                <a:lnTo>
                  <a:pt x="24666" y="90932"/>
                </a:lnTo>
                <a:lnTo>
                  <a:pt x="52911" y="53768"/>
                </a:lnTo>
                <a:lnTo>
                  <a:pt x="89464" y="25061"/>
                </a:lnTo>
                <a:lnTo>
                  <a:pt x="132600" y="6556"/>
                </a:lnTo>
                <a:lnTo>
                  <a:pt x="180593" y="0"/>
                </a:lnTo>
                <a:lnTo>
                  <a:pt x="228587" y="6556"/>
                </a:lnTo>
                <a:lnTo>
                  <a:pt x="271723" y="25061"/>
                </a:lnTo>
                <a:lnTo>
                  <a:pt x="308276" y="53768"/>
                </a:lnTo>
                <a:lnTo>
                  <a:pt x="336521" y="90932"/>
                </a:lnTo>
                <a:lnTo>
                  <a:pt x="354733" y="134805"/>
                </a:lnTo>
                <a:lnTo>
                  <a:pt x="361188" y="183642"/>
                </a:lnTo>
                <a:lnTo>
                  <a:pt x="354733" y="232478"/>
                </a:lnTo>
                <a:lnTo>
                  <a:pt x="336521" y="276352"/>
                </a:lnTo>
                <a:lnTo>
                  <a:pt x="308276" y="313515"/>
                </a:lnTo>
                <a:lnTo>
                  <a:pt x="271723" y="342222"/>
                </a:lnTo>
                <a:lnTo>
                  <a:pt x="228587" y="360727"/>
                </a:lnTo>
                <a:lnTo>
                  <a:pt x="180593" y="367284"/>
                </a:lnTo>
                <a:lnTo>
                  <a:pt x="132600" y="360727"/>
                </a:lnTo>
                <a:lnTo>
                  <a:pt x="89464" y="342222"/>
                </a:lnTo>
                <a:lnTo>
                  <a:pt x="52911" y="313515"/>
                </a:lnTo>
                <a:lnTo>
                  <a:pt x="24666" y="276351"/>
                </a:lnTo>
                <a:lnTo>
                  <a:pt x="6454" y="232478"/>
                </a:lnTo>
                <a:lnTo>
                  <a:pt x="0" y="183642"/>
                </a:lnTo>
                <a:close/>
              </a:path>
            </a:pathLst>
          </a:custGeom>
          <a:ln w="19812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6">
            <a:extLst>
              <a:ext uri="{FF2B5EF4-FFF2-40B4-BE49-F238E27FC236}">
                <a16:creationId xmlns:a16="http://schemas.microsoft.com/office/drawing/2014/main" id="{D7B7596D-BAE1-FB4B-9B4C-531222C7F801}"/>
              </a:ext>
            </a:extLst>
          </p:cNvPr>
          <p:cNvSpPr/>
          <p:nvPr/>
        </p:nvSpPr>
        <p:spPr>
          <a:xfrm>
            <a:off x="5480305" y="2654809"/>
            <a:ext cx="234695" cy="240791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0">
            <a:extLst>
              <a:ext uri="{FF2B5EF4-FFF2-40B4-BE49-F238E27FC236}">
                <a16:creationId xmlns:a16="http://schemas.microsoft.com/office/drawing/2014/main" id="{EC742698-E50B-1D45-8C33-2AB5E32207D5}"/>
              </a:ext>
            </a:extLst>
          </p:cNvPr>
          <p:cNvSpPr/>
          <p:nvPr/>
        </p:nvSpPr>
        <p:spPr>
          <a:xfrm>
            <a:off x="5165260" y="2380869"/>
            <a:ext cx="254635" cy="200025"/>
          </a:xfrm>
          <a:custGeom>
            <a:avLst/>
            <a:gdLst/>
            <a:ahLst/>
            <a:cxnLst/>
            <a:rect l="l" t="t" r="r" b="b"/>
            <a:pathLst>
              <a:path w="254635" h="200025">
                <a:moveTo>
                  <a:pt x="0" y="199644"/>
                </a:moveTo>
                <a:lnTo>
                  <a:pt x="254508" y="199644"/>
                </a:lnTo>
                <a:lnTo>
                  <a:pt x="254508" y="0"/>
                </a:lnTo>
                <a:lnTo>
                  <a:pt x="0" y="0"/>
                </a:lnTo>
                <a:lnTo>
                  <a:pt x="0" y="199644"/>
                </a:lnTo>
                <a:close/>
              </a:path>
            </a:pathLst>
          </a:custGeom>
          <a:ln w="19812">
            <a:solidFill>
              <a:srgbClr val="B060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22">
            <a:extLst>
              <a:ext uri="{FF2B5EF4-FFF2-40B4-BE49-F238E27FC236}">
                <a16:creationId xmlns:a16="http://schemas.microsoft.com/office/drawing/2014/main" id="{8D8AD6BC-FCC5-574D-94A5-F9E5B922F574}"/>
              </a:ext>
            </a:extLst>
          </p:cNvPr>
          <p:cNvSpPr/>
          <p:nvPr/>
        </p:nvSpPr>
        <p:spPr>
          <a:xfrm>
            <a:off x="5395414" y="2160978"/>
            <a:ext cx="233171" cy="219455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392443E4-A270-F042-BD72-481FF9A461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36" name="object 7">
            <a:extLst>
              <a:ext uri="{FF2B5EF4-FFF2-40B4-BE49-F238E27FC236}">
                <a16:creationId xmlns:a16="http://schemas.microsoft.com/office/drawing/2014/main" id="{DEA114B0-50AC-C54A-AE3E-3342351C6EC4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III</a:t>
            </a:r>
            <a:r>
              <a:rPr sz="1000" spc="-10" dirty="0">
                <a:latin typeface="Lucida Grande"/>
                <a:cs typeface="Lucida Grande"/>
              </a:rPr>
              <a:t>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45" dirty="0">
                <a:solidFill>
                  <a:srgbClr val="2CA1BE"/>
                </a:solidFill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b="1" u="sng" spc="-40" dirty="0">
                <a:solidFill>
                  <a:srgbClr val="2CA1BE"/>
                </a:solidFill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b="1" u="sng" spc="-50" dirty="0">
                <a:solidFill>
                  <a:srgbClr val="2CA1BE"/>
                </a:solidFill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b="1" u="sng" spc="-35" dirty="0">
                <a:solidFill>
                  <a:srgbClr val="2CA1BE"/>
                </a:solidFill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b="1" u="sng" spc="-50" dirty="0">
                <a:solidFill>
                  <a:srgbClr val="2CA1BE"/>
                </a:solidFill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b="1" u="sng" dirty="0">
              <a:solidFill>
                <a:srgbClr val="2CA1BE"/>
              </a:solidFill>
              <a:latin typeface="Lucida Grande"/>
              <a:cs typeface="Lucida Grande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813879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 BASIQUES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Fréquences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radio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navigation</a:t>
            </a:r>
            <a:r>
              <a:rPr sz="2100" b="1" u="heavy" spc="-114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(2/</a:t>
            </a:r>
            <a:r>
              <a:rPr lang="fr-FR"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6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)</a:t>
            </a:r>
            <a:endParaRPr sz="2100" dirty="0">
              <a:latin typeface="Lucida Grande"/>
              <a:cs typeface="Lucida Gran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2404" y="1573529"/>
            <a:ext cx="2084070" cy="4127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 marR="8255" algn="just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Lucida Grande"/>
                <a:cs typeface="Lucida Grande"/>
              </a:rPr>
              <a:t>La </a:t>
            </a:r>
            <a:r>
              <a:rPr sz="900" b="1" spc="-35" dirty="0">
                <a:solidFill>
                  <a:srgbClr val="00AF50"/>
                </a:solidFill>
                <a:latin typeface="Lucida Grande"/>
                <a:cs typeface="Lucida Grande"/>
              </a:rPr>
              <a:t>ligne </a:t>
            </a:r>
            <a:r>
              <a:rPr sz="900" b="1" spc="-25" dirty="0">
                <a:solidFill>
                  <a:srgbClr val="00AF50"/>
                </a:solidFill>
                <a:latin typeface="Lucida Grande"/>
                <a:cs typeface="Lucida Grande"/>
              </a:rPr>
              <a:t>1 </a:t>
            </a:r>
            <a:r>
              <a:rPr sz="900" b="1" spc="-35" dirty="0">
                <a:solidFill>
                  <a:srgbClr val="00AF50"/>
                </a:solidFill>
                <a:latin typeface="Lucida Grande"/>
                <a:cs typeface="Lucida Grande"/>
              </a:rPr>
              <a:t>de </a:t>
            </a:r>
            <a:r>
              <a:rPr sz="900" b="1" spc="-30" dirty="0">
                <a:solidFill>
                  <a:srgbClr val="00AF50"/>
                </a:solidFill>
                <a:latin typeface="Lucida Grande"/>
                <a:cs typeface="Lucida Grande"/>
              </a:rPr>
              <a:t>gauche </a:t>
            </a:r>
            <a:r>
              <a:rPr sz="900" spc="-10" dirty="0">
                <a:latin typeface="Lucida Grande"/>
                <a:cs typeface="Lucida Grande"/>
              </a:rPr>
              <a:t>affiche </a:t>
            </a:r>
            <a:r>
              <a:rPr sz="900" dirty="0">
                <a:latin typeface="Lucida Grande"/>
                <a:cs typeface="Lucida Grande"/>
              </a:rPr>
              <a:t>les 2  </a:t>
            </a:r>
            <a:r>
              <a:rPr sz="900" spc="-5" dirty="0">
                <a:latin typeface="Lucida Grande"/>
                <a:cs typeface="Lucida Grande"/>
              </a:rPr>
              <a:t>fréquences (Active </a:t>
            </a:r>
            <a:r>
              <a:rPr sz="900" dirty="0">
                <a:latin typeface="Lucida Grande"/>
                <a:cs typeface="Lucida Grande"/>
              </a:rPr>
              <a:t>et </a:t>
            </a:r>
            <a:r>
              <a:rPr sz="900" spc="-5" dirty="0">
                <a:latin typeface="Lucida Grande"/>
                <a:cs typeface="Lucida Grande"/>
              </a:rPr>
              <a:t>Stand By) de </a:t>
            </a:r>
            <a:r>
              <a:rPr sz="900" dirty="0">
                <a:latin typeface="Lucida Grande"/>
                <a:cs typeface="Lucida Grande"/>
              </a:rPr>
              <a:t>la  </a:t>
            </a:r>
            <a:r>
              <a:rPr sz="900" b="1" spc="-35" dirty="0">
                <a:solidFill>
                  <a:srgbClr val="00AF50"/>
                </a:solidFill>
                <a:latin typeface="Lucida Grande"/>
                <a:cs typeface="Lucida Grande"/>
              </a:rPr>
              <a:t>NAV</a:t>
            </a:r>
            <a:r>
              <a:rPr sz="900" b="1" spc="-40" dirty="0">
                <a:solidFill>
                  <a:srgbClr val="00AF50"/>
                </a:solidFill>
                <a:latin typeface="Lucida Grande"/>
                <a:cs typeface="Lucida Grande"/>
              </a:rPr>
              <a:t> </a:t>
            </a:r>
            <a:r>
              <a:rPr sz="900" b="1" spc="-25" dirty="0">
                <a:solidFill>
                  <a:srgbClr val="00AF50"/>
                </a:solidFill>
                <a:latin typeface="Lucida Grande"/>
                <a:cs typeface="Lucida Grande"/>
              </a:rPr>
              <a:t>1</a:t>
            </a:r>
            <a:endParaRPr sz="900">
              <a:latin typeface="Lucida Grande"/>
              <a:cs typeface="Lucida Grande"/>
            </a:endParaRPr>
          </a:p>
          <a:p>
            <a:pPr marL="15875" marR="8255" algn="just">
              <a:lnSpc>
                <a:spcPct val="100000"/>
              </a:lnSpc>
              <a:spcBef>
                <a:spcPts val="915"/>
              </a:spcBef>
            </a:pPr>
            <a:r>
              <a:rPr sz="900" dirty="0">
                <a:latin typeface="Lucida Grande"/>
                <a:cs typeface="Lucida Grande"/>
              </a:rPr>
              <a:t>La </a:t>
            </a:r>
            <a:r>
              <a:rPr sz="900" b="1" spc="-35" dirty="0">
                <a:solidFill>
                  <a:srgbClr val="00AF50"/>
                </a:solidFill>
                <a:latin typeface="Lucida Grande"/>
                <a:cs typeface="Lucida Grande"/>
              </a:rPr>
              <a:t>ligne </a:t>
            </a:r>
            <a:r>
              <a:rPr sz="900" b="1" spc="-25" dirty="0">
                <a:solidFill>
                  <a:srgbClr val="00AF50"/>
                </a:solidFill>
                <a:latin typeface="Lucida Grande"/>
                <a:cs typeface="Lucida Grande"/>
              </a:rPr>
              <a:t>2 </a:t>
            </a:r>
            <a:r>
              <a:rPr sz="900" b="1" spc="-35" dirty="0">
                <a:solidFill>
                  <a:srgbClr val="00AF50"/>
                </a:solidFill>
                <a:latin typeface="Lucida Grande"/>
                <a:cs typeface="Lucida Grande"/>
              </a:rPr>
              <a:t>de </a:t>
            </a:r>
            <a:r>
              <a:rPr sz="900" b="1" spc="-30" dirty="0">
                <a:solidFill>
                  <a:srgbClr val="00AF50"/>
                </a:solidFill>
                <a:latin typeface="Lucida Grande"/>
                <a:cs typeface="Lucida Grande"/>
              </a:rPr>
              <a:t>gauche </a:t>
            </a:r>
            <a:r>
              <a:rPr sz="900" spc="-10" dirty="0">
                <a:latin typeface="Lucida Grande"/>
                <a:cs typeface="Lucida Grande"/>
              </a:rPr>
              <a:t>affiche </a:t>
            </a:r>
            <a:r>
              <a:rPr sz="900" dirty="0">
                <a:latin typeface="Lucida Grande"/>
                <a:cs typeface="Lucida Grande"/>
              </a:rPr>
              <a:t>les 2  </a:t>
            </a:r>
            <a:r>
              <a:rPr sz="900" spc="-5" dirty="0">
                <a:latin typeface="Lucida Grande"/>
                <a:cs typeface="Lucida Grande"/>
              </a:rPr>
              <a:t>fréquences (Active </a:t>
            </a:r>
            <a:r>
              <a:rPr sz="900" dirty="0">
                <a:latin typeface="Lucida Grande"/>
                <a:cs typeface="Lucida Grande"/>
              </a:rPr>
              <a:t>et </a:t>
            </a:r>
            <a:r>
              <a:rPr sz="900" spc="-5" dirty="0">
                <a:latin typeface="Lucida Grande"/>
                <a:cs typeface="Lucida Grande"/>
              </a:rPr>
              <a:t>Stand By) de </a:t>
            </a:r>
            <a:r>
              <a:rPr sz="900" dirty="0">
                <a:latin typeface="Lucida Grande"/>
                <a:cs typeface="Lucida Grande"/>
              </a:rPr>
              <a:t>la  </a:t>
            </a:r>
            <a:r>
              <a:rPr sz="900" b="1" spc="-35" dirty="0">
                <a:solidFill>
                  <a:srgbClr val="00AF50"/>
                </a:solidFill>
                <a:latin typeface="Lucida Grande"/>
                <a:cs typeface="Lucida Grande"/>
              </a:rPr>
              <a:t>NAV</a:t>
            </a:r>
            <a:r>
              <a:rPr sz="900" b="1" spc="-40" dirty="0">
                <a:solidFill>
                  <a:srgbClr val="00AF50"/>
                </a:solidFill>
                <a:latin typeface="Lucida Grande"/>
                <a:cs typeface="Lucida Grande"/>
              </a:rPr>
              <a:t> </a:t>
            </a:r>
            <a:r>
              <a:rPr sz="900" b="1" spc="-25" dirty="0">
                <a:solidFill>
                  <a:srgbClr val="00AF50"/>
                </a:solidFill>
                <a:latin typeface="Lucida Grande"/>
                <a:cs typeface="Lucida Grande"/>
              </a:rPr>
              <a:t>2</a:t>
            </a:r>
            <a:endParaRPr sz="900">
              <a:latin typeface="Lucida Grande"/>
              <a:cs typeface="Lucida Grande"/>
            </a:endParaRPr>
          </a:p>
          <a:p>
            <a:pPr marL="15875" marR="6985" algn="just">
              <a:lnSpc>
                <a:spcPct val="100000"/>
              </a:lnSpc>
              <a:spcBef>
                <a:spcPts val="1110"/>
              </a:spcBef>
            </a:pPr>
            <a:r>
              <a:rPr sz="900" dirty="0">
                <a:latin typeface="Lucida Grande"/>
                <a:cs typeface="Lucida Grande"/>
              </a:rPr>
              <a:t>La </a:t>
            </a:r>
            <a:r>
              <a:rPr sz="900" b="1" spc="-35" dirty="0">
                <a:solidFill>
                  <a:srgbClr val="2CA1BE"/>
                </a:solidFill>
                <a:latin typeface="Lucida Grande"/>
                <a:cs typeface="Lucida Grande"/>
              </a:rPr>
              <a:t>fréquence entourée </a:t>
            </a:r>
            <a:r>
              <a:rPr sz="900" dirty="0">
                <a:latin typeface="Lucida Grande"/>
                <a:cs typeface="Lucida Grande"/>
              </a:rPr>
              <a:t>en </a:t>
            </a:r>
            <a:r>
              <a:rPr sz="900" spc="-5" dirty="0">
                <a:latin typeface="Lucida Grande"/>
                <a:cs typeface="Lucida Grande"/>
              </a:rPr>
              <a:t>bleu est </a:t>
            </a:r>
            <a:r>
              <a:rPr sz="900" dirty="0">
                <a:latin typeface="Lucida Grande"/>
                <a:cs typeface="Lucida Grande"/>
              </a:rPr>
              <a:t>la  </a:t>
            </a:r>
            <a:r>
              <a:rPr sz="900" spc="-5" dirty="0">
                <a:latin typeface="Lucida Grande"/>
                <a:cs typeface="Lucida Grande"/>
              </a:rPr>
              <a:t>fréquence </a:t>
            </a:r>
            <a:r>
              <a:rPr sz="900" dirty="0">
                <a:latin typeface="Lucida Grande"/>
                <a:cs typeface="Lucida Grande"/>
              </a:rPr>
              <a:t>en </a:t>
            </a:r>
            <a:r>
              <a:rPr sz="900" b="1" spc="-35" dirty="0">
                <a:solidFill>
                  <a:srgbClr val="2CA1BE"/>
                </a:solidFill>
                <a:latin typeface="Lucida Grande"/>
                <a:cs typeface="Lucida Grande"/>
              </a:rPr>
              <a:t>Stand </a:t>
            </a:r>
            <a:r>
              <a:rPr sz="900" b="1" spc="-50" dirty="0">
                <a:solidFill>
                  <a:srgbClr val="2CA1BE"/>
                </a:solidFill>
                <a:latin typeface="Lucida Grande"/>
                <a:cs typeface="Lucida Grande"/>
              </a:rPr>
              <a:t>By </a:t>
            </a:r>
            <a:r>
              <a:rPr sz="900" spc="-5" dirty="0">
                <a:latin typeface="Lucida Grande"/>
                <a:cs typeface="Lucida Grande"/>
              </a:rPr>
              <a:t>qui peut </a:t>
            </a:r>
            <a:r>
              <a:rPr sz="900" dirty="0">
                <a:latin typeface="Lucida Grande"/>
                <a:cs typeface="Lucida Grande"/>
              </a:rPr>
              <a:t>être  modifiée.</a:t>
            </a:r>
            <a:endParaRPr sz="900">
              <a:latin typeface="Lucida Grande"/>
              <a:cs typeface="Lucida Grande"/>
            </a:endParaRPr>
          </a:p>
          <a:p>
            <a:pPr>
              <a:lnSpc>
                <a:spcPct val="100000"/>
              </a:lnSpc>
            </a:pPr>
            <a:endParaRPr sz="1100">
              <a:latin typeface="Lucida Grande"/>
              <a:cs typeface="Lucida Grande"/>
            </a:endParaRPr>
          </a:p>
          <a:p>
            <a:pPr marL="19685" algn="just">
              <a:lnSpc>
                <a:spcPct val="100000"/>
              </a:lnSpc>
            </a:pPr>
            <a:r>
              <a:rPr sz="900" b="1" spc="-40" dirty="0">
                <a:solidFill>
                  <a:srgbClr val="FF0000"/>
                </a:solidFill>
                <a:latin typeface="Lucida Grande"/>
                <a:cs typeface="Lucida Grande"/>
              </a:rPr>
              <a:t>Appuyer </a:t>
            </a:r>
            <a:r>
              <a:rPr sz="900" spc="-5" dirty="0">
                <a:latin typeface="Lucida Grande"/>
                <a:cs typeface="Lucida Grande"/>
              </a:rPr>
              <a:t>sur </a:t>
            </a:r>
            <a:r>
              <a:rPr sz="900" dirty="0">
                <a:latin typeface="Lucida Grande"/>
                <a:cs typeface="Lucida Grande"/>
              </a:rPr>
              <a:t>la </a:t>
            </a:r>
            <a:r>
              <a:rPr sz="900" b="1" spc="-35" dirty="0">
                <a:solidFill>
                  <a:srgbClr val="FF0000"/>
                </a:solidFill>
                <a:latin typeface="Lucida Grande"/>
                <a:cs typeface="Lucida Grande"/>
              </a:rPr>
              <a:t>molette </a:t>
            </a:r>
            <a:r>
              <a:rPr sz="900" spc="-10" dirty="0">
                <a:latin typeface="Lucida Grande"/>
                <a:cs typeface="Lucida Grande"/>
              </a:rPr>
              <a:t>pour</a:t>
            </a:r>
            <a:r>
              <a:rPr sz="900" spc="-130" dirty="0">
                <a:latin typeface="Lucida Grande"/>
                <a:cs typeface="Lucida Grande"/>
              </a:rPr>
              <a:t> </a:t>
            </a:r>
            <a:r>
              <a:rPr sz="900" spc="-5" dirty="0">
                <a:latin typeface="Lucida Grande"/>
                <a:cs typeface="Lucida Grande"/>
              </a:rPr>
              <a:t>entrer</a:t>
            </a:r>
            <a:endParaRPr sz="900">
              <a:latin typeface="Lucida Grande"/>
              <a:cs typeface="Lucida Grande"/>
            </a:endParaRPr>
          </a:p>
          <a:p>
            <a:pPr marL="19685" algn="just">
              <a:lnSpc>
                <a:spcPct val="100000"/>
              </a:lnSpc>
            </a:pPr>
            <a:r>
              <a:rPr sz="900" spc="-5" dirty="0">
                <a:latin typeface="Lucida Grande"/>
                <a:cs typeface="Lucida Grande"/>
              </a:rPr>
              <a:t>dans </a:t>
            </a:r>
            <a:r>
              <a:rPr sz="900" dirty="0">
                <a:latin typeface="Lucida Grande"/>
                <a:cs typeface="Lucida Grande"/>
              </a:rPr>
              <a:t>le </a:t>
            </a:r>
            <a:r>
              <a:rPr sz="900" b="1" spc="-20" dirty="0">
                <a:solidFill>
                  <a:srgbClr val="FF0000"/>
                </a:solidFill>
                <a:latin typeface="Lucida Grande"/>
                <a:cs typeface="Lucida Grande"/>
              </a:rPr>
              <a:t>bloc </a:t>
            </a:r>
            <a:r>
              <a:rPr sz="900" b="1" spc="-30" dirty="0">
                <a:solidFill>
                  <a:srgbClr val="FF0000"/>
                </a:solidFill>
                <a:latin typeface="Lucida Grande"/>
                <a:cs typeface="Lucida Grande"/>
              </a:rPr>
              <a:t>radio</a:t>
            </a:r>
            <a:r>
              <a:rPr sz="900" b="1" spc="-125" dirty="0">
                <a:solidFill>
                  <a:srgbClr val="FF0000"/>
                </a:solidFill>
                <a:latin typeface="Lucida Grande"/>
                <a:cs typeface="Lucida Grande"/>
              </a:rPr>
              <a:t> </a:t>
            </a:r>
            <a:r>
              <a:rPr sz="900" b="1" spc="-30" dirty="0">
                <a:solidFill>
                  <a:srgbClr val="FF0000"/>
                </a:solidFill>
                <a:latin typeface="Lucida Grande"/>
                <a:cs typeface="Lucida Grande"/>
              </a:rPr>
              <a:t>Nav</a:t>
            </a:r>
            <a:r>
              <a:rPr sz="900" spc="-30" dirty="0">
                <a:latin typeface="Lucida Grande"/>
                <a:cs typeface="Lucida Grande"/>
              </a:rPr>
              <a:t>.</a:t>
            </a:r>
            <a:endParaRPr sz="900">
              <a:latin typeface="Lucida Grande"/>
              <a:cs typeface="Lucida Grande"/>
            </a:endParaRPr>
          </a:p>
          <a:p>
            <a:pPr marL="15875" marR="8255" algn="just">
              <a:lnSpc>
                <a:spcPct val="100000"/>
              </a:lnSpc>
              <a:spcBef>
                <a:spcPts val="1240"/>
              </a:spcBef>
            </a:pPr>
            <a:r>
              <a:rPr sz="900" spc="-5" dirty="0">
                <a:latin typeface="Lucida Grande"/>
                <a:cs typeface="Lucida Grande"/>
              </a:rPr>
              <a:t>Utiliser </a:t>
            </a:r>
            <a:r>
              <a:rPr sz="900" dirty="0">
                <a:latin typeface="Lucida Grande"/>
                <a:cs typeface="Lucida Grande"/>
              </a:rPr>
              <a:t>la </a:t>
            </a:r>
            <a:r>
              <a:rPr sz="900" b="1" spc="-35" dirty="0">
                <a:solidFill>
                  <a:srgbClr val="FFC000"/>
                </a:solidFill>
                <a:latin typeface="Lucida Grande"/>
                <a:cs typeface="Lucida Grande"/>
              </a:rPr>
              <a:t>grande couronne </a:t>
            </a:r>
            <a:r>
              <a:rPr sz="900" spc="-5" dirty="0">
                <a:latin typeface="Lucida Grande"/>
                <a:cs typeface="Lucida Grande"/>
              </a:rPr>
              <a:t>pour  changer </a:t>
            </a:r>
            <a:r>
              <a:rPr sz="900" dirty="0">
                <a:latin typeface="Lucida Grande"/>
                <a:cs typeface="Lucida Grande"/>
              </a:rPr>
              <a:t>les </a:t>
            </a:r>
            <a:r>
              <a:rPr sz="900" b="1" spc="-25" dirty="0">
                <a:solidFill>
                  <a:srgbClr val="FFC000"/>
                </a:solidFill>
                <a:latin typeface="Lucida Grande"/>
                <a:cs typeface="Lucida Grande"/>
              </a:rPr>
              <a:t>3 </a:t>
            </a:r>
            <a:r>
              <a:rPr sz="900" b="1" spc="-40" dirty="0">
                <a:solidFill>
                  <a:srgbClr val="FFC000"/>
                </a:solidFill>
                <a:latin typeface="Lucida Grande"/>
                <a:cs typeface="Lucida Grande"/>
              </a:rPr>
              <a:t>premiers chiffres  </a:t>
            </a:r>
            <a:r>
              <a:rPr sz="900" spc="-5" dirty="0">
                <a:latin typeface="Lucida Grande"/>
                <a:cs typeface="Lucida Grande"/>
              </a:rPr>
              <a:t>avant </a:t>
            </a:r>
            <a:r>
              <a:rPr sz="900" dirty="0">
                <a:latin typeface="Lucida Grande"/>
                <a:cs typeface="Lucida Grande"/>
              </a:rPr>
              <a:t>le </a:t>
            </a:r>
            <a:r>
              <a:rPr sz="900" spc="-5" dirty="0">
                <a:latin typeface="Lucida Grande"/>
                <a:cs typeface="Lucida Grande"/>
              </a:rPr>
              <a:t>point </a:t>
            </a:r>
            <a:r>
              <a:rPr sz="900" dirty="0">
                <a:latin typeface="Lucida Grande"/>
                <a:cs typeface="Lucida Grande"/>
              </a:rPr>
              <a:t>et la </a:t>
            </a:r>
            <a:r>
              <a:rPr sz="900" b="1" spc="-35" dirty="0">
                <a:solidFill>
                  <a:srgbClr val="FF0000"/>
                </a:solidFill>
                <a:latin typeface="Lucida Grande"/>
                <a:cs typeface="Lucida Grande"/>
              </a:rPr>
              <a:t>petite </a:t>
            </a:r>
            <a:r>
              <a:rPr sz="900" spc="-5" dirty="0">
                <a:latin typeface="Lucida Grande"/>
                <a:cs typeface="Lucida Grande"/>
              </a:rPr>
              <a:t>pour </a:t>
            </a:r>
            <a:r>
              <a:rPr sz="900" dirty="0">
                <a:latin typeface="Lucida Grande"/>
                <a:cs typeface="Lucida Grande"/>
              </a:rPr>
              <a:t>les </a:t>
            </a:r>
            <a:r>
              <a:rPr sz="900" b="1" spc="-25" dirty="0">
                <a:solidFill>
                  <a:srgbClr val="FF0000"/>
                </a:solidFill>
                <a:latin typeface="Lucida Grande"/>
                <a:cs typeface="Lucida Grande"/>
              </a:rPr>
              <a:t>3  </a:t>
            </a:r>
            <a:r>
              <a:rPr sz="900" b="1" spc="-35" dirty="0">
                <a:solidFill>
                  <a:srgbClr val="FF0000"/>
                </a:solidFill>
                <a:latin typeface="Lucida Grande"/>
                <a:cs typeface="Lucida Grande"/>
              </a:rPr>
              <a:t>chiffres après </a:t>
            </a:r>
            <a:r>
              <a:rPr sz="900" b="1" spc="-25" dirty="0">
                <a:solidFill>
                  <a:srgbClr val="FF0000"/>
                </a:solidFill>
                <a:latin typeface="Lucida Grande"/>
                <a:cs typeface="Lucida Grande"/>
              </a:rPr>
              <a:t>le</a:t>
            </a:r>
            <a:r>
              <a:rPr sz="900" b="1" spc="-45" dirty="0">
                <a:solidFill>
                  <a:srgbClr val="FF0000"/>
                </a:solidFill>
                <a:latin typeface="Lucida Grande"/>
                <a:cs typeface="Lucida Grande"/>
              </a:rPr>
              <a:t> </a:t>
            </a:r>
            <a:r>
              <a:rPr sz="900" b="1" spc="-20" dirty="0">
                <a:solidFill>
                  <a:srgbClr val="FF0000"/>
                </a:solidFill>
                <a:latin typeface="Lucida Grande"/>
                <a:cs typeface="Lucida Grande"/>
              </a:rPr>
              <a:t>point</a:t>
            </a:r>
            <a:r>
              <a:rPr sz="900" spc="-20" dirty="0">
                <a:latin typeface="Lucida Grande"/>
                <a:cs typeface="Lucida Grande"/>
              </a:rPr>
              <a:t>.</a:t>
            </a:r>
            <a:endParaRPr sz="900">
              <a:latin typeface="Lucida Grande"/>
              <a:cs typeface="Lucida Grande"/>
            </a:endParaRPr>
          </a:p>
          <a:p>
            <a:pPr>
              <a:lnSpc>
                <a:spcPct val="100000"/>
              </a:lnSpc>
            </a:pPr>
            <a:endParaRPr sz="1150">
              <a:latin typeface="Lucida Grande"/>
              <a:cs typeface="Lucida Grande"/>
            </a:endParaRPr>
          </a:p>
          <a:p>
            <a:pPr marL="15875" marR="6985" algn="just">
              <a:lnSpc>
                <a:spcPct val="100000"/>
              </a:lnSpc>
            </a:pPr>
            <a:r>
              <a:rPr sz="900" spc="-5" dirty="0">
                <a:latin typeface="Lucida Grande"/>
                <a:cs typeface="Lucida Grande"/>
              </a:rPr>
              <a:t>Appuyer sur le </a:t>
            </a:r>
            <a:r>
              <a:rPr sz="900" b="1" spc="-30" dirty="0">
                <a:solidFill>
                  <a:srgbClr val="B0609F"/>
                </a:solidFill>
                <a:latin typeface="Lucida Grande"/>
                <a:cs typeface="Lucida Grande"/>
              </a:rPr>
              <a:t>bouton </a:t>
            </a:r>
            <a:r>
              <a:rPr sz="900" b="1" spc="-40" dirty="0">
                <a:solidFill>
                  <a:srgbClr val="B0609F"/>
                </a:solidFill>
                <a:latin typeface="Lucida Grande"/>
                <a:cs typeface="Lucida Grande"/>
              </a:rPr>
              <a:t>avec les </a:t>
            </a:r>
            <a:r>
              <a:rPr sz="900" b="1" spc="-25" dirty="0">
                <a:solidFill>
                  <a:srgbClr val="B0609F"/>
                </a:solidFill>
                <a:latin typeface="Lucida Grande"/>
                <a:cs typeface="Lucida Grande"/>
              </a:rPr>
              <a:t>2  </a:t>
            </a:r>
            <a:r>
              <a:rPr sz="900" b="1" spc="-35" dirty="0">
                <a:solidFill>
                  <a:srgbClr val="B0609F"/>
                </a:solidFill>
                <a:latin typeface="Lucida Grande"/>
                <a:cs typeface="Lucida Grande"/>
              </a:rPr>
              <a:t>flèches </a:t>
            </a:r>
            <a:r>
              <a:rPr sz="900" spc="-5" dirty="0">
                <a:latin typeface="Lucida Grande"/>
                <a:cs typeface="Lucida Grande"/>
              </a:rPr>
              <a:t>(gauche/droite) pour  </a:t>
            </a:r>
            <a:r>
              <a:rPr sz="900" b="1" spc="-35" dirty="0">
                <a:solidFill>
                  <a:srgbClr val="B0609F"/>
                </a:solidFill>
                <a:latin typeface="Lucida Grande"/>
                <a:cs typeface="Lucida Grande"/>
              </a:rPr>
              <a:t>basculer la fréquence Stand </a:t>
            </a:r>
            <a:r>
              <a:rPr sz="900" b="1" spc="-60" dirty="0">
                <a:solidFill>
                  <a:srgbClr val="B0609F"/>
                </a:solidFill>
                <a:latin typeface="Lucida Grande"/>
                <a:cs typeface="Lucida Grande"/>
              </a:rPr>
              <a:t>By  </a:t>
            </a:r>
            <a:r>
              <a:rPr sz="900" spc="-5" dirty="0">
                <a:latin typeface="Lucida Grande"/>
                <a:cs typeface="Lucida Grande"/>
              </a:rPr>
              <a:t>(réglable) </a:t>
            </a:r>
            <a:r>
              <a:rPr sz="900" b="1" spc="-25" dirty="0">
                <a:solidFill>
                  <a:srgbClr val="B0609F"/>
                </a:solidFill>
                <a:latin typeface="Lucida Grande"/>
                <a:cs typeface="Lucida Grande"/>
              </a:rPr>
              <a:t>en </a:t>
            </a:r>
            <a:r>
              <a:rPr sz="900" b="1" spc="-30" dirty="0">
                <a:solidFill>
                  <a:srgbClr val="B0609F"/>
                </a:solidFill>
                <a:latin typeface="Lucida Grande"/>
                <a:cs typeface="Lucida Grande"/>
              </a:rPr>
              <a:t>fréquence</a:t>
            </a:r>
            <a:r>
              <a:rPr sz="900" b="1" spc="-50" dirty="0">
                <a:solidFill>
                  <a:srgbClr val="B0609F"/>
                </a:solidFill>
                <a:latin typeface="Lucida Grande"/>
                <a:cs typeface="Lucida Grande"/>
              </a:rPr>
              <a:t> </a:t>
            </a:r>
            <a:r>
              <a:rPr sz="900" b="1" spc="-30" dirty="0">
                <a:solidFill>
                  <a:srgbClr val="B0609F"/>
                </a:solidFill>
                <a:latin typeface="Lucida Grande"/>
                <a:cs typeface="Lucida Grande"/>
              </a:rPr>
              <a:t>active</a:t>
            </a:r>
            <a:r>
              <a:rPr sz="900" spc="-30" dirty="0">
                <a:latin typeface="Lucida Grande"/>
                <a:cs typeface="Lucida Grande"/>
              </a:rPr>
              <a:t>.</a:t>
            </a:r>
            <a:endParaRPr sz="900">
              <a:latin typeface="Lucida Grande"/>
              <a:cs typeface="Lucida Grande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Lucida Grande"/>
              <a:cs typeface="Lucida Grande"/>
            </a:endParaRPr>
          </a:p>
          <a:p>
            <a:pPr marL="12700" marR="10160" algn="just">
              <a:lnSpc>
                <a:spcPct val="100000"/>
              </a:lnSpc>
            </a:pPr>
            <a:r>
              <a:rPr sz="900" spc="-5" dirty="0">
                <a:latin typeface="Lucida Grande"/>
                <a:cs typeface="Lucida Grande"/>
              </a:rPr>
              <a:t>Tourner </a:t>
            </a:r>
            <a:r>
              <a:rPr sz="900" dirty="0">
                <a:latin typeface="Lucida Grande"/>
                <a:cs typeface="Lucida Grande"/>
              </a:rPr>
              <a:t>la </a:t>
            </a:r>
            <a:r>
              <a:rPr sz="900" b="1" spc="-35" dirty="0">
                <a:solidFill>
                  <a:srgbClr val="2CA1BE"/>
                </a:solidFill>
                <a:latin typeface="Lucida Grande"/>
                <a:cs typeface="Lucida Grande"/>
              </a:rPr>
              <a:t>petite </a:t>
            </a:r>
            <a:r>
              <a:rPr sz="900" b="1" spc="-30" dirty="0">
                <a:solidFill>
                  <a:srgbClr val="2CA1BE"/>
                </a:solidFill>
                <a:latin typeface="Lucida Grande"/>
                <a:cs typeface="Lucida Grande"/>
              </a:rPr>
              <a:t>molette </a:t>
            </a:r>
            <a:r>
              <a:rPr sz="900" spc="-5" dirty="0">
                <a:latin typeface="Lucida Grande"/>
                <a:cs typeface="Lucida Grande"/>
              </a:rPr>
              <a:t>pour  augmenter/diminuer </a:t>
            </a:r>
            <a:r>
              <a:rPr sz="900" dirty="0">
                <a:latin typeface="Lucida Grande"/>
                <a:cs typeface="Lucida Grande"/>
              </a:rPr>
              <a:t>le </a:t>
            </a:r>
            <a:r>
              <a:rPr sz="900" b="1" spc="-40" dirty="0">
                <a:solidFill>
                  <a:srgbClr val="2CA1BE"/>
                </a:solidFill>
                <a:latin typeface="Lucida Grande"/>
                <a:cs typeface="Lucida Grande"/>
              </a:rPr>
              <a:t>volume </a:t>
            </a:r>
            <a:r>
              <a:rPr sz="900" dirty="0">
                <a:latin typeface="Lucida Grande"/>
                <a:cs typeface="Lucida Grande"/>
              </a:rPr>
              <a:t>et  </a:t>
            </a:r>
            <a:r>
              <a:rPr sz="900" b="1" spc="-40" dirty="0">
                <a:solidFill>
                  <a:srgbClr val="2CA1BE"/>
                </a:solidFill>
                <a:latin typeface="Lucida Grande"/>
                <a:cs typeface="Lucida Grande"/>
              </a:rPr>
              <a:t>appuyer </a:t>
            </a:r>
            <a:r>
              <a:rPr sz="900" spc="-5" dirty="0">
                <a:latin typeface="Lucida Grande"/>
                <a:cs typeface="Lucida Grande"/>
              </a:rPr>
              <a:t>pour activer/désactiver </a:t>
            </a:r>
            <a:r>
              <a:rPr sz="900" dirty="0">
                <a:latin typeface="Lucida Grande"/>
                <a:cs typeface="Lucida Grande"/>
              </a:rPr>
              <a:t>le  </a:t>
            </a:r>
            <a:r>
              <a:rPr sz="900" b="1" spc="-25" dirty="0">
                <a:solidFill>
                  <a:srgbClr val="2CA1BE"/>
                </a:solidFill>
                <a:latin typeface="Lucida Grande"/>
                <a:cs typeface="Lucida Grande"/>
              </a:rPr>
              <a:t>squelch</a:t>
            </a:r>
            <a:r>
              <a:rPr sz="900" spc="-25" dirty="0">
                <a:latin typeface="Lucida Grande"/>
                <a:cs typeface="Lucida Grande"/>
              </a:rPr>
              <a:t>.</a:t>
            </a:r>
            <a:endParaRPr sz="900">
              <a:latin typeface="Lucida Grande"/>
              <a:cs typeface="Lucida Grande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B03B278D-5458-EC44-98A7-BD72B80048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528" y="1598695"/>
            <a:ext cx="6028944" cy="3388360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3750422" y="1825189"/>
            <a:ext cx="658368" cy="355092"/>
            <a:chOff x="3645408" y="1780032"/>
            <a:chExt cx="658368" cy="355092"/>
          </a:xfrm>
        </p:grpSpPr>
        <p:sp>
          <p:nvSpPr>
            <p:cNvPr id="10" name="object 10"/>
            <p:cNvSpPr/>
            <p:nvPr/>
          </p:nvSpPr>
          <p:spPr>
            <a:xfrm>
              <a:off x="3645408" y="1808988"/>
              <a:ext cx="342900" cy="3261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708654" y="1780032"/>
              <a:ext cx="216535" cy="254127"/>
            </a:xfrm>
            <a:custGeom>
              <a:avLst/>
              <a:gdLst/>
              <a:ahLst/>
              <a:cxnLst/>
              <a:rect l="l" t="t" r="r" b="b"/>
              <a:pathLst>
                <a:path w="216535" h="200025">
                  <a:moveTo>
                    <a:pt x="0" y="199644"/>
                  </a:moveTo>
                  <a:lnTo>
                    <a:pt x="216408" y="199644"/>
                  </a:lnTo>
                  <a:lnTo>
                    <a:pt x="216408" y="0"/>
                  </a:lnTo>
                  <a:lnTo>
                    <a:pt x="0" y="0"/>
                  </a:lnTo>
                  <a:lnTo>
                    <a:pt x="0" y="199644"/>
                  </a:lnTo>
                  <a:close/>
                </a:path>
              </a:pathLst>
            </a:custGeom>
            <a:ln w="19811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861816" y="1780032"/>
              <a:ext cx="441960" cy="23926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3925063" y="1805177"/>
              <a:ext cx="237124" cy="130866"/>
            </a:xfrm>
            <a:custGeom>
              <a:avLst/>
              <a:gdLst/>
              <a:ahLst/>
              <a:cxnLst/>
              <a:rect l="l" t="t" r="r" b="b"/>
              <a:pathLst>
                <a:path w="315595" h="113030">
                  <a:moveTo>
                    <a:pt x="0" y="112775"/>
                  </a:moveTo>
                  <a:lnTo>
                    <a:pt x="315467" y="112775"/>
                  </a:lnTo>
                  <a:lnTo>
                    <a:pt x="315467" y="0"/>
                  </a:lnTo>
                  <a:lnTo>
                    <a:pt x="0" y="0"/>
                  </a:lnTo>
                  <a:lnTo>
                    <a:pt x="0" y="112775"/>
                  </a:lnTo>
                  <a:close/>
                </a:path>
              </a:pathLst>
            </a:custGeom>
            <a:ln w="19812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14">
            <a:extLst>
              <a:ext uri="{FF2B5EF4-FFF2-40B4-BE49-F238E27FC236}">
                <a16:creationId xmlns:a16="http://schemas.microsoft.com/office/drawing/2014/main" id="{138960F3-5F3E-3D49-8461-C7591F278594}"/>
              </a:ext>
            </a:extLst>
          </p:cNvPr>
          <p:cNvGrpSpPr/>
          <p:nvPr/>
        </p:nvGrpSpPr>
        <p:grpSpPr>
          <a:xfrm>
            <a:off x="3434954" y="1838061"/>
            <a:ext cx="381000" cy="326136"/>
            <a:chOff x="3093719" y="1970532"/>
            <a:chExt cx="381000" cy="326136"/>
          </a:xfrm>
        </p:grpSpPr>
        <p:sp>
          <p:nvSpPr>
            <p:cNvPr id="31" name="object 19">
              <a:extLst>
                <a:ext uri="{FF2B5EF4-FFF2-40B4-BE49-F238E27FC236}">
                  <a16:creationId xmlns:a16="http://schemas.microsoft.com/office/drawing/2014/main" id="{FEC22A20-FC52-2C40-9E03-339ACCF1B3B8}"/>
                </a:ext>
              </a:extLst>
            </p:cNvPr>
            <p:cNvSpPr/>
            <p:nvPr/>
          </p:nvSpPr>
          <p:spPr>
            <a:xfrm>
              <a:off x="3093719" y="1970532"/>
              <a:ext cx="381000" cy="32613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0">
              <a:extLst>
                <a:ext uri="{FF2B5EF4-FFF2-40B4-BE49-F238E27FC236}">
                  <a16:creationId xmlns:a16="http://schemas.microsoft.com/office/drawing/2014/main" id="{B6AE8ACA-30E8-3540-A3F9-375B612C2E00}"/>
                </a:ext>
              </a:extLst>
            </p:cNvPr>
            <p:cNvSpPr/>
            <p:nvPr/>
          </p:nvSpPr>
          <p:spPr>
            <a:xfrm>
              <a:off x="3156965" y="1995678"/>
              <a:ext cx="254635" cy="200025"/>
            </a:xfrm>
            <a:custGeom>
              <a:avLst/>
              <a:gdLst/>
              <a:ahLst/>
              <a:cxnLst/>
              <a:rect l="l" t="t" r="r" b="b"/>
              <a:pathLst>
                <a:path w="254635" h="200025">
                  <a:moveTo>
                    <a:pt x="0" y="199644"/>
                  </a:moveTo>
                  <a:lnTo>
                    <a:pt x="254507" y="199644"/>
                  </a:lnTo>
                  <a:lnTo>
                    <a:pt x="254507" y="0"/>
                  </a:lnTo>
                  <a:lnTo>
                    <a:pt x="0" y="0"/>
                  </a:lnTo>
                  <a:lnTo>
                    <a:pt x="0" y="199644"/>
                  </a:lnTo>
                  <a:close/>
                </a:path>
              </a:pathLst>
            </a:custGeom>
            <a:ln w="19812">
              <a:solidFill>
                <a:srgbClr val="B060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3080751" y="2075805"/>
            <a:ext cx="606552" cy="554736"/>
            <a:chOff x="2805683" y="2257044"/>
            <a:chExt cx="606552" cy="554736"/>
          </a:xfrm>
        </p:grpSpPr>
        <p:sp>
          <p:nvSpPr>
            <p:cNvPr id="15" name="object 15"/>
            <p:cNvSpPr/>
            <p:nvPr/>
          </p:nvSpPr>
          <p:spPr>
            <a:xfrm>
              <a:off x="2827019" y="2330196"/>
              <a:ext cx="342900" cy="34747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880359" y="2345436"/>
              <a:ext cx="236219" cy="240791"/>
            </a:xfrm>
            <a:prstGeom prst="rect">
              <a:avLst/>
            </a:pr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805683" y="2257044"/>
              <a:ext cx="606552" cy="55473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868929" y="2282190"/>
              <a:ext cx="480059" cy="428625"/>
            </a:xfrm>
            <a:custGeom>
              <a:avLst/>
              <a:gdLst/>
              <a:ahLst/>
              <a:cxnLst/>
              <a:rect l="l" t="t" r="r" b="b"/>
              <a:pathLst>
                <a:path w="480060" h="428625">
                  <a:moveTo>
                    <a:pt x="0" y="214122"/>
                  </a:moveTo>
                  <a:lnTo>
                    <a:pt x="4875" y="170974"/>
                  </a:lnTo>
                  <a:lnTo>
                    <a:pt x="18859" y="130784"/>
                  </a:lnTo>
                  <a:lnTo>
                    <a:pt x="40987" y="94412"/>
                  </a:lnTo>
                  <a:lnTo>
                    <a:pt x="70294" y="62722"/>
                  </a:lnTo>
                  <a:lnTo>
                    <a:pt x="105816" y="36573"/>
                  </a:lnTo>
                  <a:lnTo>
                    <a:pt x="146589" y="16829"/>
                  </a:lnTo>
                  <a:lnTo>
                    <a:pt x="191648" y="4350"/>
                  </a:lnTo>
                  <a:lnTo>
                    <a:pt x="240030" y="0"/>
                  </a:lnTo>
                  <a:lnTo>
                    <a:pt x="288411" y="4350"/>
                  </a:lnTo>
                  <a:lnTo>
                    <a:pt x="333470" y="16829"/>
                  </a:lnTo>
                  <a:lnTo>
                    <a:pt x="374243" y="36573"/>
                  </a:lnTo>
                  <a:lnTo>
                    <a:pt x="409765" y="62722"/>
                  </a:lnTo>
                  <a:lnTo>
                    <a:pt x="439072" y="94412"/>
                  </a:lnTo>
                  <a:lnTo>
                    <a:pt x="461200" y="130784"/>
                  </a:lnTo>
                  <a:lnTo>
                    <a:pt x="475184" y="170974"/>
                  </a:lnTo>
                  <a:lnTo>
                    <a:pt x="480059" y="214122"/>
                  </a:lnTo>
                  <a:lnTo>
                    <a:pt x="475184" y="257269"/>
                  </a:lnTo>
                  <a:lnTo>
                    <a:pt x="461200" y="297459"/>
                  </a:lnTo>
                  <a:lnTo>
                    <a:pt x="439072" y="333831"/>
                  </a:lnTo>
                  <a:lnTo>
                    <a:pt x="409765" y="365521"/>
                  </a:lnTo>
                  <a:lnTo>
                    <a:pt x="374243" y="391670"/>
                  </a:lnTo>
                  <a:lnTo>
                    <a:pt x="333470" y="411414"/>
                  </a:lnTo>
                  <a:lnTo>
                    <a:pt x="288411" y="423893"/>
                  </a:lnTo>
                  <a:lnTo>
                    <a:pt x="240030" y="428244"/>
                  </a:lnTo>
                  <a:lnTo>
                    <a:pt x="191648" y="423893"/>
                  </a:lnTo>
                  <a:lnTo>
                    <a:pt x="146589" y="411414"/>
                  </a:lnTo>
                  <a:lnTo>
                    <a:pt x="105816" y="391670"/>
                  </a:lnTo>
                  <a:lnTo>
                    <a:pt x="70294" y="365521"/>
                  </a:lnTo>
                  <a:lnTo>
                    <a:pt x="40987" y="333831"/>
                  </a:lnTo>
                  <a:lnTo>
                    <a:pt x="18859" y="297459"/>
                  </a:lnTo>
                  <a:lnTo>
                    <a:pt x="4875" y="257269"/>
                  </a:lnTo>
                  <a:lnTo>
                    <a:pt x="0" y="214122"/>
                  </a:lnTo>
                  <a:close/>
                </a:path>
              </a:pathLst>
            </a:custGeom>
            <a:ln w="1981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14">
            <a:extLst>
              <a:ext uri="{FF2B5EF4-FFF2-40B4-BE49-F238E27FC236}">
                <a16:creationId xmlns:a16="http://schemas.microsoft.com/office/drawing/2014/main" id="{71782890-F106-0A49-B750-B1FFDB37ECDB}"/>
              </a:ext>
            </a:extLst>
          </p:cNvPr>
          <p:cNvGrpSpPr/>
          <p:nvPr/>
        </p:nvGrpSpPr>
        <p:grpSpPr>
          <a:xfrm>
            <a:off x="3204100" y="1605651"/>
            <a:ext cx="339851" cy="326136"/>
            <a:chOff x="2912363" y="1722120"/>
            <a:chExt cx="339851" cy="326136"/>
          </a:xfrm>
        </p:grpSpPr>
        <p:sp>
          <p:nvSpPr>
            <p:cNvPr id="42" name="object 21">
              <a:extLst>
                <a:ext uri="{FF2B5EF4-FFF2-40B4-BE49-F238E27FC236}">
                  <a16:creationId xmlns:a16="http://schemas.microsoft.com/office/drawing/2014/main" id="{66DD58ED-050F-1E45-ACB0-E3181AE9273E}"/>
                </a:ext>
              </a:extLst>
            </p:cNvPr>
            <p:cNvSpPr/>
            <p:nvPr/>
          </p:nvSpPr>
          <p:spPr>
            <a:xfrm>
              <a:off x="2912363" y="1722120"/>
              <a:ext cx="339851" cy="32613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22">
              <a:extLst>
                <a:ext uri="{FF2B5EF4-FFF2-40B4-BE49-F238E27FC236}">
                  <a16:creationId xmlns:a16="http://schemas.microsoft.com/office/drawing/2014/main" id="{52ECA01A-BBFC-4543-AA27-8028E93B64DF}"/>
                </a:ext>
              </a:extLst>
            </p:cNvPr>
            <p:cNvSpPr/>
            <p:nvPr/>
          </p:nvSpPr>
          <p:spPr>
            <a:xfrm>
              <a:off x="2965703" y="1737360"/>
              <a:ext cx="233171" cy="219455"/>
            </a:xfrm>
            <a:prstGeom prst="rect">
              <a:avLst/>
            </a:pr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6" name="Image 45">
            <a:extLst>
              <a:ext uri="{FF2B5EF4-FFF2-40B4-BE49-F238E27FC236}">
                <a16:creationId xmlns:a16="http://schemas.microsoft.com/office/drawing/2014/main" id="{AF09FBCE-4087-2743-A94A-A0134479C5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48" name="object 7">
            <a:extLst>
              <a:ext uri="{FF2B5EF4-FFF2-40B4-BE49-F238E27FC236}">
                <a16:creationId xmlns:a16="http://schemas.microsoft.com/office/drawing/2014/main" id="{CB22F67C-ED7E-8741-80E3-AA282CB28641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III</a:t>
            </a:r>
            <a:r>
              <a:rPr sz="1000" spc="-10" dirty="0">
                <a:latin typeface="Lucida Grande"/>
                <a:cs typeface="Lucida Grande"/>
              </a:rPr>
              <a:t>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45" dirty="0">
                <a:solidFill>
                  <a:srgbClr val="2CA1BE"/>
                </a:solidFill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b="1" u="sng" spc="-40" dirty="0">
                <a:solidFill>
                  <a:srgbClr val="2CA1BE"/>
                </a:solidFill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b="1" u="sng" spc="-50" dirty="0">
                <a:solidFill>
                  <a:srgbClr val="2CA1BE"/>
                </a:solidFill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b="1" u="sng" spc="-35" dirty="0">
                <a:solidFill>
                  <a:srgbClr val="2CA1BE"/>
                </a:solidFill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b="1" u="sng" spc="-50" dirty="0">
                <a:solidFill>
                  <a:srgbClr val="2CA1BE"/>
                </a:solidFill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b="1" u="sng" dirty="0">
              <a:solidFill>
                <a:srgbClr val="2CA1BE"/>
              </a:solidFill>
              <a:latin typeface="Lucida Grande"/>
              <a:cs typeface="Lucida Grande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69786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 BASIQUES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5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Code </a:t>
            </a:r>
            <a:r>
              <a:rPr sz="2100" b="1" u="heavy" spc="-80" dirty="0" err="1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transpondeur</a:t>
            </a:r>
            <a:r>
              <a:rPr sz="2100" b="1" u="heavy" spc="-13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</a:t>
            </a:r>
            <a:r>
              <a:rPr lang="fr-FR"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3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/</a:t>
            </a:r>
            <a:r>
              <a:rPr lang="fr-FR"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6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)</a:t>
            </a:r>
            <a:endParaRPr sz="2100" dirty="0">
              <a:latin typeface="Lucida Grande"/>
              <a:cs typeface="Lucida Gran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45656" y="1577720"/>
            <a:ext cx="2079625" cy="34137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335" marR="5080" algn="just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Lucida Grande"/>
                <a:cs typeface="Lucida Grande"/>
              </a:rPr>
              <a:t>Pour </a:t>
            </a:r>
            <a:r>
              <a:rPr sz="1400" spc="-5" dirty="0">
                <a:latin typeface="Lucida Grande"/>
                <a:cs typeface="Lucida Grande"/>
              </a:rPr>
              <a:t>régler </a:t>
            </a:r>
            <a:r>
              <a:rPr sz="1400" dirty="0">
                <a:latin typeface="Lucida Grande"/>
                <a:cs typeface="Lucida Grande"/>
              </a:rPr>
              <a:t>le </a:t>
            </a:r>
            <a:r>
              <a:rPr sz="1400" spc="-5" dirty="0">
                <a:latin typeface="Lucida Grande"/>
                <a:cs typeface="Lucida Grande"/>
              </a:rPr>
              <a:t>code  </a:t>
            </a:r>
            <a:r>
              <a:rPr sz="1400" b="1" spc="-45" dirty="0">
                <a:solidFill>
                  <a:srgbClr val="2CA1BE"/>
                </a:solidFill>
                <a:latin typeface="Lucida Grande"/>
                <a:cs typeface="Lucida Grande"/>
              </a:rPr>
              <a:t>transpondeur</a:t>
            </a:r>
            <a:r>
              <a:rPr sz="1400" spc="-45" dirty="0">
                <a:latin typeface="Lucida Grande"/>
                <a:cs typeface="Lucida Grande"/>
              </a:rPr>
              <a:t>, </a:t>
            </a:r>
            <a:r>
              <a:rPr sz="1400" spc="-5" dirty="0">
                <a:latin typeface="Lucida Grande"/>
                <a:cs typeface="Lucida Grande"/>
              </a:rPr>
              <a:t>appuyer  </a:t>
            </a:r>
            <a:r>
              <a:rPr sz="1400" dirty="0">
                <a:latin typeface="Lucida Grande"/>
                <a:cs typeface="Lucida Grande"/>
              </a:rPr>
              <a:t>sur le </a:t>
            </a:r>
            <a:r>
              <a:rPr sz="1400" spc="-5" dirty="0">
                <a:latin typeface="Lucida Grande"/>
                <a:cs typeface="Lucida Grande"/>
              </a:rPr>
              <a:t>bouton </a:t>
            </a:r>
            <a:r>
              <a:rPr sz="1400" dirty="0">
                <a:latin typeface="Lucida Grande"/>
                <a:cs typeface="Lucida Grande"/>
              </a:rPr>
              <a:t>« </a:t>
            </a:r>
            <a:r>
              <a:rPr sz="1400" b="1" spc="-70" dirty="0">
                <a:solidFill>
                  <a:srgbClr val="2CA1BE"/>
                </a:solidFill>
                <a:latin typeface="Lucida Grande"/>
                <a:cs typeface="Lucida Grande"/>
              </a:rPr>
              <a:t>XPDR </a:t>
            </a:r>
            <a:r>
              <a:rPr sz="1400" dirty="0">
                <a:latin typeface="Lucida Grande"/>
                <a:cs typeface="Lucida Grande"/>
              </a:rPr>
              <a:t>»  puis sur « </a:t>
            </a:r>
            <a:r>
              <a:rPr sz="1400" b="1" spc="-55" dirty="0">
                <a:solidFill>
                  <a:srgbClr val="2CA1BE"/>
                </a:solidFill>
                <a:latin typeface="Lucida Grande"/>
                <a:cs typeface="Lucida Grande"/>
              </a:rPr>
              <a:t>CODE</a:t>
            </a:r>
            <a:r>
              <a:rPr sz="1400" b="1" spc="-120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400" spc="-5" dirty="0">
                <a:latin typeface="Lucida Grande"/>
                <a:cs typeface="Lucida Grande"/>
              </a:rPr>
              <a:t>».</a:t>
            </a:r>
            <a:endParaRPr sz="1400">
              <a:latin typeface="Lucida Grande"/>
              <a:cs typeface="Lucida Grande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850">
              <a:latin typeface="Lucida Grande"/>
              <a:cs typeface="Lucida Grande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400" spc="-5" dirty="0">
                <a:latin typeface="Lucida Grande"/>
                <a:cs typeface="Lucida Grande"/>
              </a:rPr>
              <a:t>Appuyer </a:t>
            </a:r>
            <a:r>
              <a:rPr sz="1400" dirty="0">
                <a:latin typeface="Lucida Grande"/>
                <a:cs typeface="Lucida Grande"/>
              </a:rPr>
              <a:t>sur le</a:t>
            </a:r>
            <a:r>
              <a:rPr sz="1400" spc="-20" dirty="0">
                <a:latin typeface="Lucida Grande"/>
                <a:cs typeface="Lucida Grande"/>
              </a:rPr>
              <a:t> </a:t>
            </a:r>
            <a:r>
              <a:rPr sz="1400" spc="-5" dirty="0">
                <a:latin typeface="Lucida Grande"/>
                <a:cs typeface="Lucida Grande"/>
              </a:rPr>
              <a:t>bouton</a:t>
            </a:r>
            <a:endParaRPr sz="1400">
              <a:latin typeface="Lucida Grande"/>
              <a:cs typeface="Lucida Grande"/>
            </a:endParaRPr>
          </a:p>
          <a:p>
            <a:pPr marL="12700" marR="5715" algn="just">
              <a:lnSpc>
                <a:spcPct val="100000"/>
              </a:lnSpc>
            </a:pPr>
            <a:r>
              <a:rPr sz="1400" dirty="0">
                <a:latin typeface="Lucida Grande"/>
                <a:cs typeface="Lucida Grande"/>
              </a:rPr>
              <a:t>« </a:t>
            </a:r>
            <a:r>
              <a:rPr sz="1400" b="1" spc="-70" dirty="0">
                <a:solidFill>
                  <a:srgbClr val="2CA1BE"/>
                </a:solidFill>
                <a:latin typeface="Lucida Grande"/>
                <a:cs typeface="Lucida Grande"/>
              </a:rPr>
              <a:t>VFR</a:t>
            </a:r>
            <a:r>
              <a:rPr sz="1400" b="1" spc="320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400" dirty="0">
                <a:latin typeface="Lucida Grande"/>
                <a:cs typeface="Lucida Grande"/>
              </a:rPr>
              <a:t>» pour </a:t>
            </a:r>
            <a:r>
              <a:rPr sz="1400" spc="-5" dirty="0">
                <a:latin typeface="Lucida Grande"/>
                <a:cs typeface="Lucida Grande"/>
              </a:rPr>
              <a:t>mettre  automatiquement </a:t>
            </a:r>
            <a:r>
              <a:rPr sz="1400" spc="-10" dirty="0">
                <a:latin typeface="Lucida Grande"/>
                <a:cs typeface="Lucida Grande"/>
              </a:rPr>
              <a:t>le  </a:t>
            </a:r>
            <a:r>
              <a:rPr sz="1400" spc="-5" dirty="0">
                <a:latin typeface="Lucida Grande"/>
                <a:cs typeface="Lucida Grande"/>
              </a:rPr>
              <a:t>code </a:t>
            </a:r>
            <a:r>
              <a:rPr sz="1400" dirty="0">
                <a:latin typeface="Lucida Grande"/>
                <a:cs typeface="Lucida Grande"/>
              </a:rPr>
              <a:t>7000 sans </a:t>
            </a:r>
            <a:r>
              <a:rPr sz="1400" spc="-5" dirty="0">
                <a:latin typeface="Lucida Grande"/>
                <a:cs typeface="Lucida Grande"/>
              </a:rPr>
              <a:t>avoir </a:t>
            </a:r>
            <a:r>
              <a:rPr sz="1400" dirty="0">
                <a:latin typeface="Lucida Grande"/>
                <a:cs typeface="Lucida Grande"/>
              </a:rPr>
              <a:t>à  le</a:t>
            </a:r>
            <a:r>
              <a:rPr sz="1400" spc="-35" dirty="0">
                <a:latin typeface="Lucida Grande"/>
                <a:cs typeface="Lucida Grande"/>
              </a:rPr>
              <a:t> </a:t>
            </a:r>
            <a:r>
              <a:rPr sz="1400" dirty="0">
                <a:latin typeface="Lucida Grande"/>
                <a:cs typeface="Lucida Grande"/>
              </a:rPr>
              <a:t>saisir.</a:t>
            </a:r>
            <a:endParaRPr sz="1400">
              <a:latin typeface="Lucida Grande"/>
              <a:cs typeface="Lucida Grande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650">
              <a:latin typeface="Lucida Grande"/>
              <a:cs typeface="Lucida Grande"/>
            </a:endParaRPr>
          </a:p>
          <a:p>
            <a:pPr marL="12700" marR="6985" algn="just">
              <a:lnSpc>
                <a:spcPct val="100000"/>
              </a:lnSpc>
            </a:pPr>
            <a:r>
              <a:rPr sz="1400" spc="-5" dirty="0">
                <a:latin typeface="Lucida Grande"/>
                <a:cs typeface="Lucida Grande"/>
              </a:rPr>
              <a:t>Le </a:t>
            </a:r>
            <a:r>
              <a:rPr sz="1400" b="1" spc="-55" dirty="0">
                <a:solidFill>
                  <a:srgbClr val="2CA1BE"/>
                </a:solidFill>
                <a:latin typeface="Lucida Grande"/>
                <a:cs typeface="Lucida Grande"/>
              </a:rPr>
              <a:t>transpondeur </a:t>
            </a:r>
            <a:r>
              <a:rPr sz="1400" dirty="0">
                <a:latin typeface="Lucida Grande"/>
                <a:cs typeface="Lucida Grande"/>
              </a:rPr>
              <a:t>passe  tout    </a:t>
            </a:r>
            <a:r>
              <a:rPr sz="1400" spc="-5" dirty="0">
                <a:latin typeface="Lucida Grande"/>
                <a:cs typeface="Lucida Grande"/>
              </a:rPr>
              <a:t>seul    du  </a:t>
            </a:r>
            <a:r>
              <a:rPr sz="1400" spc="95" dirty="0">
                <a:latin typeface="Lucida Grande"/>
                <a:cs typeface="Lucida Grande"/>
              </a:rPr>
              <a:t> </a:t>
            </a:r>
            <a:r>
              <a:rPr sz="1400" dirty="0">
                <a:latin typeface="Lucida Grande"/>
                <a:cs typeface="Lucida Grande"/>
              </a:rPr>
              <a:t>mode</a:t>
            </a:r>
            <a:endParaRPr sz="1400">
              <a:latin typeface="Lucida Grande"/>
              <a:cs typeface="Lucida Grande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Lucida Grande"/>
                <a:cs typeface="Lucida Grande"/>
              </a:rPr>
              <a:t>«  </a:t>
            </a:r>
            <a:r>
              <a:rPr sz="1400" b="1" spc="-45" dirty="0">
                <a:solidFill>
                  <a:srgbClr val="2CA1BE"/>
                </a:solidFill>
                <a:latin typeface="Lucida Grande"/>
                <a:cs typeface="Lucida Grande"/>
              </a:rPr>
              <a:t>GND   </a:t>
            </a:r>
            <a:r>
              <a:rPr sz="1400" dirty="0">
                <a:latin typeface="Lucida Grande"/>
                <a:cs typeface="Lucida Grande"/>
              </a:rPr>
              <a:t>»  </a:t>
            </a:r>
            <a:r>
              <a:rPr sz="1400" spc="-5" dirty="0">
                <a:latin typeface="Lucida Grande"/>
                <a:cs typeface="Lucida Grande"/>
              </a:rPr>
              <a:t>(Ground)</a:t>
            </a:r>
            <a:r>
              <a:rPr sz="1400" spc="395" dirty="0">
                <a:latin typeface="Lucida Grande"/>
                <a:cs typeface="Lucida Grande"/>
              </a:rPr>
              <a:t> </a:t>
            </a:r>
            <a:r>
              <a:rPr sz="1400" dirty="0">
                <a:latin typeface="Lucida Grande"/>
                <a:cs typeface="Lucida Grande"/>
              </a:rPr>
              <a:t>au</a:t>
            </a:r>
            <a:endParaRPr sz="1400">
              <a:latin typeface="Lucida Grande"/>
              <a:cs typeface="Lucida Gran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645656" y="4965319"/>
            <a:ext cx="9563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48994" algn="l"/>
              </a:tabLst>
            </a:pPr>
            <a:r>
              <a:rPr sz="1400" dirty="0">
                <a:latin typeface="Lucida Grande"/>
                <a:cs typeface="Lucida Grande"/>
              </a:rPr>
              <a:t>mode	«</a:t>
            </a:r>
            <a:endParaRPr sz="1400">
              <a:latin typeface="Lucida Grande"/>
              <a:cs typeface="Lucida Gran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42250" y="4965319"/>
            <a:ext cx="88138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100"/>
              </a:spcBef>
              <a:tabLst>
                <a:tab pos="774065" algn="l"/>
              </a:tabLst>
            </a:pPr>
            <a:r>
              <a:rPr sz="1400" b="1" spc="-70" dirty="0">
                <a:solidFill>
                  <a:srgbClr val="2CA1BE"/>
                </a:solidFill>
                <a:latin typeface="Lucida Grande"/>
                <a:cs typeface="Lucida Grande"/>
              </a:rPr>
              <a:t>ALT	</a:t>
            </a:r>
            <a:r>
              <a:rPr sz="1400" dirty="0">
                <a:latin typeface="Lucida Grande"/>
                <a:cs typeface="Lucida Grande"/>
              </a:rPr>
              <a:t>»</a:t>
            </a:r>
            <a:endParaRPr sz="1400">
              <a:latin typeface="Lucida Grande"/>
              <a:cs typeface="Lucida Grande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643255" algn="l"/>
              </a:tabLst>
            </a:pPr>
            <a:r>
              <a:rPr sz="1400" spc="-5" dirty="0">
                <a:latin typeface="Lucida Grande"/>
                <a:cs typeface="Lucida Grande"/>
              </a:rPr>
              <a:t>lo</a:t>
            </a:r>
            <a:r>
              <a:rPr sz="1400" spc="-10" dirty="0">
                <a:latin typeface="Lucida Grande"/>
                <a:cs typeface="Lucida Grande"/>
              </a:rPr>
              <a:t>r</a:t>
            </a:r>
            <a:r>
              <a:rPr sz="1400" dirty="0">
                <a:latin typeface="Lucida Grande"/>
                <a:cs typeface="Lucida Grande"/>
              </a:rPr>
              <a:t>s	du</a:t>
            </a:r>
            <a:endParaRPr sz="1400">
              <a:latin typeface="Lucida Grande"/>
              <a:cs typeface="Lucida Gran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45656" y="5178678"/>
            <a:ext cx="91440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Lucida Grande"/>
                <a:cs typeface="Lucida Grande"/>
              </a:rPr>
              <a:t>(</a:t>
            </a:r>
            <a:r>
              <a:rPr sz="1400" spc="-10" dirty="0">
                <a:latin typeface="Lucida Grande"/>
                <a:cs typeface="Lucida Grande"/>
              </a:rPr>
              <a:t>A</a:t>
            </a:r>
            <a:r>
              <a:rPr sz="1400" spc="-5" dirty="0">
                <a:latin typeface="Lucida Grande"/>
                <a:cs typeface="Lucida Grande"/>
              </a:rPr>
              <a:t>l</a:t>
            </a:r>
            <a:r>
              <a:rPr sz="1400" spc="-10" dirty="0">
                <a:latin typeface="Lucida Grande"/>
                <a:cs typeface="Lucida Grande"/>
              </a:rPr>
              <a:t>ti</a:t>
            </a:r>
            <a:r>
              <a:rPr sz="1400" spc="-5" dirty="0">
                <a:latin typeface="Lucida Grande"/>
                <a:cs typeface="Lucida Grande"/>
              </a:rPr>
              <a:t>c</a:t>
            </a:r>
            <a:r>
              <a:rPr sz="1400" spc="-10" dirty="0">
                <a:latin typeface="Lucida Grande"/>
                <a:cs typeface="Lucida Grande"/>
              </a:rPr>
              <a:t>o</a:t>
            </a:r>
            <a:r>
              <a:rPr sz="1400" dirty="0">
                <a:latin typeface="Lucida Grande"/>
                <a:cs typeface="Lucida Grande"/>
              </a:rPr>
              <a:t>d</a:t>
            </a:r>
            <a:r>
              <a:rPr sz="1400" spc="-5" dirty="0">
                <a:latin typeface="Lucida Grande"/>
                <a:cs typeface="Lucida Grande"/>
              </a:rPr>
              <a:t>e</a:t>
            </a:r>
            <a:r>
              <a:rPr sz="1400" spc="-10" dirty="0">
                <a:latin typeface="Lucida Grande"/>
                <a:cs typeface="Lucida Grande"/>
              </a:rPr>
              <a:t>r</a:t>
            </a:r>
            <a:r>
              <a:rPr sz="1400" dirty="0">
                <a:latin typeface="Lucida Grande"/>
                <a:cs typeface="Lucida Grande"/>
              </a:rPr>
              <a:t>)  </a:t>
            </a:r>
            <a:r>
              <a:rPr sz="1400" spc="-5" dirty="0">
                <a:latin typeface="Lucida Grande"/>
                <a:cs typeface="Lucida Grande"/>
              </a:rPr>
              <a:t>décollage.</a:t>
            </a:r>
            <a:endParaRPr sz="1400">
              <a:latin typeface="Lucida Grande"/>
              <a:cs typeface="Lucida Grande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7C99F1-870C-D943-9F2D-D2053E85EB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12009"/>
            <a:ext cx="6013128" cy="3379471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3505200" y="4343400"/>
            <a:ext cx="457200" cy="204088"/>
            <a:chOff x="3621023" y="5030724"/>
            <a:chExt cx="519684" cy="597407"/>
          </a:xfrm>
        </p:grpSpPr>
        <p:sp>
          <p:nvSpPr>
            <p:cNvPr id="10" name="object 10"/>
            <p:cNvSpPr/>
            <p:nvPr/>
          </p:nvSpPr>
          <p:spPr>
            <a:xfrm>
              <a:off x="3621023" y="5030724"/>
              <a:ext cx="519684" cy="59740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707637" y="5030727"/>
              <a:ext cx="346457" cy="563118"/>
            </a:xfrm>
            <a:custGeom>
              <a:avLst/>
              <a:gdLst/>
              <a:ahLst/>
              <a:cxnLst/>
              <a:rect l="l" t="t" r="r" b="b"/>
              <a:pathLst>
                <a:path w="375285" h="452754">
                  <a:moveTo>
                    <a:pt x="0" y="452628"/>
                  </a:moveTo>
                  <a:lnTo>
                    <a:pt x="374903" y="452628"/>
                  </a:lnTo>
                  <a:lnTo>
                    <a:pt x="374903" y="0"/>
                  </a:lnTo>
                  <a:lnTo>
                    <a:pt x="0" y="0"/>
                  </a:lnTo>
                  <a:lnTo>
                    <a:pt x="0" y="452628"/>
                  </a:lnTo>
                  <a:close/>
                </a:path>
              </a:pathLst>
            </a:custGeom>
            <a:ln w="38100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A26DC7DD-69B0-2C46-A412-C2AC0B8F5D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24" name="object 7">
            <a:extLst>
              <a:ext uri="{FF2B5EF4-FFF2-40B4-BE49-F238E27FC236}">
                <a16:creationId xmlns:a16="http://schemas.microsoft.com/office/drawing/2014/main" id="{2F1AF157-FA1A-2443-B048-C176B704F075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III</a:t>
            </a:r>
            <a:r>
              <a:rPr sz="1000" spc="-10" dirty="0">
                <a:latin typeface="Lucida Grande"/>
                <a:cs typeface="Lucida Grande"/>
              </a:rPr>
              <a:t>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45" dirty="0">
                <a:solidFill>
                  <a:srgbClr val="2CA1BE"/>
                </a:solidFill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b="1" u="sng" spc="-40" dirty="0">
                <a:solidFill>
                  <a:srgbClr val="2CA1BE"/>
                </a:solidFill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b="1" u="sng" spc="-50" dirty="0">
                <a:solidFill>
                  <a:srgbClr val="2CA1BE"/>
                </a:solidFill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b="1" u="sng" spc="-35" dirty="0">
                <a:solidFill>
                  <a:srgbClr val="2CA1BE"/>
                </a:solidFill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b="1" u="sng" spc="-50" dirty="0">
                <a:solidFill>
                  <a:srgbClr val="2CA1BE"/>
                </a:solidFill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b="1" u="sng" dirty="0">
              <a:solidFill>
                <a:srgbClr val="2CA1BE"/>
              </a:solidFill>
              <a:latin typeface="Lucida Grande"/>
              <a:cs typeface="Lucida Grande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77533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 BASIQUES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Création </a:t>
            </a:r>
            <a:r>
              <a:rPr sz="2100" b="1" u="heavy" spc="-2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d’un </a:t>
            </a:r>
            <a:r>
              <a:rPr sz="2100" b="1" u="heavy" spc="-7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plan </a:t>
            </a:r>
            <a:r>
              <a:rPr sz="2100" b="1" u="heavy" spc="-6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de </a:t>
            </a: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vol</a:t>
            </a:r>
            <a:r>
              <a:rPr sz="2100" b="1" u="heavy" spc="-6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4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/</a:t>
            </a:r>
            <a:r>
              <a:rPr lang="fr-FR"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6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)</a:t>
            </a:r>
            <a:endParaRPr sz="2100" dirty="0">
              <a:latin typeface="Lucida Grande"/>
              <a:cs typeface="Lucida Grand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2269" y="1774253"/>
            <a:ext cx="2326131" cy="207685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95"/>
              </a:spcBef>
              <a:buClr>
                <a:srgbClr val="2CA1BE"/>
              </a:buClr>
              <a:buSzPct val="65000"/>
              <a:buFont typeface="Wingdings 3"/>
              <a:buChar char=""/>
              <a:tabLst>
                <a:tab pos="268605" algn="l"/>
                <a:tab pos="269240" algn="l"/>
              </a:tabLst>
            </a:pPr>
            <a:r>
              <a:rPr sz="1000" spc="-5" dirty="0">
                <a:latin typeface="Lucida Grande"/>
                <a:cs typeface="Lucida Grande"/>
              </a:rPr>
              <a:t>Sur </a:t>
            </a:r>
            <a:r>
              <a:rPr sz="1000" dirty="0">
                <a:latin typeface="Lucida Grande"/>
                <a:cs typeface="Lucida Grande"/>
              </a:rPr>
              <a:t>le </a:t>
            </a:r>
            <a:r>
              <a:rPr sz="1000" b="1" spc="-35" dirty="0">
                <a:solidFill>
                  <a:srgbClr val="2CA1BE"/>
                </a:solidFill>
                <a:latin typeface="Lucida Grande"/>
                <a:cs typeface="Lucida Grande"/>
              </a:rPr>
              <a:t>PFD</a:t>
            </a:r>
            <a:r>
              <a:rPr sz="1000" spc="-35" dirty="0">
                <a:latin typeface="Lucida Grande"/>
                <a:cs typeface="Lucida Grande"/>
              </a:rPr>
              <a:t>, </a:t>
            </a:r>
            <a:r>
              <a:rPr sz="1000" spc="-10" dirty="0">
                <a:latin typeface="Lucida Grande"/>
                <a:cs typeface="Lucida Grande"/>
              </a:rPr>
              <a:t>appuyer </a:t>
            </a:r>
            <a:r>
              <a:rPr sz="1000" dirty="0">
                <a:latin typeface="Lucida Grande"/>
                <a:cs typeface="Lucida Grande"/>
              </a:rPr>
              <a:t>sur le </a:t>
            </a:r>
            <a:r>
              <a:rPr sz="1000" spc="-5" dirty="0">
                <a:latin typeface="Lucida Grande"/>
                <a:cs typeface="Lucida Grande"/>
              </a:rPr>
              <a:t>bouton « </a:t>
            </a:r>
            <a:r>
              <a:rPr sz="1000" b="1" spc="-45" dirty="0">
                <a:solidFill>
                  <a:srgbClr val="2CA1BE"/>
                </a:solidFill>
                <a:latin typeface="Lucida Grande"/>
                <a:cs typeface="Lucida Grande"/>
              </a:rPr>
              <a:t>FPL </a:t>
            </a:r>
            <a:r>
              <a:rPr sz="1000" spc="-5" dirty="0">
                <a:latin typeface="Lucida Grande"/>
                <a:cs typeface="Lucida Grande"/>
              </a:rPr>
              <a:t>» (Flight Plan) pour  afficher la petite </a:t>
            </a:r>
            <a:r>
              <a:rPr sz="1000" b="1" spc="-35" dirty="0">
                <a:solidFill>
                  <a:srgbClr val="2CA1BE"/>
                </a:solidFill>
                <a:latin typeface="Lucida Grande"/>
                <a:cs typeface="Lucida Grande"/>
              </a:rPr>
              <a:t>fenêtre du plan de</a:t>
            </a:r>
            <a:r>
              <a:rPr sz="1000" b="1" spc="-2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spc="-30" dirty="0">
                <a:solidFill>
                  <a:srgbClr val="2CA1BE"/>
                </a:solidFill>
                <a:latin typeface="Lucida Grande"/>
                <a:cs typeface="Lucida Grande"/>
              </a:rPr>
              <a:t>vol</a:t>
            </a:r>
            <a:r>
              <a:rPr sz="1000" spc="-30" dirty="0">
                <a:latin typeface="Lucida Grande"/>
                <a:cs typeface="Lucida Grande"/>
              </a:rPr>
              <a:t>.</a:t>
            </a:r>
            <a:endParaRPr sz="1000" dirty="0">
              <a:latin typeface="Lucida Grande"/>
              <a:cs typeface="Lucida Grande"/>
            </a:endParaRPr>
          </a:p>
          <a:p>
            <a:pPr marL="268605" indent="-256540">
              <a:lnSpc>
                <a:spcPct val="100000"/>
              </a:lnSpc>
              <a:spcBef>
                <a:spcPts val="1019"/>
              </a:spcBef>
              <a:buClr>
                <a:srgbClr val="2CA1BE"/>
              </a:buClr>
              <a:buSzPct val="65000"/>
              <a:buFont typeface="Wingdings 3"/>
              <a:buChar char=""/>
              <a:tabLst>
                <a:tab pos="268605" algn="l"/>
                <a:tab pos="269240" algn="l"/>
              </a:tabLst>
            </a:pPr>
            <a:r>
              <a:rPr sz="1000" spc="-5" dirty="0">
                <a:latin typeface="Lucida Grande"/>
                <a:cs typeface="Lucida Grande"/>
              </a:rPr>
              <a:t>Pour</a:t>
            </a:r>
            <a:r>
              <a:rPr sz="1000" spc="45" dirty="0">
                <a:latin typeface="Lucida Grande"/>
                <a:cs typeface="Lucida Grande"/>
              </a:rPr>
              <a:t> </a:t>
            </a:r>
            <a:r>
              <a:rPr sz="1000" b="1" spc="-40" dirty="0">
                <a:solidFill>
                  <a:srgbClr val="2CA1BE"/>
                </a:solidFill>
                <a:latin typeface="Lucida Grande"/>
                <a:cs typeface="Lucida Grande"/>
              </a:rPr>
              <a:t>aller</a:t>
            </a:r>
            <a:r>
              <a:rPr sz="1000" b="1" spc="3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spc="-35" dirty="0">
                <a:solidFill>
                  <a:srgbClr val="2CA1BE"/>
                </a:solidFill>
                <a:latin typeface="Lucida Grande"/>
                <a:cs typeface="Lucida Grande"/>
              </a:rPr>
              <a:t>directement</a:t>
            </a:r>
            <a:r>
              <a:rPr sz="1000" b="1" spc="4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spc="-50" dirty="0">
                <a:solidFill>
                  <a:srgbClr val="2CA1BE"/>
                </a:solidFill>
                <a:latin typeface="Lucida Grande"/>
                <a:cs typeface="Lucida Grande"/>
              </a:rPr>
              <a:t>sur</a:t>
            </a:r>
            <a:r>
              <a:rPr sz="1000" b="1" spc="4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spc="-40" dirty="0">
                <a:solidFill>
                  <a:srgbClr val="2CA1BE"/>
                </a:solidFill>
                <a:latin typeface="Lucida Grande"/>
                <a:cs typeface="Lucida Grande"/>
              </a:rPr>
              <a:t>un</a:t>
            </a:r>
            <a:r>
              <a:rPr sz="1000" b="1" spc="4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spc="-45" dirty="0">
                <a:solidFill>
                  <a:srgbClr val="2CA1BE"/>
                </a:solidFill>
                <a:latin typeface="Lucida Grande"/>
                <a:cs typeface="Lucida Grande"/>
              </a:rPr>
              <a:t>des</a:t>
            </a:r>
            <a:r>
              <a:rPr sz="1000" b="1" spc="4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spc="-40" dirty="0">
                <a:solidFill>
                  <a:srgbClr val="2CA1BE"/>
                </a:solidFill>
                <a:latin typeface="Lucida Grande"/>
                <a:cs typeface="Lucida Grande"/>
              </a:rPr>
              <a:t>points</a:t>
            </a:r>
            <a:r>
              <a:rPr sz="1000" b="1" spc="3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du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plan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de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vol,</a:t>
            </a:r>
            <a:r>
              <a:rPr sz="1000" spc="40" dirty="0">
                <a:latin typeface="Lucida Grande"/>
                <a:cs typeface="Lucida Grande"/>
              </a:rPr>
              <a:t> </a:t>
            </a:r>
            <a:r>
              <a:rPr sz="1000" b="1" spc="-35" dirty="0">
                <a:solidFill>
                  <a:srgbClr val="2CA1BE"/>
                </a:solidFill>
                <a:latin typeface="Lucida Grande"/>
                <a:cs typeface="Lucida Grande"/>
              </a:rPr>
              <a:t>entrer</a:t>
            </a:r>
            <a:endParaRPr sz="1000" dirty="0">
              <a:latin typeface="Lucida Grande"/>
              <a:cs typeface="Lucida Grande"/>
            </a:endParaRPr>
          </a:p>
          <a:p>
            <a:pPr marL="268605">
              <a:lnSpc>
                <a:spcPct val="100000"/>
              </a:lnSpc>
            </a:pPr>
            <a:r>
              <a:rPr sz="1000" b="1" spc="-45" dirty="0">
                <a:solidFill>
                  <a:srgbClr val="2CA1BE"/>
                </a:solidFill>
                <a:latin typeface="Lucida Grande"/>
                <a:cs typeface="Lucida Grande"/>
              </a:rPr>
              <a:t>dans </a:t>
            </a:r>
            <a:r>
              <a:rPr sz="1000" b="1" spc="-40" dirty="0">
                <a:solidFill>
                  <a:srgbClr val="2CA1BE"/>
                </a:solidFill>
                <a:latin typeface="Lucida Grande"/>
                <a:cs typeface="Lucida Grande"/>
              </a:rPr>
              <a:t>la </a:t>
            </a:r>
            <a:r>
              <a:rPr sz="1000" b="1" spc="-30" dirty="0">
                <a:solidFill>
                  <a:srgbClr val="2CA1BE"/>
                </a:solidFill>
                <a:latin typeface="Lucida Grande"/>
                <a:cs typeface="Lucida Grande"/>
              </a:rPr>
              <a:t>liste</a:t>
            </a:r>
            <a:r>
              <a:rPr sz="1000" spc="-30" dirty="0">
                <a:latin typeface="Lucida Grande"/>
                <a:cs typeface="Lucida Grande"/>
              </a:rPr>
              <a:t>, </a:t>
            </a:r>
            <a:r>
              <a:rPr sz="1000" b="1" spc="-35" dirty="0">
                <a:solidFill>
                  <a:srgbClr val="2CA1BE"/>
                </a:solidFill>
                <a:latin typeface="Lucida Grande"/>
                <a:cs typeface="Lucida Grande"/>
              </a:rPr>
              <a:t>sélectionner </a:t>
            </a:r>
            <a:r>
              <a:rPr sz="1000" b="1" spc="-40" dirty="0">
                <a:solidFill>
                  <a:srgbClr val="2CA1BE"/>
                </a:solidFill>
                <a:latin typeface="Lucida Grande"/>
                <a:cs typeface="Lucida Grande"/>
              </a:rPr>
              <a:t>un point </a:t>
            </a:r>
            <a:r>
              <a:rPr sz="1000" spc="-5" dirty="0">
                <a:latin typeface="Lucida Grande"/>
                <a:cs typeface="Lucida Grande"/>
              </a:rPr>
              <a:t>et </a:t>
            </a:r>
            <a:r>
              <a:rPr sz="1000" b="1" spc="-45" dirty="0">
                <a:solidFill>
                  <a:srgbClr val="2CA1BE"/>
                </a:solidFill>
                <a:latin typeface="Lucida Grande"/>
                <a:cs typeface="Lucida Grande"/>
              </a:rPr>
              <a:t>appuyer </a:t>
            </a:r>
            <a:r>
              <a:rPr sz="1000" spc="-5" dirty="0">
                <a:latin typeface="Lucida Grande"/>
                <a:cs typeface="Lucida Grande"/>
              </a:rPr>
              <a:t>sur </a:t>
            </a:r>
            <a:r>
              <a:rPr sz="1000" dirty="0">
                <a:latin typeface="Lucida Grande"/>
                <a:cs typeface="Lucida Grande"/>
              </a:rPr>
              <a:t>le</a:t>
            </a:r>
            <a:r>
              <a:rPr sz="1000" spc="-2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bouton</a:t>
            </a:r>
            <a:endParaRPr sz="1000" dirty="0">
              <a:latin typeface="Lucida Grande"/>
              <a:cs typeface="Lucida Grande"/>
            </a:endParaRPr>
          </a:p>
          <a:p>
            <a:pPr marL="268605">
              <a:lnSpc>
                <a:spcPct val="100000"/>
              </a:lnSpc>
            </a:pPr>
            <a:r>
              <a:rPr sz="1000" spc="-5" dirty="0">
                <a:latin typeface="Lucida Grande"/>
                <a:cs typeface="Lucida Grande"/>
              </a:rPr>
              <a:t>« </a:t>
            </a:r>
            <a:r>
              <a:rPr sz="1000" b="1" spc="-50" dirty="0">
                <a:solidFill>
                  <a:srgbClr val="2CA1BE"/>
                </a:solidFill>
                <a:latin typeface="Lucida Grande"/>
                <a:cs typeface="Lucida Grande"/>
              </a:rPr>
              <a:t>D </a:t>
            </a:r>
            <a:r>
              <a:rPr sz="1000" spc="-5" dirty="0">
                <a:latin typeface="Lucida Grande"/>
                <a:cs typeface="Lucida Grande"/>
              </a:rPr>
              <a:t>» </a:t>
            </a:r>
            <a:r>
              <a:rPr sz="1000" spc="-10" dirty="0">
                <a:latin typeface="Lucida Grande"/>
                <a:cs typeface="Lucida Grande"/>
              </a:rPr>
              <a:t>(Direct To) </a:t>
            </a:r>
            <a:r>
              <a:rPr sz="1000" spc="-5" dirty="0">
                <a:latin typeface="Lucida Grande"/>
                <a:cs typeface="Lucida Grande"/>
              </a:rPr>
              <a:t>et</a:t>
            </a:r>
            <a:r>
              <a:rPr sz="1000" spc="85" dirty="0">
                <a:latin typeface="Lucida Grande"/>
                <a:cs typeface="Lucida Grande"/>
              </a:rPr>
              <a:t> </a:t>
            </a:r>
            <a:r>
              <a:rPr sz="1000" b="1" spc="-30" dirty="0">
                <a:solidFill>
                  <a:srgbClr val="2CA1BE"/>
                </a:solidFill>
                <a:latin typeface="Lucida Grande"/>
                <a:cs typeface="Lucida Grande"/>
              </a:rPr>
              <a:t>confirmer</a:t>
            </a:r>
            <a:r>
              <a:rPr sz="1000" spc="-30" dirty="0">
                <a:latin typeface="Lucida Grande"/>
                <a:cs typeface="Lucida Grande"/>
              </a:rPr>
              <a:t>.</a:t>
            </a:r>
            <a:endParaRPr sz="1000" dirty="0">
              <a:latin typeface="Lucida Grande"/>
              <a:cs typeface="Lucida Grande"/>
            </a:endParaRPr>
          </a:p>
          <a:p>
            <a:pPr marL="268605" marR="125095" indent="-256540">
              <a:lnSpc>
                <a:spcPct val="100000"/>
              </a:lnSpc>
              <a:spcBef>
                <a:spcPts val="715"/>
              </a:spcBef>
              <a:buClr>
                <a:srgbClr val="2CA1BE"/>
              </a:buClr>
              <a:buSzPct val="65000"/>
              <a:buFont typeface="Wingdings 3"/>
              <a:buChar char=""/>
              <a:tabLst>
                <a:tab pos="268605" algn="l"/>
                <a:tab pos="269240" algn="l"/>
              </a:tabLst>
            </a:pPr>
            <a:r>
              <a:rPr sz="1000" spc="-5" dirty="0">
                <a:latin typeface="Lucida Grande"/>
                <a:cs typeface="Lucida Grande"/>
              </a:rPr>
              <a:t>La </a:t>
            </a:r>
            <a:r>
              <a:rPr sz="1000" b="1" spc="-40" dirty="0">
                <a:solidFill>
                  <a:srgbClr val="2CA1BE"/>
                </a:solidFill>
                <a:latin typeface="Lucida Grande"/>
                <a:cs typeface="Lucida Grande"/>
              </a:rPr>
              <a:t>liste des </a:t>
            </a:r>
            <a:r>
              <a:rPr sz="1000" b="1" spc="-45" dirty="0">
                <a:solidFill>
                  <a:srgbClr val="2CA1BE"/>
                </a:solidFill>
                <a:latin typeface="Lucida Grande"/>
                <a:cs typeface="Lucida Grande"/>
              </a:rPr>
              <a:t>plans </a:t>
            </a:r>
            <a:r>
              <a:rPr sz="1000" b="1" spc="-35" dirty="0">
                <a:solidFill>
                  <a:srgbClr val="2CA1BE"/>
                </a:solidFill>
                <a:latin typeface="Lucida Grande"/>
                <a:cs typeface="Lucida Grande"/>
              </a:rPr>
              <a:t>de </a:t>
            </a:r>
            <a:r>
              <a:rPr sz="1000" b="1" spc="-50" dirty="0">
                <a:solidFill>
                  <a:srgbClr val="2CA1BE"/>
                </a:solidFill>
                <a:latin typeface="Lucida Grande"/>
                <a:cs typeface="Lucida Grande"/>
              </a:rPr>
              <a:t>vol </a:t>
            </a:r>
            <a:r>
              <a:rPr sz="1000" spc="-5" dirty="0">
                <a:latin typeface="Lucida Grande"/>
                <a:cs typeface="Lucida Grande"/>
              </a:rPr>
              <a:t>enregistrés est accessible dans la </a:t>
            </a:r>
            <a:r>
              <a:rPr sz="1000" dirty="0">
                <a:latin typeface="Lucida Grande"/>
                <a:cs typeface="Lucida Grande"/>
              </a:rPr>
              <a:t>page  </a:t>
            </a:r>
            <a:r>
              <a:rPr sz="1000" spc="-5" dirty="0">
                <a:latin typeface="Lucida Grande"/>
                <a:cs typeface="Lucida Grande"/>
              </a:rPr>
              <a:t>2 du chapitre FPL (via la </a:t>
            </a:r>
            <a:r>
              <a:rPr sz="1000" b="1" spc="-30" dirty="0">
                <a:solidFill>
                  <a:srgbClr val="2CA1BE"/>
                </a:solidFill>
                <a:latin typeface="Lucida Grande"/>
                <a:cs typeface="Lucida Grande"/>
              </a:rPr>
              <a:t>petite</a:t>
            </a:r>
            <a:r>
              <a:rPr sz="1000" b="1" spc="-25" dirty="0">
                <a:solidFill>
                  <a:srgbClr val="2CA1BE"/>
                </a:solidFill>
                <a:latin typeface="Lucida Grande"/>
                <a:cs typeface="Lucida Grande"/>
              </a:rPr>
              <a:t> molette</a:t>
            </a:r>
            <a:r>
              <a:rPr sz="1000" spc="-25" dirty="0">
                <a:latin typeface="Lucida Grande"/>
                <a:cs typeface="Lucida Grande"/>
              </a:rPr>
              <a:t>).</a:t>
            </a:r>
            <a:endParaRPr sz="1000" dirty="0">
              <a:latin typeface="Lucida Grande"/>
              <a:cs typeface="Lucida Grande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35B7EF94-DEEC-934E-BFF3-81AFC624AF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9412" y="1608237"/>
            <a:ext cx="6374915" cy="358280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1F37216-5BA5-9243-90F7-63A80188A5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9544" y="3778163"/>
            <a:ext cx="762000" cy="555113"/>
          </a:xfrm>
          <a:prstGeom prst="rect">
            <a:avLst/>
          </a:prstGeom>
        </p:spPr>
      </p:pic>
      <p:grpSp>
        <p:nvGrpSpPr>
          <p:cNvPr id="32" name="object 12">
            <a:extLst>
              <a:ext uri="{FF2B5EF4-FFF2-40B4-BE49-F238E27FC236}">
                <a16:creationId xmlns:a16="http://schemas.microsoft.com/office/drawing/2014/main" id="{714AA1DE-36F0-2B44-9661-1C75FD3BF8C5}"/>
              </a:ext>
            </a:extLst>
          </p:cNvPr>
          <p:cNvGrpSpPr/>
          <p:nvPr/>
        </p:nvGrpSpPr>
        <p:grpSpPr>
          <a:xfrm>
            <a:off x="6373344" y="3757204"/>
            <a:ext cx="891150" cy="633034"/>
            <a:chOff x="4040123" y="3899915"/>
            <a:chExt cx="1581912" cy="1152144"/>
          </a:xfrm>
        </p:grpSpPr>
        <p:sp>
          <p:nvSpPr>
            <p:cNvPr id="33" name="object 15">
              <a:extLst>
                <a:ext uri="{FF2B5EF4-FFF2-40B4-BE49-F238E27FC236}">
                  <a16:creationId xmlns:a16="http://schemas.microsoft.com/office/drawing/2014/main" id="{6F123A5F-8D13-2E4C-8112-E5B01123DE93}"/>
                </a:ext>
              </a:extLst>
            </p:cNvPr>
            <p:cNvSpPr/>
            <p:nvPr/>
          </p:nvSpPr>
          <p:spPr>
            <a:xfrm>
              <a:off x="4040123" y="3899915"/>
              <a:ext cx="1581912" cy="115214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6">
              <a:extLst>
                <a:ext uri="{FF2B5EF4-FFF2-40B4-BE49-F238E27FC236}">
                  <a16:creationId xmlns:a16="http://schemas.microsoft.com/office/drawing/2014/main" id="{DA4DAEF8-31AE-554C-9B46-292261DEAD5E}"/>
                </a:ext>
              </a:extLst>
            </p:cNvPr>
            <p:cNvSpPr/>
            <p:nvPr/>
          </p:nvSpPr>
          <p:spPr>
            <a:xfrm>
              <a:off x="4112513" y="3934205"/>
              <a:ext cx="1437640" cy="1007744"/>
            </a:xfrm>
            <a:custGeom>
              <a:avLst/>
              <a:gdLst/>
              <a:ahLst/>
              <a:cxnLst/>
              <a:rect l="l" t="t" r="r" b="b"/>
              <a:pathLst>
                <a:path w="1437639" h="1007745">
                  <a:moveTo>
                    <a:pt x="0" y="1007364"/>
                  </a:moveTo>
                  <a:lnTo>
                    <a:pt x="1437132" y="1007364"/>
                  </a:lnTo>
                  <a:lnTo>
                    <a:pt x="1437132" y="0"/>
                  </a:lnTo>
                  <a:lnTo>
                    <a:pt x="0" y="0"/>
                  </a:lnTo>
                  <a:lnTo>
                    <a:pt x="0" y="1007364"/>
                  </a:lnTo>
                  <a:close/>
                </a:path>
              </a:pathLst>
            </a:custGeom>
            <a:ln w="38100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7642861" y="4038600"/>
            <a:ext cx="358139" cy="477012"/>
            <a:chOff x="3927348" y="3422903"/>
            <a:chExt cx="358139" cy="477012"/>
          </a:xfrm>
        </p:grpSpPr>
        <p:sp>
          <p:nvSpPr>
            <p:cNvPr id="19" name="object 19"/>
            <p:cNvSpPr/>
            <p:nvPr/>
          </p:nvSpPr>
          <p:spPr>
            <a:xfrm>
              <a:off x="3930396" y="3598163"/>
              <a:ext cx="355091" cy="30175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002786" y="3632453"/>
              <a:ext cx="210820" cy="157480"/>
            </a:xfrm>
            <a:custGeom>
              <a:avLst/>
              <a:gdLst/>
              <a:ahLst/>
              <a:cxnLst/>
              <a:rect l="l" t="t" r="r" b="b"/>
              <a:pathLst>
                <a:path w="210820" h="157479">
                  <a:moveTo>
                    <a:pt x="0" y="156972"/>
                  </a:moveTo>
                  <a:lnTo>
                    <a:pt x="210312" y="156972"/>
                  </a:lnTo>
                  <a:lnTo>
                    <a:pt x="210312" y="0"/>
                  </a:lnTo>
                  <a:lnTo>
                    <a:pt x="0" y="0"/>
                  </a:lnTo>
                  <a:lnTo>
                    <a:pt x="0" y="156972"/>
                  </a:lnTo>
                  <a:close/>
                </a:path>
              </a:pathLst>
            </a:custGeom>
            <a:ln w="38099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927348" y="3422903"/>
              <a:ext cx="355091" cy="2941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999738" y="3457193"/>
              <a:ext cx="210820" cy="149860"/>
            </a:xfrm>
            <a:custGeom>
              <a:avLst/>
              <a:gdLst/>
              <a:ahLst/>
              <a:cxnLst/>
              <a:rect l="l" t="t" r="r" b="b"/>
              <a:pathLst>
                <a:path w="210820" h="149860">
                  <a:moveTo>
                    <a:pt x="0" y="149351"/>
                  </a:moveTo>
                  <a:lnTo>
                    <a:pt x="210312" y="149351"/>
                  </a:lnTo>
                  <a:lnTo>
                    <a:pt x="210312" y="0"/>
                  </a:lnTo>
                  <a:lnTo>
                    <a:pt x="0" y="0"/>
                  </a:lnTo>
                  <a:lnTo>
                    <a:pt x="0" y="149351"/>
                  </a:lnTo>
                  <a:close/>
                </a:path>
              </a:pathLst>
            </a:custGeom>
            <a:ln w="38100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7" name="Image 36">
            <a:extLst>
              <a:ext uri="{FF2B5EF4-FFF2-40B4-BE49-F238E27FC236}">
                <a16:creationId xmlns:a16="http://schemas.microsoft.com/office/drawing/2014/main" id="{5BF7A64E-0E89-D24F-B3D0-E842ACF9C2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39" name="object 7">
            <a:extLst>
              <a:ext uri="{FF2B5EF4-FFF2-40B4-BE49-F238E27FC236}">
                <a16:creationId xmlns:a16="http://schemas.microsoft.com/office/drawing/2014/main" id="{5788E34C-40D4-FE4D-BF73-E1654366FC63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III</a:t>
            </a:r>
            <a:r>
              <a:rPr sz="1000" spc="-10" dirty="0">
                <a:latin typeface="Lucida Grande"/>
                <a:cs typeface="Lucida Grande"/>
              </a:rPr>
              <a:t>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45" dirty="0">
                <a:solidFill>
                  <a:srgbClr val="2CA1BE"/>
                </a:solidFill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b="1" u="sng" spc="-40" dirty="0">
                <a:solidFill>
                  <a:srgbClr val="2CA1BE"/>
                </a:solidFill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b="1" u="sng" spc="-50" dirty="0">
                <a:solidFill>
                  <a:srgbClr val="2CA1BE"/>
                </a:solidFill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b="1" u="sng" spc="-35" dirty="0">
                <a:solidFill>
                  <a:srgbClr val="2CA1BE"/>
                </a:solidFill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b="1" u="sng" spc="-50" dirty="0">
                <a:solidFill>
                  <a:srgbClr val="2CA1BE"/>
                </a:solidFill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b="1" u="sng" dirty="0">
              <a:solidFill>
                <a:srgbClr val="2CA1BE"/>
              </a:solidFill>
              <a:latin typeface="Lucida Grande"/>
              <a:cs typeface="Lucida Grande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718629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 BASIQUES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6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Source de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navigation</a:t>
            </a:r>
            <a:r>
              <a:rPr sz="2100" b="1" u="heavy" spc="-11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</a:t>
            </a:r>
            <a:r>
              <a:rPr lang="fr-FR"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5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/</a:t>
            </a:r>
            <a:r>
              <a:rPr lang="fr-FR"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6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)</a:t>
            </a:r>
            <a:endParaRPr sz="2100" dirty="0">
              <a:latin typeface="Lucida Grande"/>
              <a:cs typeface="Lucida Gran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2268" y="4439868"/>
            <a:ext cx="4329430" cy="1122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8605" marR="5715" indent="-256540" algn="just">
              <a:lnSpc>
                <a:spcPct val="100000"/>
              </a:lnSpc>
              <a:spcBef>
                <a:spcPts val="100"/>
              </a:spcBef>
              <a:buClr>
                <a:srgbClr val="2CA1BE"/>
              </a:buClr>
              <a:buSzPct val="66666"/>
              <a:buFont typeface="Wingdings 3"/>
              <a:buChar char=""/>
              <a:tabLst>
                <a:tab pos="269240" algn="l"/>
              </a:tabLst>
            </a:pPr>
            <a:r>
              <a:rPr sz="1200" dirty="0">
                <a:latin typeface="Lucida Grande"/>
                <a:cs typeface="Lucida Grande"/>
              </a:rPr>
              <a:t>Sur le </a:t>
            </a:r>
            <a:r>
              <a:rPr sz="1200" b="1" spc="-45" dirty="0">
                <a:solidFill>
                  <a:srgbClr val="2CA1BE"/>
                </a:solidFill>
                <a:latin typeface="Lucida Grande"/>
                <a:cs typeface="Lucida Grande"/>
              </a:rPr>
              <a:t>PFD</a:t>
            </a:r>
            <a:r>
              <a:rPr sz="1200" spc="-45" dirty="0">
                <a:latin typeface="Lucida Grande"/>
                <a:cs typeface="Lucida Grande"/>
              </a:rPr>
              <a:t>, </a:t>
            </a:r>
            <a:r>
              <a:rPr sz="1200" spc="-5" dirty="0">
                <a:latin typeface="Lucida Grande"/>
                <a:cs typeface="Lucida Grande"/>
              </a:rPr>
              <a:t>pour </a:t>
            </a:r>
            <a:r>
              <a:rPr sz="1200" b="1" spc="-45" dirty="0">
                <a:solidFill>
                  <a:srgbClr val="2CA1BE"/>
                </a:solidFill>
                <a:latin typeface="Lucida Grande"/>
                <a:cs typeface="Lucida Grande"/>
              </a:rPr>
              <a:t>changer la source de navigation</a:t>
            </a:r>
            <a:r>
              <a:rPr sz="1200" spc="-45" dirty="0">
                <a:latin typeface="Lucida Grande"/>
                <a:cs typeface="Lucida Grande"/>
              </a:rPr>
              <a:t>,  </a:t>
            </a:r>
            <a:r>
              <a:rPr sz="1200" spc="-5" dirty="0">
                <a:latin typeface="Lucida Grande"/>
                <a:cs typeface="Lucida Grande"/>
              </a:rPr>
              <a:t>appuyer </a:t>
            </a:r>
            <a:r>
              <a:rPr sz="1200" dirty="0">
                <a:latin typeface="Lucida Grande"/>
                <a:cs typeface="Lucida Grande"/>
              </a:rPr>
              <a:t>sur « </a:t>
            </a:r>
            <a:r>
              <a:rPr sz="1200" b="1" spc="-40" dirty="0">
                <a:solidFill>
                  <a:srgbClr val="2CA1BE"/>
                </a:solidFill>
                <a:latin typeface="Lucida Grande"/>
                <a:cs typeface="Lucida Grande"/>
              </a:rPr>
              <a:t>CDI </a:t>
            </a:r>
            <a:r>
              <a:rPr sz="1200" dirty="0">
                <a:latin typeface="Lucida Grande"/>
                <a:cs typeface="Lucida Grande"/>
              </a:rPr>
              <a:t>» </a:t>
            </a:r>
            <a:r>
              <a:rPr sz="1200" spc="-5" dirty="0">
                <a:latin typeface="Lucida Grande"/>
                <a:cs typeface="Lucida Grande"/>
              </a:rPr>
              <a:t>(Course Deviation</a:t>
            </a:r>
            <a:r>
              <a:rPr sz="1200" spc="-60" dirty="0">
                <a:latin typeface="Lucida Grande"/>
                <a:cs typeface="Lucida Grande"/>
              </a:rPr>
              <a:t> </a:t>
            </a:r>
            <a:r>
              <a:rPr sz="1200" spc="-5" dirty="0">
                <a:latin typeface="Lucida Grande"/>
                <a:cs typeface="Lucida Grande"/>
              </a:rPr>
              <a:t>Indicator).</a:t>
            </a:r>
            <a:endParaRPr sz="1200" dirty="0">
              <a:latin typeface="Lucida Grande"/>
              <a:cs typeface="Lucida Grande"/>
            </a:endParaRPr>
          </a:p>
          <a:p>
            <a:pPr marL="268605" marR="5080" indent="-256540" algn="just">
              <a:lnSpc>
                <a:spcPct val="100000"/>
              </a:lnSpc>
              <a:spcBef>
                <a:spcPts val="1430"/>
              </a:spcBef>
              <a:buClr>
                <a:srgbClr val="2CA1BE"/>
              </a:buClr>
              <a:buSzPct val="66666"/>
              <a:buFont typeface="Wingdings 3"/>
              <a:buChar char=""/>
              <a:tabLst>
                <a:tab pos="269240" algn="l"/>
              </a:tabLst>
            </a:pPr>
            <a:r>
              <a:rPr sz="1200" dirty="0">
                <a:latin typeface="Lucida Grande"/>
                <a:cs typeface="Lucida Grande"/>
              </a:rPr>
              <a:t>À </a:t>
            </a:r>
            <a:r>
              <a:rPr sz="1200" spc="-5" dirty="0">
                <a:latin typeface="Lucida Grande"/>
                <a:cs typeface="Lucida Grande"/>
              </a:rPr>
              <a:t>chaque clic </a:t>
            </a:r>
            <a:r>
              <a:rPr sz="1200" dirty="0">
                <a:latin typeface="Lucida Grande"/>
                <a:cs typeface="Lucida Grande"/>
              </a:rPr>
              <a:t>sur le </a:t>
            </a:r>
            <a:r>
              <a:rPr sz="1200" spc="-5" dirty="0">
                <a:latin typeface="Lucida Grande"/>
                <a:cs typeface="Lucida Grande"/>
              </a:rPr>
              <a:t>bouton </a:t>
            </a:r>
            <a:r>
              <a:rPr sz="1200" dirty="0">
                <a:latin typeface="Lucida Grande"/>
                <a:cs typeface="Lucida Grande"/>
              </a:rPr>
              <a:t>« </a:t>
            </a:r>
            <a:r>
              <a:rPr sz="1200" b="1" spc="-45" dirty="0">
                <a:solidFill>
                  <a:srgbClr val="2CA1BE"/>
                </a:solidFill>
                <a:latin typeface="Lucida Grande"/>
                <a:cs typeface="Lucida Grande"/>
              </a:rPr>
              <a:t>CDI </a:t>
            </a:r>
            <a:r>
              <a:rPr sz="1200" dirty="0">
                <a:latin typeface="Lucida Grande"/>
                <a:cs typeface="Lucida Grande"/>
              </a:rPr>
              <a:t>» la </a:t>
            </a:r>
            <a:r>
              <a:rPr sz="1200" b="1" spc="-45" dirty="0">
                <a:solidFill>
                  <a:srgbClr val="2CA1BE"/>
                </a:solidFill>
                <a:latin typeface="Lucida Grande"/>
                <a:cs typeface="Lucida Grande"/>
              </a:rPr>
              <a:t>source </a:t>
            </a:r>
            <a:r>
              <a:rPr sz="1200" spc="-10" dirty="0">
                <a:latin typeface="Lucida Grande"/>
                <a:cs typeface="Lucida Grande"/>
              </a:rPr>
              <a:t>de </a:t>
            </a:r>
            <a:r>
              <a:rPr sz="1200" dirty="0">
                <a:latin typeface="Lucida Grande"/>
                <a:cs typeface="Lucida Grande"/>
              </a:rPr>
              <a:t>la  </a:t>
            </a:r>
            <a:r>
              <a:rPr sz="1200" spc="-5" dirty="0">
                <a:latin typeface="Lucida Grande"/>
                <a:cs typeface="Lucida Grande"/>
              </a:rPr>
              <a:t>navigation </a:t>
            </a:r>
            <a:r>
              <a:rPr sz="1200" b="1" spc="-40" dirty="0">
                <a:solidFill>
                  <a:srgbClr val="2CA1BE"/>
                </a:solidFill>
                <a:latin typeface="Lucida Grande"/>
                <a:cs typeface="Lucida Grande"/>
              </a:rPr>
              <a:t>change </a:t>
            </a:r>
            <a:r>
              <a:rPr sz="1200" spc="-5" dirty="0">
                <a:latin typeface="Lucida Grande"/>
                <a:cs typeface="Lucida Grande"/>
              </a:rPr>
              <a:t>entre les </a:t>
            </a:r>
            <a:r>
              <a:rPr sz="1200" dirty="0">
                <a:solidFill>
                  <a:srgbClr val="2CA1BE"/>
                </a:solidFill>
                <a:latin typeface="Lucida Grande"/>
                <a:cs typeface="Lucida Grande"/>
              </a:rPr>
              <a:t>3 </a:t>
            </a:r>
            <a:r>
              <a:rPr sz="1200" spc="-5" dirty="0">
                <a:solidFill>
                  <a:srgbClr val="2CA1BE"/>
                </a:solidFill>
                <a:latin typeface="Lucida Grande"/>
                <a:cs typeface="Lucida Grande"/>
              </a:rPr>
              <a:t>sources </a:t>
            </a:r>
            <a:r>
              <a:rPr sz="1200" spc="-5" dirty="0">
                <a:latin typeface="Lucida Grande"/>
                <a:cs typeface="Lucida Grande"/>
              </a:rPr>
              <a:t>possibles </a:t>
            </a:r>
            <a:r>
              <a:rPr sz="1200" spc="-40" dirty="0">
                <a:latin typeface="Lucida Grande"/>
                <a:cs typeface="Lucida Grande"/>
              </a:rPr>
              <a:t>(</a:t>
            </a:r>
            <a:r>
              <a:rPr sz="1200" b="1" spc="-40" dirty="0">
                <a:solidFill>
                  <a:srgbClr val="B0609F"/>
                </a:solidFill>
                <a:latin typeface="Lucida Grande"/>
                <a:cs typeface="Lucida Grande"/>
              </a:rPr>
              <a:t>GPS </a:t>
            </a:r>
            <a:r>
              <a:rPr sz="1200" dirty="0">
                <a:latin typeface="Lucida Grande"/>
                <a:cs typeface="Lucida Grande"/>
              </a:rPr>
              <a:t>/ </a:t>
            </a:r>
            <a:r>
              <a:rPr sz="1200" dirty="0">
                <a:solidFill>
                  <a:srgbClr val="00AF50"/>
                </a:solidFill>
                <a:latin typeface="Lucida Grande"/>
                <a:cs typeface="Lucida Grande"/>
              </a:rPr>
              <a:t> </a:t>
            </a:r>
            <a:r>
              <a:rPr sz="1200" b="1" spc="-45" dirty="0">
                <a:solidFill>
                  <a:srgbClr val="00AF50"/>
                </a:solidFill>
                <a:latin typeface="Lucida Grande"/>
                <a:cs typeface="Lucida Grande"/>
              </a:rPr>
              <a:t>NAV </a:t>
            </a:r>
            <a:r>
              <a:rPr sz="1200" b="1" spc="-35" dirty="0">
                <a:solidFill>
                  <a:srgbClr val="00AF50"/>
                </a:solidFill>
                <a:latin typeface="Lucida Grande"/>
                <a:cs typeface="Lucida Grande"/>
              </a:rPr>
              <a:t>1 </a:t>
            </a:r>
            <a:r>
              <a:rPr sz="1200" dirty="0">
                <a:latin typeface="Lucida Grande"/>
                <a:cs typeface="Lucida Grande"/>
              </a:rPr>
              <a:t>/ </a:t>
            </a:r>
            <a:r>
              <a:rPr sz="1200" b="1" spc="-45" dirty="0">
                <a:solidFill>
                  <a:srgbClr val="00AF50"/>
                </a:solidFill>
                <a:latin typeface="Lucida Grande"/>
                <a:cs typeface="Lucida Grande"/>
              </a:rPr>
              <a:t>NAV</a:t>
            </a:r>
            <a:r>
              <a:rPr sz="1200" b="1" spc="-50" dirty="0">
                <a:solidFill>
                  <a:srgbClr val="00AF50"/>
                </a:solidFill>
                <a:latin typeface="Lucida Grande"/>
                <a:cs typeface="Lucida Grande"/>
              </a:rPr>
              <a:t> </a:t>
            </a:r>
            <a:r>
              <a:rPr sz="1200" b="1" spc="-10" dirty="0">
                <a:solidFill>
                  <a:srgbClr val="00AF50"/>
                </a:solidFill>
                <a:latin typeface="Lucida Grande"/>
                <a:cs typeface="Lucida Grande"/>
              </a:rPr>
              <a:t>2</a:t>
            </a:r>
            <a:r>
              <a:rPr sz="1200" spc="-10" dirty="0">
                <a:latin typeface="Lucida Grande"/>
                <a:cs typeface="Lucida Grande"/>
              </a:rPr>
              <a:t>).</a:t>
            </a:r>
            <a:endParaRPr sz="1200" dirty="0">
              <a:latin typeface="Lucida Grande"/>
              <a:cs typeface="Lucida Grande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291158" y="1593567"/>
            <a:ext cx="1704331" cy="136908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905247" y="1814322"/>
            <a:ext cx="2307590" cy="747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Lucida Grande"/>
                <a:cs typeface="Lucida Grande"/>
              </a:rPr>
              <a:t>Par </a:t>
            </a:r>
            <a:r>
              <a:rPr sz="1100" spc="-5" dirty="0">
                <a:latin typeface="Lucida Grande"/>
                <a:cs typeface="Lucida Grande"/>
              </a:rPr>
              <a:t>défaut, </a:t>
            </a:r>
            <a:r>
              <a:rPr sz="1100" dirty="0">
                <a:latin typeface="Lucida Grande"/>
                <a:cs typeface="Lucida Grande"/>
              </a:rPr>
              <a:t>la </a:t>
            </a:r>
            <a:r>
              <a:rPr sz="1100" b="1" spc="-35" dirty="0">
                <a:solidFill>
                  <a:srgbClr val="B0609F"/>
                </a:solidFill>
                <a:latin typeface="Lucida Grande"/>
                <a:cs typeface="Lucida Grande"/>
              </a:rPr>
              <a:t>source </a:t>
            </a:r>
            <a:r>
              <a:rPr sz="1100" b="1" spc="-40" dirty="0">
                <a:solidFill>
                  <a:srgbClr val="B0609F"/>
                </a:solidFill>
                <a:latin typeface="Lucida Grande"/>
                <a:cs typeface="Lucida Grande"/>
              </a:rPr>
              <a:t>est GPS </a:t>
            </a:r>
            <a:r>
              <a:rPr sz="1100" spc="-5" dirty="0">
                <a:latin typeface="Lucida Grande"/>
                <a:cs typeface="Lucida Grande"/>
              </a:rPr>
              <a:t>avec  </a:t>
            </a:r>
            <a:r>
              <a:rPr sz="1100" dirty="0">
                <a:latin typeface="Lucida Grande"/>
                <a:cs typeface="Lucida Grande"/>
              </a:rPr>
              <a:t>pour origine un </a:t>
            </a:r>
            <a:r>
              <a:rPr sz="1100" b="1" spc="-50" dirty="0">
                <a:solidFill>
                  <a:srgbClr val="B0609F"/>
                </a:solidFill>
                <a:latin typeface="Lucida Grande"/>
                <a:cs typeface="Lucida Grande"/>
              </a:rPr>
              <a:t>waypoint </a:t>
            </a:r>
            <a:r>
              <a:rPr sz="1100" b="1" spc="-35" dirty="0">
                <a:solidFill>
                  <a:srgbClr val="B0609F"/>
                </a:solidFill>
                <a:latin typeface="Lucida Grande"/>
                <a:cs typeface="Lucida Grande"/>
              </a:rPr>
              <a:t>actif </a:t>
            </a:r>
            <a:r>
              <a:rPr sz="1100" spc="-5" dirty="0">
                <a:latin typeface="Lucida Grande"/>
                <a:cs typeface="Lucida Grande"/>
              </a:rPr>
              <a:t>du  </a:t>
            </a:r>
            <a:r>
              <a:rPr sz="1100" dirty="0">
                <a:latin typeface="Lucida Grande"/>
                <a:cs typeface="Lucida Grande"/>
              </a:rPr>
              <a:t>plan de</a:t>
            </a:r>
            <a:r>
              <a:rPr sz="1100" spc="-40" dirty="0">
                <a:latin typeface="Lucida Grande"/>
                <a:cs typeface="Lucida Grande"/>
              </a:rPr>
              <a:t> </a:t>
            </a:r>
            <a:r>
              <a:rPr sz="1100" dirty="0">
                <a:latin typeface="Lucida Grande"/>
                <a:cs typeface="Lucida Grande"/>
              </a:rPr>
              <a:t>vol.</a:t>
            </a:r>
            <a:endParaRPr sz="1100">
              <a:latin typeface="Lucida Grande"/>
              <a:cs typeface="Lucida Grande"/>
            </a:endParaRPr>
          </a:p>
          <a:p>
            <a:pPr marL="12700" algn="just">
              <a:lnSpc>
                <a:spcPct val="100000"/>
              </a:lnSpc>
              <a:spcBef>
                <a:spcPts val="395"/>
              </a:spcBef>
            </a:pPr>
            <a:r>
              <a:rPr sz="1100" spc="-15" dirty="0">
                <a:latin typeface="Lucida Grande"/>
                <a:cs typeface="Lucida Grande"/>
              </a:rPr>
              <a:t>(</a:t>
            </a:r>
            <a:r>
              <a:rPr sz="1100" b="1" spc="-15" dirty="0">
                <a:solidFill>
                  <a:srgbClr val="B0609F"/>
                </a:solidFill>
                <a:latin typeface="Lucida Grande"/>
                <a:cs typeface="Lucida Grande"/>
              </a:rPr>
              <a:t>1 </a:t>
            </a:r>
            <a:r>
              <a:rPr sz="1100" b="1" spc="-35" dirty="0">
                <a:solidFill>
                  <a:srgbClr val="B0609F"/>
                </a:solidFill>
                <a:latin typeface="Lucida Grande"/>
                <a:cs typeface="Lucida Grande"/>
              </a:rPr>
              <a:t>trait </a:t>
            </a:r>
            <a:r>
              <a:rPr sz="1100" dirty="0">
                <a:latin typeface="Lucida Grande"/>
                <a:cs typeface="Lucida Grande"/>
              </a:rPr>
              <a:t>/ Couleur</a:t>
            </a:r>
            <a:r>
              <a:rPr sz="1100" spc="-60" dirty="0">
                <a:latin typeface="Lucida Grande"/>
                <a:cs typeface="Lucida Grande"/>
              </a:rPr>
              <a:t> </a:t>
            </a:r>
            <a:r>
              <a:rPr sz="1100" b="1" spc="-30" dirty="0">
                <a:solidFill>
                  <a:srgbClr val="B0609F"/>
                </a:solidFill>
                <a:latin typeface="Lucida Grande"/>
                <a:cs typeface="Lucida Grande"/>
              </a:rPr>
              <a:t>Magenta</a:t>
            </a:r>
            <a:r>
              <a:rPr sz="1100" spc="-30" dirty="0">
                <a:latin typeface="Lucida Grande"/>
                <a:cs typeface="Lucida Grande"/>
              </a:rPr>
              <a:t>)</a:t>
            </a:r>
            <a:endParaRPr sz="1100">
              <a:latin typeface="Lucida Grande"/>
              <a:cs typeface="Lucida Grande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425384" y="3069335"/>
            <a:ext cx="1570006" cy="1661491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909565" y="3524199"/>
            <a:ext cx="2316480" cy="9156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Lucida Grande"/>
                <a:cs typeface="Lucida Grande"/>
              </a:rPr>
              <a:t>En </a:t>
            </a:r>
            <a:r>
              <a:rPr sz="1100" spc="-5" dirty="0">
                <a:latin typeface="Lucida Grande"/>
                <a:cs typeface="Lucida Grande"/>
              </a:rPr>
              <a:t>changeant, </a:t>
            </a:r>
            <a:r>
              <a:rPr sz="1100" dirty="0">
                <a:latin typeface="Lucida Grande"/>
                <a:cs typeface="Lucida Grande"/>
              </a:rPr>
              <a:t>la </a:t>
            </a:r>
            <a:r>
              <a:rPr sz="1100" b="1" spc="-35" dirty="0">
                <a:solidFill>
                  <a:srgbClr val="00AF50"/>
                </a:solidFill>
                <a:latin typeface="Lucida Grande"/>
                <a:cs typeface="Lucida Grande"/>
              </a:rPr>
              <a:t>source </a:t>
            </a:r>
            <a:r>
              <a:rPr sz="1100" spc="-5" dirty="0">
                <a:latin typeface="Lucida Grande"/>
                <a:cs typeface="Lucida Grande"/>
              </a:rPr>
              <a:t>bascule  </a:t>
            </a:r>
            <a:r>
              <a:rPr sz="1100" dirty="0">
                <a:latin typeface="Lucida Grande"/>
                <a:cs typeface="Lucida Grande"/>
              </a:rPr>
              <a:t>sur la </a:t>
            </a:r>
            <a:r>
              <a:rPr sz="1100" b="1" spc="-40" dirty="0">
                <a:solidFill>
                  <a:srgbClr val="00AF50"/>
                </a:solidFill>
                <a:latin typeface="Lucida Grande"/>
                <a:cs typeface="Lucida Grande"/>
              </a:rPr>
              <a:t>fréquence activée </a:t>
            </a:r>
            <a:r>
              <a:rPr sz="1100" spc="-5" dirty="0">
                <a:latin typeface="Lucida Grande"/>
                <a:cs typeface="Lucida Grande"/>
              </a:rPr>
              <a:t>en </a:t>
            </a:r>
            <a:r>
              <a:rPr sz="1100" b="1" spc="-40" dirty="0">
                <a:solidFill>
                  <a:srgbClr val="00AF50"/>
                </a:solidFill>
                <a:latin typeface="Lucida Grande"/>
                <a:cs typeface="Lucida Grande"/>
              </a:rPr>
              <a:t>NAV </a:t>
            </a:r>
            <a:r>
              <a:rPr sz="1100" b="1" spc="-30" dirty="0">
                <a:solidFill>
                  <a:srgbClr val="00AF50"/>
                </a:solidFill>
                <a:latin typeface="Lucida Grande"/>
                <a:cs typeface="Lucida Grande"/>
              </a:rPr>
              <a:t>1  </a:t>
            </a:r>
            <a:r>
              <a:rPr sz="1100" dirty="0">
                <a:latin typeface="Lucida Grande"/>
                <a:cs typeface="Lucida Grande"/>
              </a:rPr>
              <a:t>avec pour origine la </a:t>
            </a:r>
            <a:r>
              <a:rPr sz="1100" b="1" spc="-40" dirty="0">
                <a:solidFill>
                  <a:srgbClr val="00AF50"/>
                </a:solidFill>
                <a:latin typeface="Lucida Grande"/>
                <a:cs typeface="Lucida Grande"/>
              </a:rPr>
              <a:t>balise </a:t>
            </a:r>
            <a:r>
              <a:rPr sz="1100" dirty="0">
                <a:latin typeface="Lucida Grande"/>
                <a:cs typeface="Lucida Grande"/>
              </a:rPr>
              <a:t>(ILS,  </a:t>
            </a:r>
            <a:r>
              <a:rPr sz="1100" spc="-5" dirty="0">
                <a:latin typeface="Lucida Grande"/>
                <a:cs typeface="Lucida Grande"/>
              </a:rPr>
              <a:t>VOR </a:t>
            </a:r>
            <a:r>
              <a:rPr sz="1100" spc="5" dirty="0">
                <a:latin typeface="Lucida Grande"/>
                <a:cs typeface="Lucida Grande"/>
              </a:rPr>
              <a:t>ou</a:t>
            </a:r>
            <a:r>
              <a:rPr sz="1100" spc="-15" dirty="0">
                <a:latin typeface="Lucida Grande"/>
                <a:cs typeface="Lucida Grande"/>
              </a:rPr>
              <a:t> </a:t>
            </a:r>
            <a:r>
              <a:rPr sz="1100" dirty="0">
                <a:latin typeface="Lucida Grande"/>
                <a:cs typeface="Lucida Grande"/>
              </a:rPr>
              <a:t>ADF).</a:t>
            </a: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100" spc="-15" dirty="0">
                <a:latin typeface="Lucida Grande"/>
                <a:cs typeface="Lucida Grande"/>
              </a:rPr>
              <a:t>(</a:t>
            </a:r>
            <a:r>
              <a:rPr sz="1100" b="1" spc="-15" dirty="0">
                <a:solidFill>
                  <a:srgbClr val="00AF50"/>
                </a:solidFill>
                <a:latin typeface="Lucida Grande"/>
                <a:cs typeface="Lucida Grande"/>
              </a:rPr>
              <a:t>1 </a:t>
            </a:r>
            <a:r>
              <a:rPr sz="1100" b="1" spc="-35" dirty="0">
                <a:solidFill>
                  <a:srgbClr val="00AF50"/>
                </a:solidFill>
                <a:latin typeface="Lucida Grande"/>
                <a:cs typeface="Lucida Grande"/>
              </a:rPr>
              <a:t>trait </a:t>
            </a:r>
            <a:r>
              <a:rPr sz="1100" dirty="0">
                <a:latin typeface="Lucida Grande"/>
                <a:cs typeface="Lucida Grande"/>
              </a:rPr>
              <a:t>/ Couleur</a:t>
            </a:r>
            <a:r>
              <a:rPr sz="1100" spc="-55" dirty="0">
                <a:latin typeface="Lucida Grande"/>
                <a:cs typeface="Lucida Grande"/>
              </a:rPr>
              <a:t> </a:t>
            </a:r>
            <a:r>
              <a:rPr sz="1100" b="1" spc="-25" dirty="0">
                <a:solidFill>
                  <a:srgbClr val="00AF50"/>
                </a:solidFill>
                <a:latin typeface="Lucida Grande"/>
                <a:cs typeface="Lucida Grande"/>
              </a:rPr>
              <a:t>Vert</a:t>
            </a:r>
            <a:r>
              <a:rPr sz="1100" spc="-25" dirty="0">
                <a:latin typeface="Lucida Grande"/>
                <a:cs typeface="Lucida Grande"/>
              </a:rPr>
              <a:t>)</a:t>
            </a:r>
            <a:endParaRPr sz="1100" dirty="0">
              <a:latin typeface="Lucida Grande"/>
              <a:cs typeface="Lucida Grande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431023" y="4869179"/>
            <a:ext cx="1552955" cy="1693164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905247" y="5240782"/>
            <a:ext cx="2316480" cy="915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Lucida Grande"/>
                <a:cs typeface="Lucida Grande"/>
              </a:rPr>
              <a:t>En </a:t>
            </a:r>
            <a:r>
              <a:rPr sz="1100" spc="-5" dirty="0">
                <a:latin typeface="Lucida Grande"/>
                <a:cs typeface="Lucida Grande"/>
              </a:rPr>
              <a:t>changeant, </a:t>
            </a:r>
            <a:r>
              <a:rPr sz="1100" dirty="0">
                <a:latin typeface="Lucida Grande"/>
                <a:cs typeface="Lucida Grande"/>
              </a:rPr>
              <a:t>la </a:t>
            </a:r>
            <a:r>
              <a:rPr sz="1100" b="1" spc="-35" dirty="0">
                <a:solidFill>
                  <a:srgbClr val="00AF50"/>
                </a:solidFill>
                <a:latin typeface="Lucida Grande"/>
                <a:cs typeface="Lucida Grande"/>
              </a:rPr>
              <a:t>source </a:t>
            </a:r>
            <a:r>
              <a:rPr sz="1100" dirty="0">
                <a:latin typeface="Lucida Grande"/>
                <a:cs typeface="Lucida Grande"/>
              </a:rPr>
              <a:t>bascule  sur la </a:t>
            </a:r>
            <a:r>
              <a:rPr sz="1100" b="1" spc="-40" dirty="0">
                <a:solidFill>
                  <a:srgbClr val="00AF50"/>
                </a:solidFill>
                <a:latin typeface="Lucida Grande"/>
                <a:cs typeface="Lucida Grande"/>
              </a:rPr>
              <a:t>fréquence activée </a:t>
            </a:r>
            <a:r>
              <a:rPr sz="1100" spc="-5" dirty="0">
                <a:latin typeface="Lucida Grande"/>
                <a:cs typeface="Lucida Grande"/>
              </a:rPr>
              <a:t>en </a:t>
            </a:r>
            <a:r>
              <a:rPr sz="1100" b="1" spc="-40" dirty="0">
                <a:solidFill>
                  <a:srgbClr val="00AF50"/>
                </a:solidFill>
                <a:latin typeface="Lucida Grande"/>
                <a:cs typeface="Lucida Grande"/>
              </a:rPr>
              <a:t>NAV </a:t>
            </a:r>
            <a:r>
              <a:rPr sz="1100" b="1" spc="-30" dirty="0">
                <a:solidFill>
                  <a:srgbClr val="00AF50"/>
                </a:solidFill>
                <a:latin typeface="Lucida Grande"/>
                <a:cs typeface="Lucida Grande"/>
              </a:rPr>
              <a:t>2  </a:t>
            </a:r>
            <a:r>
              <a:rPr sz="1100" dirty="0">
                <a:latin typeface="Lucida Grande"/>
                <a:cs typeface="Lucida Grande"/>
              </a:rPr>
              <a:t>avec pour origine la </a:t>
            </a:r>
            <a:r>
              <a:rPr sz="1100" b="1" spc="-40" dirty="0">
                <a:solidFill>
                  <a:srgbClr val="00AF50"/>
                </a:solidFill>
                <a:latin typeface="Lucida Grande"/>
                <a:cs typeface="Lucida Grande"/>
              </a:rPr>
              <a:t>balise </a:t>
            </a:r>
            <a:r>
              <a:rPr sz="1100" dirty="0">
                <a:latin typeface="Lucida Grande"/>
                <a:cs typeface="Lucida Grande"/>
              </a:rPr>
              <a:t>(ILS,  </a:t>
            </a:r>
            <a:r>
              <a:rPr sz="1100" spc="-5" dirty="0">
                <a:latin typeface="Lucida Grande"/>
                <a:cs typeface="Lucida Grande"/>
              </a:rPr>
              <a:t>VOR </a:t>
            </a:r>
            <a:r>
              <a:rPr sz="1100" spc="5" dirty="0">
                <a:latin typeface="Lucida Grande"/>
                <a:cs typeface="Lucida Grande"/>
              </a:rPr>
              <a:t>ou</a:t>
            </a:r>
            <a:r>
              <a:rPr sz="1100" spc="-15" dirty="0">
                <a:latin typeface="Lucida Grande"/>
                <a:cs typeface="Lucida Grande"/>
              </a:rPr>
              <a:t> </a:t>
            </a:r>
            <a:r>
              <a:rPr sz="1100" dirty="0">
                <a:latin typeface="Lucida Grande"/>
                <a:cs typeface="Lucida Grande"/>
              </a:rPr>
              <a:t>ADF).</a:t>
            </a: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100" spc="-15" dirty="0">
                <a:latin typeface="Lucida Grande"/>
                <a:cs typeface="Lucida Grande"/>
              </a:rPr>
              <a:t>(</a:t>
            </a:r>
            <a:r>
              <a:rPr sz="1100" b="1" spc="-15" dirty="0">
                <a:solidFill>
                  <a:srgbClr val="00AF50"/>
                </a:solidFill>
                <a:latin typeface="Lucida Grande"/>
                <a:cs typeface="Lucida Grande"/>
              </a:rPr>
              <a:t>2 </a:t>
            </a:r>
            <a:r>
              <a:rPr sz="1100" b="1" spc="-40" dirty="0">
                <a:solidFill>
                  <a:srgbClr val="00AF50"/>
                </a:solidFill>
                <a:latin typeface="Lucida Grande"/>
                <a:cs typeface="Lucida Grande"/>
              </a:rPr>
              <a:t>traits </a:t>
            </a:r>
            <a:r>
              <a:rPr sz="1100" dirty="0">
                <a:latin typeface="Lucida Grande"/>
                <a:cs typeface="Lucida Grande"/>
              </a:rPr>
              <a:t>/ Couleur</a:t>
            </a:r>
            <a:r>
              <a:rPr sz="1100" spc="-40" dirty="0">
                <a:latin typeface="Lucida Grande"/>
                <a:cs typeface="Lucida Grande"/>
              </a:rPr>
              <a:t> </a:t>
            </a:r>
            <a:r>
              <a:rPr sz="1100" b="1" spc="-25" dirty="0">
                <a:solidFill>
                  <a:srgbClr val="00AF50"/>
                </a:solidFill>
                <a:latin typeface="Lucida Grande"/>
                <a:cs typeface="Lucida Grande"/>
              </a:rPr>
              <a:t>Vert</a:t>
            </a:r>
            <a:r>
              <a:rPr sz="1100" spc="-25" dirty="0">
                <a:latin typeface="Lucida Grande"/>
                <a:cs typeface="Lucida Grande"/>
              </a:rPr>
              <a:t>)</a:t>
            </a:r>
            <a:endParaRPr sz="1100" dirty="0">
              <a:latin typeface="Lucida Grande"/>
              <a:cs typeface="Lucida Grande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2E09A6D-70B7-A241-A407-29449F947A0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8" y="1624739"/>
            <a:ext cx="4597439" cy="2583832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2172462" y="3719339"/>
            <a:ext cx="339852" cy="227026"/>
            <a:chOff x="1973579" y="3985259"/>
            <a:chExt cx="495300" cy="562610"/>
          </a:xfrm>
        </p:grpSpPr>
        <p:sp>
          <p:nvSpPr>
            <p:cNvPr id="10" name="object 10"/>
            <p:cNvSpPr/>
            <p:nvPr/>
          </p:nvSpPr>
          <p:spPr>
            <a:xfrm>
              <a:off x="1973579" y="3985259"/>
              <a:ext cx="495300" cy="56235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045969" y="4019549"/>
              <a:ext cx="350520" cy="417830"/>
            </a:xfrm>
            <a:custGeom>
              <a:avLst/>
              <a:gdLst/>
              <a:ahLst/>
              <a:cxnLst/>
              <a:rect l="l" t="t" r="r" b="b"/>
              <a:pathLst>
                <a:path w="350519" h="417829">
                  <a:moveTo>
                    <a:pt x="0" y="417575"/>
                  </a:moveTo>
                  <a:lnTo>
                    <a:pt x="350519" y="417575"/>
                  </a:lnTo>
                  <a:lnTo>
                    <a:pt x="350519" y="0"/>
                  </a:lnTo>
                  <a:lnTo>
                    <a:pt x="0" y="0"/>
                  </a:lnTo>
                  <a:lnTo>
                    <a:pt x="0" y="417575"/>
                  </a:lnTo>
                  <a:close/>
                </a:path>
              </a:pathLst>
            </a:custGeom>
            <a:ln w="38100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7">
            <a:extLst>
              <a:ext uri="{FF2B5EF4-FFF2-40B4-BE49-F238E27FC236}">
                <a16:creationId xmlns:a16="http://schemas.microsoft.com/office/drawing/2014/main" id="{379A0C06-B1BA-8249-9E3F-31F5F4F1D449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III</a:t>
            </a:r>
            <a:r>
              <a:rPr sz="1000" spc="-10" dirty="0">
                <a:latin typeface="Lucida Grande"/>
                <a:cs typeface="Lucida Grande"/>
              </a:rPr>
              <a:t>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45" dirty="0">
                <a:solidFill>
                  <a:srgbClr val="2CA1BE"/>
                </a:solidFill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b="1" u="sng" spc="-40" dirty="0">
                <a:solidFill>
                  <a:srgbClr val="2CA1BE"/>
                </a:solidFill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b="1" u="sng" spc="-50" dirty="0">
                <a:solidFill>
                  <a:srgbClr val="2CA1BE"/>
                </a:solidFill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b="1" u="sng" spc="-35" dirty="0">
                <a:solidFill>
                  <a:srgbClr val="2CA1BE"/>
                </a:solidFill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b="1" u="sng" spc="-50" dirty="0">
                <a:solidFill>
                  <a:srgbClr val="2CA1BE"/>
                </a:solidFill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b="1" u="sng" dirty="0">
              <a:solidFill>
                <a:srgbClr val="2CA1BE"/>
              </a:solidFill>
              <a:latin typeface="Lucida Grande"/>
              <a:cs typeface="Lucida Grande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"/>
            </a:xfrm>
            <a:custGeom>
              <a:avLst/>
              <a:gdLst/>
              <a:ahLst/>
              <a:cxnLst/>
              <a:rect l="l" t="t" r="r" b="b"/>
              <a:pathLst>
                <a:path w="9144000" h="685800">
                  <a:moveTo>
                    <a:pt x="91440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9144000" y="685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2388" y="164592"/>
              <a:ext cx="4468368" cy="26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268" y="1048003"/>
            <a:ext cx="784669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9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 BASIQUES </a:t>
            </a:r>
            <a:r>
              <a:rPr sz="2100" b="1" u="heavy" spc="14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: </a:t>
            </a:r>
            <a:r>
              <a:rPr sz="2100" b="1" u="heavy" spc="-8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Éléments les </a:t>
            </a:r>
            <a:r>
              <a:rPr sz="2100" b="1" u="heavy" spc="-80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plus </a:t>
            </a:r>
            <a:r>
              <a:rPr sz="2100" b="1" u="heavy" spc="-75" dirty="0" err="1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proches</a:t>
            </a:r>
            <a:r>
              <a:rPr sz="2100" b="1" u="heavy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(</a:t>
            </a:r>
            <a:r>
              <a:rPr lang="fr-FR" sz="2100" b="1" u="heavy" spc="-75" dirty="0">
                <a:uFill>
                  <a:solidFill>
                    <a:srgbClr val="2CA1BE"/>
                  </a:solidFill>
                </a:uFill>
              </a:rPr>
              <a:t>6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/</a:t>
            </a:r>
            <a:r>
              <a:rPr lang="fr-FR" sz="2100" b="1" u="heavy" spc="-75" dirty="0">
                <a:uFill>
                  <a:solidFill>
                    <a:srgbClr val="2CA1BE"/>
                  </a:solidFill>
                </a:uFill>
              </a:rPr>
              <a:t>6</a:t>
            </a:r>
            <a:r>
              <a:rPr sz="2100" b="1" u="heavy" spc="-75" dirty="0"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)</a:t>
            </a:r>
            <a:endParaRPr sz="2100" dirty="0">
              <a:latin typeface="Lucida Grande"/>
              <a:cs typeface="Lucida Gran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46544" y="1577720"/>
            <a:ext cx="2078989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Lucida Grande"/>
                <a:cs typeface="Lucida Grande"/>
              </a:rPr>
              <a:t>Pour </a:t>
            </a:r>
            <a:r>
              <a:rPr sz="1400" spc="-5" dirty="0">
                <a:latin typeface="Lucida Grande"/>
                <a:cs typeface="Lucida Grande"/>
              </a:rPr>
              <a:t>afficher </a:t>
            </a:r>
            <a:r>
              <a:rPr sz="1400" dirty="0">
                <a:latin typeface="Lucida Grande"/>
                <a:cs typeface="Lucida Grande"/>
              </a:rPr>
              <a:t>la </a:t>
            </a:r>
            <a:r>
              <a:rPr sz="1400" b="1" spc="-55" dirty="0">
                <a:solidFill>
                  <a:srgbClr val="2CA1BE"/>
                </a:solidFill>
                <a:latin typeface="Lucida Grande"/>
                <a:cs typeface="Lucida Grande"/>
              </a:rPr>
              <a:t>liste  des éléments </a:t>
            </a:r>
            <a:r>
              <a:rPr sz="1400" spc="-5" dirty="0">
                <a:latin typeface="Lucida Grande"/>
                <a:cs typeface="Lucida Grande"/>
              </a:rPr>
              <a:t>les plus  proches</a:t>
            </a:r>
            <a:r>
              <a:rPr sz="1400" spc="195" dirty="0">
                <a:latin typeface="Lucida Grande"/>
                <a:cs typeface="Lucida Grande"/>
              </a:rPr>
              <a:t> </a:t>
            </a:r>
            <a:r>
              <a:rPr sz="1400" spc="-5" dirty="0">
                <a:latin typeface="Lucida Grande"/>
                <a:cs typeface="Lucida Grande"/>
              </a:rPr>
              <a:t>(aéroports,</a:t>
            </a:r>
            <a:endParaRPr sz="1400">
              <a:latin typeface="Lucida Grande"/>
              <a:cs typeface="Lucida Gran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57209" y="2217801"/>
            <a:ext cx="56832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2715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Lucida Grande"/>
                <a:cs typeface="Lucida Grande"/>
              </a:rPr>
              <a:t>N</a:t>
            </a:r>
            <a:r>
              <a:rPr sz="1400" dirty="0">
                <a:latin typeface="Lucida Grande"/>
                <a:cs typeface="Lucida Grande"/>
              </a:rPr>
              <a:t>D</a:t>
            </a:r>
            <a:r>
              <a:rPr sz="1400" spc="-20" dirty="0">
                <a:latin typeface="Lucida Grande"/>
                <a:cs typeface="Lucida Grande"/>
              </a:rPr>
              <a:t>B</a:t>
            </a:r>
            <a:r>
              <a:rPr sz="1400" dirty="0">
                <a:latin typeface="Lucida Grande"/>
                <a:cs typeface="Lucida Grande"/>
              </a:rPr>
              <a:t>,</a:t>
            </a:r>
            <a:endParaRPr sz="1400">
              <a:latin typeface="Lucida Grande"/>
              <a:cs typeface="Lucida Grande"/>
            </a:endParaRPr>
          </a:p>
          <a:p>
            <a:pPr marL="12700">
              <a:lnSpc>
                <a:spcPct val="100000"/>
              </a:lnSpc>
            </a:pPr>
            <a:r>
              <a:rPr sz="1400" spc="-5" dirty="0">
                <a:latin typeface="Lucida Grande"/>
                <a:cs typeface="Lucida Grande"/>
              </a:rPr>
              <a:t>points</a:t>
            </a:r>
            <a:endParaRPr sz="1400">
              <a:latin typeface="Lucida Grande"/>
              <a:cs typeface="Lucida Gran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46544" y="2217801"/>
            <a:ext cx="1191260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Lucida Grande"/>
                <a:cs typeface="Lucida Grande"/>
              </a:rPr>
              <a:t>i</a:t>
            </a:r>
            <a:r>
              <a:rPr sz="1400" spc="5" dirty="0">
                <a:latin typeface="Lucida Grande"/>
                <a:cs typeface="Lucida Grande"/>
              </a:rPr>
              <a:t>n</a:t>
            </a:r>
            <a:r>
              <a:rPr sz="1400" dirty="0">
                <a:latin typeface="Lucida Grande"/>
                <a:cs typeface="Lucida Grande"/>
              </a:rPr>
              <a:t>t</a:t>
            </a:r>
            <a:r>
              <a:rPr sz="1400" spc="-15" dirty="0">
                <a:latin typeface="Lucida Grande"/>
                <a:cs typeface="Lucida Grande"/>
              </a:rPr>
              <a:t>e</a:t>
            </a:r>
            <a:r>
              <a:rPr sz="1400" spc="-5" dirty="0">
                <a:latin typeface="Lucida Grande"/>
                <a:cs typeface="Lucida Grande"/>
              </a:rPr>
              <a:t>r</a:t>
            </a:r>
            <a:r>
              <a:rPr sz="1400" spc="-10" dirty="0">
                <a:latin typeface="Lucida Grande"/>
                <a:cs typeface="Lucida Grande"/>
              </a:rPr>
              <a:t>s</a:t>
            </a:r>
            <a:r>
              <a:rPr sz="1400" spc="-5" dirty="0">
                <a:latin typeface="Lucida Grande"/>
                <a:cs typeface="Lucida Grande"/>
              </a:rPr>
              <a:t>ec</a:t>
            </a:r>
            <a:r>
              <a:rPr sz="1400" spc="-10" dirty="0">
                <a:latin typeface="Lucida Grande"/>
                <a:cs typeface="Lucida Grande"/>
              </a:rPr>
              <a:t>t</a:t>
            </a:r>
            <a:r>
              <a:rPr sz="1400" spc="-5" dirty="0">
                <a:latin typeface="Lucida Grande"/>
                <a:cs typeface="Lucida Grande"/>
              </a:rPr>
              <a:t>ions,  VOR,</a:t>
            </a:r>
            <a:endParaRPr sz="1400">
              <a:latin typeface="Lucida Grande"/>
              <a:cs typeface="Lucida Grande"/>
            </a:endParaRPr>
          </a:p>
          <a:p>
            <a:pPr marL="12700">
              <a:lnSpc>
                <a:spcPct val="100000"/>
              </a:lnSpc>
            </a:pPr>
            <a:r>
              <a:rPr sz="1400" spc="-5" dirty="0">
                <a:latin typeface="Lucida Grande"/>
                <a:cs typeface="Lucida Grande"/>
              </a:rPr>
              <a:t>utilisateurs,</a:t>
            </a:r>
            <a:endParaRPr sz="1400">
              <a:latin typeface="Lucida Grande"/>
              <a:cs typeface="Lucida Gran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46544" y="2857576"/>
            <a:ext cx="2078989" cy="6673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385570" algn="l"/>
              </a:tabLst>
            </a:pPr>
            <a:r>
              <a:rPr sz="1400" spc="-5" dirty="0">
                <a:latin typeface="Lucida Grande"/>
                <a:cs typeface="Lucida Grande"/>
              </a:rPr>
              <a:t>fréquences,	</a:t>
            </a:r>
            <a:r>
              <a:rPr sz="1400" spc="-10" dirty="0">
                <a:latin typeface="Lucida Grande"/>
                <a:cs typeface="Lucida Grande"/>
              </a:rPr>
              <a:t>espaces</a:t>
            </a:r>
            <a:endParaRPr sz="1400">
              <a:latin typeface="Lucida Grande"/>
              <a:cs typeface="Lucida Grande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spc="-5" dirty="0">
                <a:latin typeface="Lucida Grande"/>
                <a:cs typeface="Lucida Grande"/>
              </a:rPr>
              <a:t>aériens,…)  appuyer</a:t>
            </a:r>
            <a:r>
              <a:rPr sz="1400" spc="-55" dirty="0">
                <a:latin typeface="Lucida Grande"/>
                <a:cs typeface="Lucida Grande"/>
              </a:rPr>
              <a:t> </a:t>
            </a:r>
            <a:r>
              <a:rPr sz="1400" dirty="0">
                <a:latin typeface="Lucida Grande"/>
                <a:cs typeface="Lucida Grande"/>
              </a:rPr>
              <a:t>sur</a:t>
            </a:r>
            <a:endParaRPr sz="1400">
              <a:latin typeface="Lucida Grande"/>
              <a:cs typeface="Lucida Grande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Lucida Grande"/>
                <a:cs typeface="Lucida Grande"/>
              </a:rPr>
              <a:t>« </a:t>
            </a:r>
            <a:r>
              <a:rPr sz="1400" b="1" spc="-55" dirty="0">
                <a:solidFill>
                  <a:srgbClr val="2CA1BE"/>
                </a:solidFill>
                <a:latin typeface="Lucida Grande"/>
                <a:cs typeface="Lucida Grande"/>
              </a:rPr>
              <a:t>NRST</a:t>
            </a:r>
            <a:r>
              <a:rPr sz="1400" b="1" spc="-7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400" spc="-5" dirty="0">
                <a:latin typeface="Lucida Grande"/>
                <a:cs typeface="Lucida Grande"/>
              </a:rPr>
              <a:t>».</a:t>
            </a:r>
            <a:endParaRPr sz="1400">
              <a:latin typeface="Lucida Grande"/>
              <a:cs typeface="Lucida Gran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645656" y="4085082"/>
            <a:ext cx="2078989" cy="1520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Lucida Grande"/>
                <a:cs typeface="Lucida Grande"/>
              </a:rPr>
              <a:t>Pour </a:t>
            </a:r>
            <a:r>
              <a:rPr sz="1400" b="1" spc="-60" dirty="0">
                <a:solidFill>
                  <a:srgbClr val="2CA1BE"/>
                </a:solidFill>
                <a:latin typeface="Lucida Grande"/>
                <a:cs typeface="Lucida Grande"/>
              </a:rPr>
              <a:t>aller </a:t>
            </a:r>
            <a:r>
              <a:rPr sz="1400" b="1" spc="-50" dirty="0">
                <a:solidFill>
                  <a:srgbClr val="2CA1BE"/>
                </a:solidFill>
                <a:latin typeface="Lucida Grande"/>
                <a:cs typeface="Lucida Grande"/>
              </a:rPr>
              <a:t>directement  </a:t>
            </a:r>
            <a:r>
              <a:rPr sz="1400" b="1" spc="-65" dirty="0">
                <a:solidFill>
                  <a:srgbClr val="2CA1BE"/>
                </a:solidFill>
                <a:latin typeface="Lucida Grande"/>
                <a:cs typeface="Lucida Grande"/>
              </a:rPr>
              <a:t>sur </a:t>
            </a:r>
            <a:r>
              <a:rPr sz="1400" b="1" spc="-50" dirty="0">
                <a:solidFill>
                  <a:srgbClr val="2CA1BE"/>
                </a:solidFill>
                <a:latin typeface="Lucida Grande"/>
                <a:cs typeface="Lucida Grande"/>
              </a:rPr>
              <a:t>un </a:t>
            </a:r>
            <a:r>
              <a:rPr sz="1400" b="1" spc="-60" dirty="0">
                <a:solidFill>
                  <a:srgbClr val="2CA1BE"/>
                </a:solidFill>
                <a:latin typeface="Lucida Grande"/>
                <a:cs typeface="Lucida Grande"/>
              </a:rPr>
              <a:t>des </a:t>
            </a:r>
            <a:r>
              <a:rPr sz="1400" b="1" spc="-55" dirty="0">
                <a:solidFill>
                  <a:srgbClr val="2CA1BE"/>
                </a:solidFill>
                <a:latin typeface="Lucida Grande"/>
                <a:cs typeface="Lucida Grande"/>
              </a:rPr>
              <a:t>éléments de  </a:t>
            </a:r>
            <a:r>
              <a:rPr sz="1400" b="1" spc="-50" dirty="0">
                <a:solidFill>
                  <a:srgbClr val="2CA1BE"/>
                </a:solidFill>
                <a:latin typeface="Lucida Grande"/>
                <a:cs typeface="Lucida Grande"/>
              </a:rPr>
              <a:t>la liste</a:t>
            </a:r>
            <a:r>
              <a:rPr sz="1400" spc="-50" dirty="0">
                <a:latin typeface="Lucida Grande"/>
                <a:cs typeface="Lucida Grande"/>
              </a:rPr>
              <a:t>, </a:t>
            </a:r>
            <a:r>
              <a:rPr sz="1400" b="1" spc="-55" dirty="0">
                <a:solidFill>
                  <a:srgbClr val="2CA1BE"/>
                </a:solidFill>
                <a:latin typeface="Lucida Grande"/>
                <a:cs typeface="Lucida Grande"/>
              </a:rPr>
              <a:t>entrer </a:t>
            </a:r>
            <a:r>
              <a:rPr sz="1400" b="1" spc="-60" dirty="0">
                <a:solidFill>
                  <a:srgbClr val="2CA1BE"/>
                </a:solidFill>
                <a:latin typeface="Lucida Grande"/>
                <a:cs typeface="Lucida Grande"/>
              </a:rPr>
              <a:t>dans la  </a:t>
            </a:r>
            <a:r>
              <a:rPr sz="1400" b="1" spc="-50" dirty="0">
                <a:solidFill>
                  <a:srgbClr val="2CA1BE"/>
                </a:solidFill>
                <a:latin typeface="Lucida Grande"/>
                <a:cs typeface="Lucida Grande"/>
              </a:rPr>
              <a:t>liste</a:t>
            </a:r>
            <a:r>
              <a:rPr sz="1400" spc="-50" dirty="0">
                <a:latin typeface="Lucida Grande"/>
                <a:cs typeface="Lucida Grande"/>
              </a:rPr>
              <a:t>, </a:t>
            </a:r>
            <a:r>
              <a:rPr sz="1400" b="1" spc="-55" dirty="0">
                <a:solidFill>
                  <a:srgbClr val="2CA1BE"/>
                </a:solidFill>
                <a:latin typeface="Lucida Grande"/>
                <a:cs typeface="Lucida Grande"/>
              </a:rPr>
              <a:t>sélectionner </a:t>
            </a:r>
            <a:r>
              <a:rPr sz="1400" b="1" spc="-50" dirty="0">
                <a:solidFill>
                  <a:srgbClr val="2CA1BE"/>
                </a:solidFill>
                <a:latin typeface="Lucida Grande"/>
                <a:cs typeface="Lucida Grande"/>
              </a:rPr>
              <a:t>un  élément </a:t>
            </a:r>
            <a:r>
              <a:rPr sz="1400" spc="-5" dirty="0">
                <a:latin typeface="Lucida Grande"/>
                <a:cs typeface="Lucida Grande"/>
              </a:rPr>
              <a:t>et </a:t>
            </a:r>
            <a:r>
              <a:rPr sz="1400" b="1" spc="-55" dirty="0">
                <a:solidFill>
                  <a:srgbClr val="2CA1BE"/>
                </a:solidFill>
                <a:latin typeface="Lucida Grande"/>
                <a:cs typeface="Lucida Grande"/>
              </a:rPr>
              <a:t>appuyer </a:t>
            </a:r>
            <a:r>
              <a:rPr sz="1400" dirty="0">
                <a:latin typeface="Lucida Grande"/>
                <a:cs typeface="Lucida Grande"/>
              </a:rPr>
              <a:t>sur  le bouton « </a:t>
            </a:r>
            <a:r>
              <a:rPr sz="1400" b="1" spc="-60" dirty="0">
                <a:solidFill>
                  <a:srgbClr val="2CA1BE"/>
                </a:solidFill>
                <a:latin typeface="Lucida Grande"/>
                <a:cs typeface="Lucida Grande"/>
              </a:rPr>
              <a:t>D </a:t>
            </a:r>
            <a:r>
              <a:rPr sz="1400" dirty="0">
                <a:latin typeface="Lucida Grande"/>
                <a:cs typeface="Lucida Grande"/>
              </a:rPr>
              <a:t>» </a:t>
            </a:r>
            <a:r>
              <a:rPr sz="1400" spc="-10" dirty="0">
                <a:latin typeface="Lucida Grande"/>
                <a:cs typeface="Lucida Grande"/>
              </a:rPr>
              <a:t>(Direct  </a:t>
            </a:r>
            <a:r>
              <a:rPr sz="1400" spc="-5" dirty="0">
                <a:latin typeface="Lucida Grande"/>
                <a:cs typeface="Lucida Grande"/>
              </a:rPr>
              <a:t>To) et</a:t>
            </a:r>
            <a:r>
              <a:rPr sz="1400" spc="-25" dirty="0">
                <a:latin typeface="Lucida Grande"/>
                <a:cs typeface="Lucida Grande"/>
              </a:rPr>
              <a:t> </a:t>
            </a:r>
            <a:r>
              <a:rPr sz="1400" b="1" spc="-45" dirty="0">
                <a:solidFill>
                  <a:srgbClr val="2CA1BE"/>
                </a:solidFill>
                <a:latin typeface="Lucida Grande"/>
                <a:cs typeface="Lucida Grande"/>
              </a:rPr>
              <a:t>confirmer</a:t>
            </a:r>
            <a:r>
              <a:rPr lang="fr-FR" sz="1400" spc="-45" dirty="0">
                <a:latin typeface="Lucida Grande"/>
                <a:cs typeface="Lucida Grande"/>
              </a:rPr>
              <a:t> (ENT)</a:t>
            </a:r>
            <a:r>
              <a:rPr sz="1400" spc="-45" dirty="0">
                <a:latin typeface="Lucida Grande"/>
                <a:cs typeface="Lucida Grande"/>
              </a:rPr>
              <a:t>.</a:t>
            </a:r>
            <a:endParaRPr sz="1400" dirty="0">
              <a:latin typeface="Lucida Grande"/>
              <a:cs typeface="Lucida Grande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B91BB0F-01DF-954C-A674-2FEC4A421E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8" y="1637599"/>
            <a:ext cx="6374915" cy="358280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B0F48F1-393D-CB4C-A574-CF9D54942B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3807525"/>
            <a:ext cx="762000" cy="555113"/>
          </a:xfrm>
          <a:prstGeom prst="rect">
            <a:avLst/>
          </a:prstGeom>
        </p:spPr>
      </p:pic>
      <p:grpSp>
        <p:nvGrpSpPr>
          <p:cNvPr id="23" name="object 12">
            <a:extLst>
              <a:ext uri="{FF2B5EF4-FFF2-40B4-BE49-F238E27FC236}">
                <a16:creationId xmlns:a16="http://schemas.microsoft.com/office/drawing/2014/main" id="{A6E236D0-CBAA-F846-84BA-430A74E6BC16}"/>
              </a:ext>
            </a:extLst>
          </p:cNvPr>
          <p:cNvGrpSpPr/>
          <p:nvPr/>
        </p:nvGrpSpPr>
        <p:grpSpPr>
          <a:xfrm>
            <a:off x="3886200" y="3786566"/>
            <a:ext cx="891150" cy="633034"/>
            <a:chOff x="4040123" y="3899915"/>
            <a:chExt cx="1581912" cy="1152144"/>
          </a:xfrm>
        </p:grpSpPr>
        <p:sp>
          <p:nvSpPr>
            <p:cNvPr id="26" name="object 15">
              <a:extLst>
                <a:ext uri="{FF2B5EF4-FFF2-40B4-BE49-F238E27FC236}">
                  <a16:creationId xmlns:a16="http://schemas.microsoft.com/office/drawing/2014/main" id="{B709B55F-AD90-6946-AD47-522C25ADAE67}"/>
                </a:ext>
              </a:extLst>
            </p:cNvPr>
            <p:cNvSpPr/>
            <p:nvPr/>
          </p:nvSpPr>
          <p:spPr>
            <a:xfrm>
              <a:off x="4040123" y="3899915"/>
              <a:ext cx="1581912" cy="115214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6">
              <a:extLst>
                <a:ext uri="{FF2B5EF4-FFF2-40B4-BE49-F238E27FC236}">
                  <a16:creationId xmlns:a16="http://schemas.microsoft.com/office/drawing/2014/main" id="{95114759-C30C-0F43-A003-7A553D6FB5CF}"/>
                </a:ext>
              </a:extLst>
            </p:cNvPr>
            <p:cNvSpPr/>
            <p:nvPr/>
          </p:nvSpPr>
          <p:spPr>
            <a:xfrm>
              <a:off x="4112513" y="3934205"/>
              <a:ext cx="1437640" cy="1007744"/>
            </a:xfrm>
            <a:custGeom>
              <a:avLst/>
              <a:gdLst/>
              <a:ahLst/>
              <a:cxnLst/>
              <a:rect l="l" t="t" r="r" b="b"/>
              <a:pathLst>
                <a:path w="1437639" h="1007745">
                  <a:moveTo>
                    <a:pt x="0" y="1007364"/>
                  </a:moveTo>
                  <a:lnTo>
                    <a:pt x="1437132" y="1007364"/>
                  </a:lnTo>
                  <a:lnTo>
                    <a:pt x="1437132" y="0"/>
                  </a:lnTo>
                  <a:lnTo>
                    <a:pt x="0" y="0"/>
                  </a:lnTo>
                  <a:lnTo>
                    <a:pt x="0" y="1007364"/>
                  </a:lnTo>
                  <a:close/>
                </a:path>
              </a:pathLst>
            </a:custGeom>
            <a:ln w="38100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4343400" y="4569223"/>
            <a:ext cx="558595" cy="231378"/>
            <a:chOff x="4696967" y="5030723"/>
            <a:chExt cx="519684" cy="597407"/>
          </a:xfrm>
        </p:grpSpPr>
        <p:sp>
          <p:nvSpPr>
            <p:cNvPr id="13" name="object 13"/>
            <p:cNvSpPr/>
            <p:nvPr/>
          </p:nvSpPr>
          <p:spPr>
            <a:xfrm>
              <a:off x="4696967" y="5030723"/>
              <a:ext cx="519684" cy="59740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769357" y="5065013"/>
              <a:ext cx="375285" cy="452755"/>
            </a:xfrm>
            <a:custGeom>
              <a:avLst/>
              <a:gdLst/>
              <a:ahLst/>
              <a:cxnLst/>
              <a:rect l="l" t="t" r="r" b="b"/>
              <a:pathLst>
                <a:path w="375285" h="452754">
                  <a:moveTo>
                    <a:pt x="0" y="452628"/>
                  </a:moveTo>
                  <a:lnTo>
                    <a:pt x="374903" y="452628"/>
                  </a:lnTo>
                  <a:lnTo>
                    <a:pt x="374903" y="0"/>
                  </a:lnTo>
                  <a:lnTo>
                    <a:pt x="0" y="0"/>
                  </a:lnTo>
                  <a:lnTo>
                    <a:pt x="0" y="452628"/>
                  </a:lnTo>
                  <a:close/>
                </a:path>
              </a:pathLst>
            </a:custGeom>
            <a:ln w="38100">
              <a:solidFill>
                <a:srgbClr val="2CA1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" name="Image 29">
            <a:extLst>
              <a:ext uri="{FF2B5EF4-FFF2-40B4-BE49-F238E27FC236}">
                <a16:creationId xmlns:a16="http://schemas.microsoft.com/office/drawing/2014/main" id="{E2DF08BE-4F71-5545-8F08-73BBA005FD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0808" y="6152147"/>
            <a:ext cx="1384300" cy="381000"/>
          </a:xfrm>
          <a:prstGeom prst="rect">
            <a:avLst/>
          </a:prstGeom>
        </p:spPr>
      </p:pic>
      <p:sp>
        <p:nvSpPr>
          <p:cNvPr id="31" name="object 7">
            <a:extLst>
              <a:ext uri="{FF2B5EF4-FFF2-40B4-BE49-F238E27FC236}">
                <a16:creationId xmlns:a16="http://schemas.microsoft.com/office/drawing/2014/main" id="{E0F6B072-0B36-CD49-8CB8-E1419070715C}"/>
              </a:ext>
            </a:extLst>
          </p:cNvPr>
          <p:cNvSpPr txBox="1"/>
          <p:nvPr/>
        </p:nvSpPr>
        <p:spPr>
          <a:xfrm>
            <a:off x="112268" y="776986"/>
            <a:ext cx="806195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Lucida Grande"/>
                <a:cs typeface="Lucida Grande"/>
              </a:rPr>
              <a:t>[I]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PFD</a:t>
            </a:r>
            <a:r>
              <a:rPr sz="100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[II]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MFD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III</a:t>
            </a:r>
            <a:r>
              <a:rPr sz="1000" spc="-10" dirty="0">
                <a:latin typeface="Lucida Grande"/>
                <a:cs typeface="Lucida Grande"/>
              </a:rPr>
              <a:t>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INSTRUMENTS</a:t>
            </a:r>
            <a:r>
              <a:rPr sz="1000" spc="5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</a:t>
            </a:r>
            <a:r>
              <a:rPr lang="fr-FR" sz="1000" spc="-10" dirty="0">
                <a:latin typeface="Lucida Grande"/>
                <a:cs typeface="Lucida Grande"/>
              </a:rPr>
              <a:t>I</a:t>
            </a:r>
            <a:r>
              <a:rPr sz="1000" spc="-10" dirty="0">
                <a:latin typeface="Lucida Grande"/>
                <a:cs typeface="Lucida Grande"/>
              </a:rPr>
              <a:t>V]</a:t>
            </a:r>
            <a:r>
              <a:rPr sz="1000" spc="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MOTEUR</a:t>
            </a:r>
            <a:r>
              <a:rPr sz="1000" spc="35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10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[V]</a:t>
            </a:r>
            <a:r>
              <a:rPr sz="1000" spc="15" dirty="0">
                <a:latin typeface="Lucida Grande"/>
                <a:cs typeface="Lucida Grande"/>
              </a:rPr>
              <a:t> </a:t>
            </a:r>
            <a:r>
              <a:rPr sz="1000" spc="-10" dirty="0">
                <a:latin typeface="Lucida Grande"/>
                <a:cs typeface="Lucida Grande"/>
              </a:rPr>
              <a:t>NAVIGATION</a:t>
            </a:r>
            <a:r>
              <a:rPr sz="1000" spc="50" dirty="0">
                <a:latin typeface="Lucida Grande"/>
                <a:cs typeface="Lucida Grande"/>
              </a:rPr>
              <a:t> </a:t>
            </a:r>
            <a:r>
              <a:rPr sz="1000" spc="-5" dirty="0">
                <a:latin typeface="Lucida Grande"/>
                <a:cs typeface="Lucida Grande"/>
              </a:rPr>
              <a:t>–</a:t>
            </a:r>
            <a:r>
              <a:rPr sz="1000" spc="-5" dirty="0">
                <a:solidFill>
                  <a:srgbClr val="2CA1BE"/>
                </a:solidFill>
                <a:latin typeface="Lucida Grande"/>
                <a:cs typeface="Lucida Grande"/>
              </a:rPr>
              <a:t> </a:t>
            </a:r>
            <a:r>
              <a:rPr sz="1000" b="1" u="sng" spc="-45" dirty="0">
                <a:solidFill>
                  <a:srgbClr val="2CA1BE"/>
                </a:solidFill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[VI]</a:t>
            </a:r>
            <a:r>
              <a:rPr sz="1000" b="1" u="sng" spc="-40" dirty="0">
                <a:solidFill>
                  <a:srgbClr val="2CA1BE"/>
                </a:solidFill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b="1" u="sng" spc="-50" dirty="0">
                <a:solidFill>
                  <a:srgbClr val="2CA1BE"/>
                </a:solidFill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MANIPULATIONS</a:t>
            </a:r>
            <a:r>
              <a:rPr sz="1000" b="1" u="sng" spc="-35" dirty="0">
                <a:solidFill>
                  <a:srgbClr val="2CA1BE"/>
                </a:solidFill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 </a:t>
            </a:r>
            <a:r>
              <a:rPr sz="1000" b="1" u="sng" spc="-50" dirty="0">
                <a:solidFill>
                  <a:srgbClr val="2CA1BE"/>
                </a:solidFill>
                <a:uFill>
                  <a:solidFill>
                    <a:srgbClr val="2CA1BE"/>
                  </a:solidFill>
                </a:uFill>
                <a:latin typeface="Lucida Grande"/>
                <a:cs typeface="Lucida Grande"/>
              </a:rPr>
              <a:t>BASIQUES</a:t>
            </a:r>
            <a:endParaRPr sz="1000" b="1" u="sng" dirty="0">
              <a:solidFill>
                <a:srgbClr val="2CA1BE"/>
              </a:solidFill>
              <a:latin typeface="Lucida Grande"/>
              <a:cs typeface="Lucida Grand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624</TotalTime>
  <Words>6379</Words>
  <Application>Microsoft Macintosh PowerPoint</Application>
  <PresentationFormat>Affichage à l'écran (4:3)</PresentationFormat>
  <Paragraphs>494</Paragraphs>
  <Slides>97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97</vt:i4>
      </vt:variant>
    </vt:vector>
  </HeadingPairs>
  <TitlesOfParts>
    <vt:vector size="101" baseType="lpstr">
      <vt:lpstr>Calibri</vt:lpstr>
      <vt:lpstr>Lucida Grande</vt:lpstr>
      <vt:lpstr>Wingdings 3</vt:lpstr>
      <vt:lpstr>Office Theme</vt:lpstr>
      <vt:lpstr>Formation EFIS – Garmin 1000</vt:lpstr>
      <vt:lpstr>Formation EFIS – Garmin 1000</vt:lpstr>
      <vt:lpstr>OBJECTIFS ET UTILITÉ</vt:lpstr>
      <vt:lpstr>Présentation PowerPoint</vt:lpstr>
      <vt:lpstr>INTRODUCTION : Présentation du PFD du G1000</vt:lpstr>
      <vt:lpstr>INTRODUCTION : Présentation du MFD du G1000</vt:lpstr>
      <vt:lpstr>INTRODUCTION : PFD/MFD Controls du G1000</vt:lpstr>
      <vt:lpstr>Présentation PowerPoint</vt:lpstr>
      <vt:lpstr>PRIMARY FLIGHT DISPLAY : L’interface matérielle du PFD (1/2)</vt:lpstr>
      <vt:lpstr>PRIMARY FLIGHT DISPLAY : L’interface matérielle du PFD (1/2)</vt:lpstr>
      <vt:lpstr>PRIMARY FLIGHT DISPLAY : L’interface matérielle du PFD (1/2)</vt:lpstr>
      <vt:lpstr>PRIMARY FLIGHT DISPLAY : L’interface matérielle du PFD (1/2)</vt:lpstr>
      <vt:lpstr>PRIMARY FLIGHT DISPLAY : L’interface matérielle du PFD (1/2)</vt:lpstr>
      <vt:lpstr>PRIMARY FLIGHT DISPLAY : L’interface logicielle du PFD (2/2)</vt:lpstr>
      <vt:lpstr>PRIMARY FLIGHT DISPLAY : L’interface logicielle du PFD (2/2)</vt:lpstr>
      <vt:lpstr>PRIMARY FLIGHT DISPLAY : L’interface logicielle du PFD (2/2)</vt:lpstr>
      <vt:lpstr>PRIMARY FLIGHT DISPLAY : L’interface logicielle du PFD (2/2)</vt:lpstr>
      <vt:lpstr>PRIMARY FLIGHT DISPLAY : L’interface logicielle du PFD (2/2)</vt:lpstr>
      <vt:lpstr>PRIMARY FLIGHT DISPLAY : L’interface logicielle du PFD (2/2)</vt:lpstr>
      <vt:lpstr>PRIMARY FLIGHT DISPLAY : L’interface logicielle du PFD (2/2)</vt:lpstr>
      <vt:lpstr>Présentation PowerPoint</vt:lpstr>
      <vt:lpstr>MULTI FUNCTION DISPLAY : L’interface logicielle du MFD</vt:lpstr>
      <vt:lpstr>MULTI FUNCTION DISPLAY : L’interface logicielle du MFD</vt:lpstr>
      <vt:lpstr>MULTI FUNCTION DISPLAY : L’interface logicielle du MFD</vt:lpstr>
      <vt:lpstr>MULTI FUNCTION DISPLAY : L’interface logicielle du MFD</vt:lpstr>
      <vt:lpstr>MULTI FUNCTION DISPLAY : L’interface logicielle du MFD</vt:lpstr>
      <vt:lpstr>Présentation PowerPoint</vt:lpstr>
      <vt:lpstr>INSTRUMENTS : AFFICHAGE PFD (1/4) PUISSANCE :</vt:lpstr>
      <vt:lpstr>INSTRUMENTS : AFFICHAGE PFD (1/4) PUISSANCE :</vt:lpstr>
      <vt:lpstr>INSTRUMENTS : AFFICHAGE PFD (1/4) NAVIGATION :</vt:lpstr>
      <vt:lpstr>INSTRUMENTS : AFFICHAGE PFD (1/4) NAVIGATION :</vt:lpstr>
      <vt:lpstr>INSTRUMENTS : AFFICHAGE PFD (1/4) GESTION DU PILOTE AUTOMATIQUE</vt:lpstr>
      <vt:lpstr>INSTRUMENTS : AFFICHAGE PFD (1/4) GESTION DU PILOTE AUTOMATIQUE</vt:lpstr>
      <vt:lpstr>INSTRUMENTS : AFFICHAGE PFD (1/4) AFFICHAGE COM :</vt:lpstr>
      <vt:lpstr>INSTRUMENTS : AFFICHAGE PFD (1/4) AFFICHAGE COM :</vt:lpstr>
      <vt:lpstr>INSTRUMENTS : AFFICHAGE PFD (1/4) AFFICHAGE COM :</vt:lpstr>
      <vt:lpstr>INSTRUMENTS : AFFICHAGE PFD (1/4) INSET (ENCART) :</vt:lpstr>
      <vt:lpstr>INSTRUMENTS : AFFICHAGE PFD (1/4) TEMPERATURE :</vt:lpstr>
      <vt:lpstr>INSTRUMENTS : AFFICHAGE PFD (1/4) HEURE UTC :</vt:lpstr>
      <vt:lpstr>INSTRUMENTS : Vue globale (1/4)</vt:lpstr>
      <vt:lpstr>INSTRUMENTS : Vue détaillée (1/4)</vt:lpstr>
      <vt:lpstr>INSTRUMENTS : Vue détaillée (1/4)</vt:lpstr>
      <vt:lpstr>INSTRUMENTS : Vue détaillée (1/4)</vt:lpstr>
      <vt:lpstr>INSTRUMENTS : Vue détaillée (1/4) réglages V speed references</vt:lpstr>
      <vt:lpstr>INSTRUMENTS : Vue détaillée (1/4) réglages V speed references</vt:lpstr>
      <vt:lpstr>INSTRUMENTS : Vue détaillée (1/4)</vt:lpstr>
      <vt:lpstr>INSTRUMENTS : Horizon artificiel Vue détaillée (1/4)</vt:lpstr>
      <vt:lpstr>INSTRUMENTS : Vue détaillée (1/4)</vt:lpstr>
      <vt:lpstr>INSTRUMENTS : Vue détaillée (1/4)</vt:lpstr>
      <vt:lpstr>INSTRUMENTS : Vue détaillée (1/4)</vt:lpstr>
      <vt:lpstr>INSTRUMENTS : Vue détaillée (1/4) Indicateur de virage</vt:lpstr>
      <vt:lpstr>INSTRUMENTS : Vue détaillée (1/4) Altitude :</vt:lpstr>
      <vt:lpstr>INSTRUMENTS : Vue détaillée (1/4) Altitude :</vt:lpstr>
      <vt:lpstr>INSTRUMENTS : Vue détaillée (1/4) Altitude :</vt:lpstr>
      <vt:lpstr>INSTRUMENTS : Vue détaillée (1/4) Altitude :</vt:lpstr>
      <vt:lpstr>INSTRUMENTS : Vue détaillée (1/4) Altitude :</vt:lpstr>
      <vt:lpstr>INSTRUMENTS : Vue détaillée (1/4) Altitude :</vt:lpstr>
      <vt:lpstr>INSTRUMENTS : Vue détaillée (1/4) Altitude :</vt:lpstr>
      <vt:lpstr>INSTRUMENTS : Vue détaillée (1/4) Altitude :</vt:lpstr>
      <vt:lpstr>INSTRUMENTS : Vue détaillée (1/4) Altitude Select (ALT SEL) :</vt:lpstr>
      <vt:lpstr>INSTRUMENTS : Vue détaillée (1/4) Altitude Select (ALT SEL) :</vt:lpstr>
      <vt:lpstr>INSTRUMENTS : Vue détaillée (1/4) Altitude Select (ALT SEL) :</vt:lpstr>
      <vt:lpstr>INSTRUMENTS : Vue détaillée (1/4) VNAV :</vt:lpstr>
      <vt:lpstr>INSTRUMENTS : Horizontal Situation Indicator (3/4)</vt:lpstr>
      <vt:lpstr>INSTRUMENTS : Horizontal Situation Indicator (3/4) CAP :</vt:lpstr>
      <vt:lpstr>INSTRUMENTS : Horizontal Situation Indicator (3/4) SELECTION DU CAP :</vt:lpstr>
      <vt:lpstr>INSTRUMENTS : Horizontal Situation Indicator (3/4) SELECTION DU CAP :</vt:lpstr>
      <vt:lpstr>INSTRUMENTS : Horizontal Situation Indicator (3/4) SELECTION DU CAP :</vt:lpstr>
      <vt:lpstr>INSTRUMENTS : Horizontal Situation Indicator (3/4) TURN RATE INDICATOR</vt:lpstr>
      <vt:lpstr>INSTRUMENTS : Horizontal Situation Indicator (3/4) TURN RATE INDICATOR</vt:lpstr>
      <vt:lpstr>INSTRUMENTS : Horizontal Situation Indicator (3/4) CDI :</vt:lpstr>
      <vt:lpstr>INSTRUMENTS : Course Deviation Indicator (4/4)</vt:lpstr>
      <vt:lpstr>INSTRUMENTS : Horizontal Situation Indicator (3/4) SYNTHESE :</vt:lpstr>
      <vt:lpstr>Présentation PowerPoint</vt:lpstr>
      <vt:lpstr>MOTEUR : Engine Indicated System (EIS) (1/3)</vt:lpstr>
      <vt:lpstr>MOTEUR : Engine Indicated System (EIS) (1/3)</vt:lpstr>
      <vt:lpstr>MOTEUR : Engine Indicated System (EIS) (1/3)</vt:lpstr>
      <vt:lpstr>MOTEUR : Engine Indicated System (EIS) (1/3)</vt:lpstr>
      <vt:lpstr>MOTEUR : Engine Indicated System (EIS) (1/3)</vt:lpstr>
      <vt:lpstr>MOTEUR : Engine Indicated System (EIS) (1/3)</vt:lpstr>
      <vt:lpstr>MOTEUR : Engine Indicated System (EIS) (1/3)</vt:lpstr>
      <vt:lpstr>MOTEUR : Engine Indicated System (EIS) (1/3)</vt:lpstr>
      <vt:lpstr>MOTEUR : Engine Indicated System (1/3)</vt:lpstr>
      <vt:lpstr>MOTEUR : Fonction Lean (3/3)</vt:lpstr>
      <vt:lpstr>Présentation PowerPoint</vt:lpstr>
      <vt:lpstr>NAVIGATION : BOUTON FMS</vt:lpstr>
      <vt:lpstr>NAVIGATION : Chapitre 1 « MAP » (1/4)</vt:lpstr>
      <vt:lpstr>NAVIGATION : Chapitre 2 WAYPOINT « WPT » (2/4)</vt:lpstr>
      <vt:lpstr>NAVIGATION : Chapitre 3 AUXILIAIRES « AUX » (3/4)</vt:lpstr>
      <vt:lpstr>NAVIGATION : Chapitre 4 NEAREST « NRST » (4/4)</vt:lpstr>
      <vt:lpstr>Chapitre VI : Manipulations basiques -&gt; Fréquences radio</vt:lpstr>
      <vt:lpstr>MANIPULATIONS BASIQUES : Fréquences radio (1/6)</vt:lpstr>
      <vt:lpstr>MANIPULATIONS BASIQUES : Fréquences radio navigation (2/6)</vt:lpstr>
      <vt:lpstr>MANIPULATIONS BASIQUES : Code transpondeur (3/6)</vt:lpstr>
      <vt:lpstr>MANIPULATIONS BASIQUES : Création d’un plan de vol (4/6)</vt:lpstr>
      <vt:lpstr>MANIPULATIONS BASIQUES : Source de navigation (5/6)</vt:lpstr>
      <vt:lpstr>MANIPULATIONS BASIQUES : Éléments les plus proches (6/6)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Formation EFIS – Garmin 1000</dc:title>
  <dc:subject/>
  <dc:creator/>
  <cp:keywords/>
  <dc:description/>
  <cp:lastModifiedBy>alain Cornac</cp:lastModifiedBy>
  <cp:revision>46</cp:revision>
  <dcterms:created xsi:type="dcterms:W3CDTF">2021-01-07T14:32:23Z</dcterms:created>
  <dcterms:modified xsi:type="dcterms:W3CDTF">2021-01-08T12:43:19Z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2019-09-30T10:00:00Z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2021-01-07T10:00:00Z</vt:filetime>
  </property>
</Properties>
</file>