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8" r:id="rId2"/>
    <p:sldId id="284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65" r:id="rId11"/>
    <p:sldId id="285" r:id="rId12"/>
    <p:sldId id="267" r:id="rId13"/>
    <p:sldId id="291" r:id="rId14"/>
    <p:sldId id="286" r:id="rId15"/>
    <p:sldId id="268" r:id="rId16"/>
    <p:sldId id="269" r:id="rId17"/>
    <p:sldId id="287" r:id="rId18"/>
    <p:sldId id="271" r:id="rId19"/>
    <p:sldId id="290" r:id="rId20"/>
    <p:sldId id="270" r:id="rId21"/>
    <p:sldId id="272" r:id="rId22"/>
    <p:sldId id="273" r:id="rId23"/>
    <p:sldId id="274" r:id="rId24"/>
    <p:sldId id="288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9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62"/>
    <p:restoredTop sz="90068"/>
  </p:normalViewPr>
  <p:slideViewPr>
    <p:cSldViewPr snapToGrid="0" snapToObjects="1">
      <p:cViewPr varScale="1">
        <p:scale>
          <a:sx n="110" d="100"/>
          <a:sy n="110" d="100"/>
        </p:scale>
        <p:origin x="16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2E38877-9430-0547-9FF1-4C89C8E0FB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19D75B2-725D-B047-A311-AED3708321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DDEFD-AE57-1548-A4D2-3C3BD5BC8D4D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53424E-BAC8-7C4F-A827-716118D737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Ces informations à  titre pédagogique dans cette note technique ne prévalent pas sur celles définies dans les MANUELS D’EXPLOITATION établis par la Compagnie, qui restent la seule REFERENCE.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D6E692-D8F0-4545-9BB8-7C5B316E54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8B550-30DE-364F-AD5C-D3FEF612A0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8140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68CEC-32E6-BE4C-854E-9B1A8ED8062E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Ces informations à  titre pédagogique dans cette note technique ne prévalent pas sur celles définies dans les MANUELS D’EXPLOITATION établis par la Compagnie, qui restent la seule REFERENCE.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04BF9-FDD2-CC4A-B150-AF45DC271C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237776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8226B6-2ADB-174C-9A2C-970DE1C44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048315-B76E-6947-B857-D3A70FE7B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2ED36F-203B-CF4A-83B7-7A0FE754D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CNC_version 1.0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2EDA1A-90FC-A04C-A5B3-50B57D0E4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A. CORNAC FI ACTMP_version 20042019_1.0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98B620-1FC5-2C41-9CF4-45005FE8D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83DA-0844-0E49-B19F-1ADDCD1B6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615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A5D72-6FA6-D04B-AF88-9E7B24180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135A13D-66E7-F645-AF06-AD7F6C6622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496656-606A-4A49-9210-4CF4FE477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CNC_version 1.0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98AF6E-29B2-F844-9D63-C5C7AB624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A. CORNAC FI ACTMP_version 20042019_1.0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6874A6-B61E-534B-90ED-EB1B156C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83DA-0844-0E49-B19F-1ADDCD1B6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422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452E344-7DCE-554A-9A21-D2774E55D4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F55BFDA-7272-B642-B965-93B1AC3D9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577094-3CFF-D047-88F9-217C557FD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CNC_version 1.0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84DEA0-B43E-AD48-AFA6-74772D404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A. CORNAC FI ACTMP_version 20042019_1.0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FCE1AE-9657-444A-A1E6-627597450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83DA-0844-0E49-B19F-1ADDCD1B6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2831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6C9C9C-2A30-8F46-8459-0FDA905EE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FC99E3-62A1-D942-A8F2-EC6958D5A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39ECC6-3711-E141-8B1B-4C0E05F26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CNC_version 1.0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3166D5-EE1A-6C40-83E2-ED7C47DAC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A. CORNAC FI ACTMP_version 20042019_1.0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D415F8-5159-7041-8208-87D06AEC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83DA-0844-0E49-B19F-1ADDCD1B6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470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36ADB7-5170-D24C-A65A-552C0ED93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1021EE-22A5-EF47-8C6D-3B5955268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5AFB6F-6909-1341-B524-CE5660641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CNC_version 1.0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EE869E-7D59-D941-83D4-C3AFB5B4C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A. CORNAC FI ACTMP_version 20042019_1.0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DEF4AD-B50D-014D-A157-3F5C7FFFC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83DA-0844-0E49-B19F-1ADDCD1B6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550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ED6520-4601-A04B-9D8E-E6B2778BC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D72C0D-2E8F-454A-A7FD-0AD7A1E51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6EC211E-F11A-9743-9167-55F4CF646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D80EF5-B865-994D-A447-09108DFC9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CNC_version 1.0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7BC8A6-0B69-A146-A15B-4DDB43D1A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A. CORNAC FI ACTMP_version 20042019_1.0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A5931D1-267E-E743-85A7-7DAF32B2C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83DA-0844-0E49-B19F-1ADDCD1B6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0400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C7B844-A0F2-9E42-AB6C-74FC7602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441FDA-C13E-7040-BECF-6494BF2D0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A6660BC-281C-D440-BA62-D63F8F9AC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F9AC365-8A3C-1640-8176-709B956644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C492AAA-F022-1F41-BBB2-CBEBFED59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8F24444-B6AA-BA43-AADE-8683D017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CNC_version 1.0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643A16E-B42F-9741-B7AA-57BC2D7D3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A. CORNAC FI ACTMP_version 20042019_1.0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5C8376-06C0-0840-AFCA-78F405540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83DA-0844-0E49-B19F-1ADDCD1B6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945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CA8E86-29E0-F447-BE0B-E02058D3E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4BAD46A-56A2-0747-B2A5-1F771C1C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CNC_version 1.0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3CF22F-B9F2-9946-84F3-BA1AD23FD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A. CORNAC FI ACTMP_version 20042019_1.0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731056-A4CB-5B4B-9694-23B766D86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83DA-0844-0E49-B19F-1ADDCD1B6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90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D095565-3210-544C-8087-5C801952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CNC_version 1.0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4E4A68E-C215-E14F-BDB8-8E8B775C8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A. CORNAC FI ACTMP_version 20042019_1.0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B43FD2-DD22-5145-9F7A-EB7ECE310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83DA-0844-0E49-B19F-1ADDCD1B6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99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4AC15F-074A-C048-8111-C84D173A6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821082-B8AD-DE4B-BFBB-7A6D665C0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E0BDA39-1F0C-6840-95AC-4E5556139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0AE4EC-18E0-AF47-A899-45D7D972E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CNC_version 1.0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B46A066-B0B2-B14A-BA7E-A5FFC211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A. CORNAC FI ACTMP_version 20042019_1.0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7457C8-88DA-CE43-8629-97C6AC67A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83DA-0844-0E49-B19F-1ADDCD1B6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565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C7420E-6ADF-2642-B7BF-3922173F4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5C23EA9-50C3-EF41-8D97-568771640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298ABA8-ACEC-4844-B394-BB3F34C75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6789D21-64B7-5E4F-8C96-B5AD4F623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CNC_version 1.0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32C607-F67F-914C-9DCF-CC250C63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A. CORNAC FI ACTMP_version 20042019_1.0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5EE0647-F0CB-6C41-8A92-C9E6C55D1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383DA-0844-0E49-B19F-1ADDCD1B6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9726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8A611D4-27FE-2A4C-983F-BA3C2C0A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22A4D7-C5C1-E34C-A008-C84ABAD58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C9D991-2540-5C4B-A8CF-1F393E2E8D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CNC_version 1.0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B18498-52AA-5C41-B9C5-6EAB8E3B4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A. CORNAC FI ACTMP_version 20042019_1.0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F19418-E1F2-4445-9754-CF3DE0281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383DA-0844-0E49-B19F-1ADDCD1B6C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529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CIRRUS SR20/SR22</a:t>
            </a:r>
            <a:endParaRPr sz="1600" b="1" dirty="0">
              <a:solidFill>
                <a:srgbClr val="002060"/>
              </a:solidFill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5684FF1-4F5A-2C47-A71B-895D4963E546}"/>
              </a:ext>
            </a:extLst>
          </p:cNvPr>
          <p:cNvGrpSpPr/>
          <p:nvPr/>
        </p:nvGrpSpPr>
        <p:grpSpPr>
          <a:xfrm>
            <a:off x="326373" y="977913"/>
            <a:ext cx="8105624" cy="5479281"/>
            <a:chOff x="1722039" y="1128148"/>
            <a:chExt cx="8105624" cy="5479281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AED30AFC-975B-BC49-9182-A16B00A42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2039" y="1140071"/>
              <a:ext cx="5424986" cy="5467358"/>
            </a:xfrm>
            <a:prstGeom prst="rect">
              <a:avLst/>
            </a:prstGeom>
          </p:spPr>
        </p:pic>
        <p:sp>
          <p:nvSpPr>
            <p:cNvPr id="4" name="Parallélogramme 3">
              <a:extLst>
                <a:ext uri="{FF2B5EF4-FFF2-40B4-BE49-F238E27FC236}">
                  <a16:creationId xmlns:a16="http://schemas.microsoft.com/office/drawing/2014/main" id="{993F714A-BC0C-FC4C-8F22-84C731362ADB}"/>
                </a:ext>
              </a:extLst>
            </p:cNvPr>
            <p:cNvSpPr/>
            <p:nvPr/>
          </p:nvSpPr>
          <p:spPr>
            <a:xfrm>
              <a:off x="4876912" y="1128148"/>
              <a:ext cx="4950751" cy="5479281"/>
            </a:xfrm>
            <a:prstGeom prst="parallelogram">
              <a:avLst>
                <a:gd name="adj" fmla="val 2531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5" name="ZoneTexte 14"/>
          <p:cNvSpPr txBox="1"/>
          <p:nvPr/>
        </p:nvSpPr>
        <p:spPr>
          <a:xfrm>
            <a:off x="5894910" y="4179699"/>
            <a:ext cx="419762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 i="1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fr-FR" sz="4000" dirty="0"/>
              <a:t>Circuit Electrique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768846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AE03D615-8525-3A40-9A53-95D12F3EF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042" y="1382820"/>
            <a:ext cx="3399868" cy="4706754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438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ISOLATION DIODES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chemeClr val="tx2"/>
                </a:solidFill>
              </a:rPr>
              <a:t>Electrical “check valves” or “one way street” 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chemeClr val="tx2"/>
                </a:solidFill>
              </a:rPr>
              <a:t>Electricity can only flow in the direction of the arrows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chemeClr val="tx2"/>
                </a:solidFill>
              </a:rPr>
              <a:t>Prevent ALT 2 from powering the Main Distribution Bus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chemeClr val="tx2"/>
                </a:solidFill>
              </a:rPr>
              <a:t>Prevent  BAT 2 from powering the Main Distribution Bus 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chemeClr val="tx2"/>
                </a:solidFill>
              </a:rPr>
              <a:t>Check operation of diodes during preflight by turning only BAT 2 on </a:t>
            </a:r>
          </a:p>
          <a:p>
            <a:pPr lvl="2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chemeClr val="tx2"/>
                </a:solidFill>
              </a:rPr>
              <a:t>        and then verifying flap position light is out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49F61EBF-2736-C44D-932B-59310F666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 l="4502" t="2223" r="7573"/>
          <a:stretch>
            <a:fillRect/>
          </a:stretch>
        </p:blipFill>
        <p:spPr bwMode="auto">
          <a:xfrm>
            <a:off x="3280772" y="1757579"/>
            <a:ext cx="366447" cy="44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Down Arrow 9">
            <a:extLst>
              <a:ext uri="{FF2B5EF4-FFF2-40B4-BE49-F238E27FC236}">
                <a16:creationId xmlns:a16="http://schemas.microsoft.com/office/drawing/2014/main" id="{FB5A5619-9419-464C-8CAD-ACDDE6382817}"/>
              </a:ext>
            </a:extLst>
          </p:cNvPr>
          <p:cNvSpPr/>
          <p:nvPr/>
        </p:nvSpPr>
        <p:spPr>
          <a:xfrm rot="16200000">
            <a:off x="10142606" y="5662364"/>
            <a:ext cx="250371" cy="350519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E91851-4CAF-EF44-9159-284CBED6278E}"/>
              </a:ext>
            </a:extLst>
          </p:cNvPr>
          <p:cNvSpPr/>
          <p:nvPr/>
        </p:nvSpPr>
        <p:spPr>
          <a:xfrm>
            <a:off x="10534311" y="5599742"/>
            <a:ext cx="250371" cy="38006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6C1677CB-AE99-E142-9E38-C5D1FF0B1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3035587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A6FF96F9-B571-7444-9A5A-E43874A1D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034" y="1226463"/>
            <a:ext cx="6935932" cy="5190466"/>
          </a:xfrm>
          <a:prstGeom prst="rect">
            <a:avLst/>
          </a:prstGeom>
        </p:spPr>
      </p:pic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8046B0B4-8CFA-4C42-9448-1FDDCCB26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1831105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648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ELECTRICAL SYSTEM CONTROLS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MASTER SWITCHES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Rocker type electrical system master switches are located in front</a:t>
            </a:r>
          </a:p>
          <a:p>
            <a:pPr lvl="2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       of the pilot on the bolster panel for easy access.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CIRCUIT BREAKER PANEL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lvl="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4000500" lvl="8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949700" algn="l"/>
                <a:tab pos="3992563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rgbClr val="002060"/>
              </a:solidFill>
            </a:endParaRPr>
          </a:p>
          <a:p>
            <a:pPr marL="4000500" lvl="8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949700" algn="l"/>
                <a:tab pos="3992563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Located on left side of center console</a:t>
            </a:r>
          </a:p>
          <a:p>
            <a:pPr marL="4000500" lvl="8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Alternating gray collars on the CB panel provides easier recognition </a:t>
            </a:r>
          </a:p>
          <a:p>
            <a:pPr lvl="2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        						       of circuit breakers</a:t>
            </a:r>
          </a:p>
          <a:p>
            <a:pPr marL="4000500" lvl="8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b="1" dirty="0">
                <a:solidFill>
                  <a:srgbClr val="002060"/>
                </a:solidFill>
              </a:rPr>
              <a:t>Circuit breakers are re-settable (once) !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b="1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E2BD43AC-92ED-5940-B688-449942F820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8660" y="3623144"/>
            <a:ext cx="2977476" cy="2801722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stretch>
              <a:fillRect b="-9701"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latin typeface="Arial" charset="0"/>
            </a:endParaRPr>
          </a:p>
        </p:txBody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5AD956D6-11A6-BD47-9CA1-1DD99B5FB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364" y="1976311"/>
            <a:ext cx="2677296" cy="1739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</p:pic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5DECC645-3E22-F74B-8054-63B166A84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2319018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4126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ELECTRICAL SYSTEM CONTROLS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CIRCUIT BREAKER PANEL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lvl="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4000500" lvl="8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949700" algn="l"/>
                <a:tab pos="3992563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rgbClr val="002060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E2BD43AC-92ED-5940-B688-449942F820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54709" y="2529743"/>
            <a:ext cx="2977476" cy="2801722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stretch>
              <a:fillRect b="-9701"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latin typeface="Arial" charset="0"/>
            </a:endParaRPr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5DECC645-3E22-F74B-8054-63B166A84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5CB6B9-EB1F-1341-8D2B-A7B76703F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150" y="1515359"/>
            <a:ext cx="4092498" cy="483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44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A2346433-51BF-D84D-B0E8-CA71A710F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2006645"/>
            <a:ext cx="6400800" cy="3479800"/>
          </a:xfrm>
          <a:prstGeom prst="rect">
            <a:avLst/>
          </a:prstGeom>
        </p:spPr>
      </p:pic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560A11AE-1A8A-134F-8AA8-04C0D2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656830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4535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NORMAL OPERATION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ALT 1_ 28 volts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chemeClr val="tx2"/>
              </a:solidFill>
            </a:endParaRPr>
          </a:p>
          <a:p>
            <a:pPr marL="1257300" lvl="2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/>
              <a:t>Supplies power to </a:t>
            </a:r>
            <a:r>
              <a:rPr lang="en-US" sz="1600" dirty="0">
                <a:solidFill>
                  <a:srgbClr val="00B050"/>
                </a:solidFill>
              </a:rPr>
              <a:t>Main </a:t>
            </a:r>
            <a:r>
              <a:rPr lang="en-US" sz="1600" dirty="0" err="1">
                <a:solidFill>
                  <a:srgbClr val="00B050"/>
                </a:solidFill>
              </a:rPr>
              <a:t>Dist</a:t>
            </a:r>
            <a:r>
              <a:rPr lang="en-US" sz="1600" dirty="0">
                <a:solidFill>
                  <a:srgbClr val="00B050"/>
                </a:solidFill>
              </a:rPr>
              <a:t> Bus</a:t>
            </a:r>
          </a:p>
          <a:p>
            <a:pPr marL="1257300" lvl="2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/>
              <a:t>Charges BAT 1</a:t>
            </a:r>
          </a:p>
          <a:p>
            <a:pPr marL="1257300" lvl="2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/>
              <a:t>Powers Essential Bus when aircraft is  &lt; 1700 rpm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3A4B4CCF-DC94-B649-B60F-5A79EE326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336039" y="3597693"/>
            <a:ext cx="1838059" cy="21920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7F0FBEB-E5D3-5B4B-A5EA-8170A284B933}"/>
              </a:ext>
            </a:extLst>
          </p:cNvPr>
          <p:cNvGrpSpPr/>
          <p:nvPr/>
        </p:nvGrpSpPr>
        <p:grpSpPr>
          <a:xfrm>
            <a:off x="6150327" y="1240303"/>
            <a:ext cx="3705634" cy="5272686"/>
            <a:chOff x="6845808" y="887045"/>
            <a:chExt cx="4424408" cy="5970955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CE670F2B-1D4D-9347-B73E-EA9E21862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/>
            <a:stretch>
              <a:fillRect/>
            </a:stretch>
          </p:blipFill>
          <p:spPr bwMode="auto">
            <a:xfrm>
              <a:off x="6845808" y="887045"/>
              <a:ext cx="4424408" cy="597095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9F4D7C-CB4F-964B-BC4A-B6BF9D1282F3}"/>
                </a:ext>
              </a:extLst>
            </p:cNvPr>
            <p:cNvSpPr/>
            <p:nvPr/>
          </p:nvSpPr>
          <p:spPr>
            <a:xfrm>
              <a:off x="6961649" y="3414761"/>
              <a:ext cx="1898014" cy="2231571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9D145A3-DB9A-F84E-9DC2-DE8E99E566D9}"/>
                </a:ext>
              </a:extLst>
            </p:cNvPr>
            <p:cNvSpPr/>
            <p:nvPr/>
          </p:nvSpPr>
          <p:spPr>
            <a:xfrm>
              <a:off x="9298618" y="1421688"/>
              <a:ext cx="186974" cy="1016667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4D0212-FB85-D64B-8653-5A11256046D4}"/>
                </a:ext>
              </a:extLst>
            </p:cNvPr>
            <p:cNvSpPr/>
            <p:nvPr/>
          </p:nvSpPr>
          <p:spPr>
            <a:xfrm>
              <a:off x="6961649" y="1986502"/>
              <a:ext cx="395902" cy="532913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Espace réservé du pied de page 3">
            <a:extLst>
              <a:ext uri="{FF2B5EF4-FFF2-40B4-BE49-F238E27FC236}">
                <a16:creationId xmlns:a16="http://schemas.microsoft.com/office/drawing/2014/main" id="{27E93B51-71C6-BA4A-9FCB-B19AD9E16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21207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6493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NORMAL OPERATION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ALT 2_ 28,75 volts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chemeClr val="tx2"/>
              </a:solidFill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/>
              <a:t>Supplies power to the </a:t>
            </a:r>
            <a:r>
              <a:rPr lang="en-US" sz="1600" dirty="0" err="1">
                <a:solidFill>
                  <a:srgbClr val="FF0000"/>
                </a:solidFill>
              </a:rPr>
              <a:t>Ess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Bus</a:t>
            </a:r>
            <a:r>
              <a:rPr lang="en-US" sz="1600" dirty="0"/>
              <a:t> during cruise flight </a:t>
            </a:r>
          </a:p>
          <a:p>
            <a:pPr lvl="1">
              <a:spcBef>
                <a:spcPct val="20000"/>
              </a:spcBef>
            </a:pPr>
            <a:r>
              <a:rPr lang="en-US" sz="1600" dirty="0"/>
              <a:t>       (&gt;1700 rpm) because it operates at a higher voltage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/>
              <a:t>Water analogy- Think of higher voltage as higher </a:t>
            </a:r>
          </a:p>
          <a:p>
            <a:pPr lvl="1">
              <a:spcBef>
                <a:spcPct val="20000"/>
              </a:spcBef>
            </a:pPr>
            <a:r>
              <a:rPr lang="en-US" sz="1600" dirty="0"/>
              <a:t>        pressure (water) running through the wires (pipes). </a:t>
            </a:r>
          </a:p>
          <a:p>
            <a:pPr lvl="1">
              <a:spcBef>
                <a:spcPct val="20000"/>
              </a:spcBef>
            </a:pPr>
            <a:r>
              <a:rPr lang="en-US" sz="1600" dirty="0"/>
              <a:t>        The higher voltage (pressure) of ALT 2  prevents ALT 1 </a:t>
            </a:r>
          </a:p>
          <a:p>
            <a:pPr lvl="1">
              <a:spcBef>
                <a:spcPct val="20000"/>
              </a:spcBef>
            </a:pPr>
            <a:r>
              <a:rPr lang="en-US" sz="1600" dirty="0"/>
              <a:t>        from powering the </a:t>
            </a:r>
            <a:r>
              <a:rPr lang="en-US" sz="1600" dirty="0" err="1"/>
              <a:t>Ess</a:t>
            </a:r>
            <a:r>
              <a:rPr lang="en-US" sz="1600" dirty="0"/>
              <a:t> Bus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/>
              <a:t>Charges BAT 2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/>
              <a:t>Diodes prevent ALT 2 from powering the Main </a:t>
            </a:r>
            <a:r>
              <a:rPr lang="en-US" sz="1600" dirty="0" err="1"/>
              <a:t>Dist</a:t>
            </a:r>
            <a:r>
              <a:rPr lang="en-US" sz="1600" dirty="0"/>
              <a:t> Bus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/>
              <a:t>Click on diagram to see “normal” engine indications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3A4B4CCF-DC94-B649-B60F-5A79EE326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691306" y="5001948"/>
            <a:ext cx="1186460" cy="14149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7F0FBEB-E5D3-5B4B-A5EA-8170A284B933}"/>
              </a:ext>
            </a:extLst>
          </p:cNvPr>
          <p:cNvGrpSpPr/>
          <p:nvPr/>
        </p:nvGrpSpPr>
        <p:grpSpPr>
          <a:xfrm>
            <a:off x="6150327" y="1240303"/>
            <a:ext cx="3705634" cy="5272686"/>
            <a:chOff x="6845808" y="887045"/>
            <a:chExt cx="4424408" cy="5970955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CE670F2B-1D4D-9347-B73E-EA9E21862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/>
            <a:stretch>
              <a:fillRect/>
            </a:stretch>
          </p:blipFill>
          <p:spPr bwMode="auto">
            <a:xfrm>
              <a:off x="6845808" y="887045"/>
              <a:ext cx="4424408" cy="597095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6BDD09-705D-2A46-93AF-E53A52E91D7F}"/>
                </a:ext>
              </a:extLst>
            </p:cNvPr>
            <p:cNvSpPr/>
            <p:nvPr/>
          </p:nvSpPr>
          <p:spPr>
            <a:xfrm>
              <a:off x="8859663" y="3472468"/>
              <a:ext cx="1203987" cy="217386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565B57-3FAE-6941-BFDA-BA2494D4631C}"/>
                </a:ext>
              </a:extLst>
            </p:cNvPr>
            <p:cNvSpPr/>
            <p:nvPr/>
          </p:nvSpPr>
          <p:spPr>
            <a:xfrm>
              <a:off x="9229142" y="2683108"/>
              <a:ext cx="348979" cy="39537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FEEF14A-6FBF-E44D-91E8-2E5704F65B54}"/>
                </a:ext>
              </a:extLst>
            </p:cNvPr>
            <p:cNvSpPr/>
            <p:nvPr/>
          </p:nvSpPr>
          <p:spPr>
            <a:xfrm>
              <a:off x="9050164" y="3178554"/>
              <a:ext cx="682981" cy="293914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Espace réservé du pied de page 3">
            <a:extLst>
              <a:ext uri="{FF2B5EF4-FFF2-40B4-BE49-F238E27FC236}">
                <a16:creationId xmlns:a16="http://schemas.microsoft.com/office/drawing/2014/main" id="{50E580B7-46A6-8C4A-985A-1FBD67367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396236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0F30B47D-FDFE-A048-91A5-34FC88452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44" y="1250673"/>
            <a:ext cx="11463166" cy="4737001"/>
          </a:xfrm>
          <a:prstGeom prst="rect">
            <a:avLst/>
          </a:prstGeom>
        </p:spPr>
      </p:pic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9A91F35A-6743-5A48-90A2-9FEA3CFA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1965457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7496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ABNORMAL OPERATION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INDICATION OF AN ALT 1 FAILURE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400" dirty="0">
                <a:solidFill>
                  <a:srgbClr val="002060"/>
                </a:solidFill>
              </a:rPr>
              <a:t>Steady “ALT 1” caution light on annunciator panel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400" dirty="0">
                <a:solidFill>
                  <a:srgbClr val="002060"/>
                </a:solidFill>
              </a:rPr>
              <a:t>Main Bus (M.BUS) indicates a decreased voltage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400" dirty="0">
                <a:solidFill>
                  <a:srgbClr val="002060"/>
                </a:solidFill>
              </a:rPr>
              <a:t>Battery 1 (BATT) indicates a discharge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400" dirty="0">
              <a:solidFill>
                <a:srgbClr val="00206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400" dirty="0">
              <a:solidFill>
                <a:srgbClr val="00206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400" dirty="0">
              <a:solidFill>
                <a:srgbClr val="002060"/>
              </a:solidFill>
            </a:endParaRPr>
          </a:p>
          <a:p>
            <a:pPr lvl="2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400" dirty="0">
              <a:solidFill>
                <a:srgbClr val="002060"/>
              </a:solidFill>
            </a:endParaRPr>
          </a:p>
          <a:p>
            <a:pPr lvl="2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400" dirty="0">
              <a:solidFill>
                <a:srgbClr val="00206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400" dirty="0">
                <a:solidFill>
                  <a:srgbClr val="002060"/>
                </a:solidFill>
              </a:rPr>
              <a:t>Verify on MFD engine page or ampere meter switch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400" dirty="0">
              <a:solidFill>
                <a:srgbClr val="002060"/>
              </a:solidFill>
            </a:endParaRP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2060"/>
                </a:solidFill>
              </a:rPr>
              <a:t>ALT 1 (A)- 0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2060"/>
                </a:solidFill>
              </a:rPr>
              <a:t>ALT 2 (A) – Normal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2060"/>
                </a:solidFill>
              </a:rPr>
              <a:t>BATT 1 (A) discharging -12</a:t>
            </a:r>
          </a:p>
          <a:p>
            <a:pPr marL="2114550" lvl="4" indent="-285750">
              <a:buFont typeface="Wingdings" pitchFamily="2" charset="2"/>
              <a:buChar char="ü"/>
            </a:pPr>
            <a:r>
              <a:rPr lang="en-US" sz="1400" dirty="0">
                <a:solidFill>
                  <a:srgbClr val="002060"/>
                </a:solidFill>
              </a:rPr>
              <a:t>How long will it last?</a:t>
            </a:r>
          </a:p>
          <a:p>
            <a:pPr marL="2114550" lvl="4" indent="-285750">
              <a:buFont typeface="Wingdings" pitchFamily="2" charset="2"/>
              <a:buChar char="ü"/>
            </a:pPr>
            <a:r>
              <a:rPr lang="en-US" sz="1400" dirty="0">
                <a:solidFill>
                  <a:srgbClr val="002060"/>
                </a:solidFill>
              </a:rPr>
              <a:t>How to reduce drain on BATT 1?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solidFill>
                  <a:srgbClr val="002060"/>
                </a:solidFill>
              </a:rPr>
              <a:t>Ess</a:t>
            </a:r>
            <a:r>
              <a:rPr lang="en-US" sz="1400" dirty="0">
                <a:solidFill>
                  <a:srgbClr val="002060"/>
                </a:solidFill>
              </a:rPr>
              <a:t>  (V)- 28.7 ALT 2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2060"/>
                </a:solidFill>
              </a:rPr>
              <a:t>Main (V)- 24.2 Bat1</a:t>
            </a:r>
            <a:endParaRPr lang="en-US" sz="1400" b="1" dirty="0">
              <a:solidFill>
                <a:srgbClr val="002060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pic>
        <p:nvPicPr>
          <p:cNvPr id="19" name="Picture 13" descr="cirrus4-1024">
            <a:extLst>
              <a:ext uri="{FF2B5EF4-FFF2-40B4-BE49-F238E27FC236}">
                <a16:creationId xmlns:a16="http://schemas.microsoft.com/office/drawing/2014/main" id="{DECC0A4E-88C7-A648-A043-9360F1517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451075" y="2200016"/>
            <a:ext cx="3657600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Oval 10">
            <a:extLst>
              <a:ext uri="{FF2B5EF4-FFF2-40B4-BE49-F238E27FC236}">
                <a16:creationId xmlns:a16="http://schemas.microsoft.com/office/drawing/2014/main" id="{CF4BD805-DDC4-D645-80DB-9E8FA9329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8774" y="3038216"/>
            <a:ext cx="533400" cy="5334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B84D36F8-3992-A046-90E9-B4454E8D70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32074" y="2157152"/>
            <a:ext cx="609600" cy="9144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" name="Line 12">
            <a:extLst>
              <a:ext uri="{FF2B5EF4-FFF2-40B4-BE49-F238E27FC236}">
                <a16:creationId xmlns:a16="http://schemas.microsoft.com/office/drawing/2014/main" id="{5C6B9520-8AB1-554A-AA7F-6A4551DDCD2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96000" y="2352416"/>
            <a:ext cx="2209800" cy="12192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2A769C47-B53A-6541-BA92-40206EC01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926170"/>
            <a:ext cx="1828800" cy="4619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CC00"/>
                </a:solidFill>
                <a:latin typeface="Calibri" pitchFamily="34" charset="0"/>
              </a:rPr>
              <a:t>ALT 1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1C05B1E5-66D9-9344-BB70-724B17388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104966" y="4557026"/>
            <a:ext cx="1982067" cy="166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5C89D17-7AF0-DB41-982B-755D2E289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1027" y="3166802"/>
            <a:ext cx="3009900" cy="723900"/>
          </a:xfrm>
          <a:prstGeom prst="rect">
            <a:avLst/>
          </a:prstGeom>
        </p:spPr>
      </p:pic>
      <p:sp>
        <p:nvSpPr>
          <p:cNvPr id="17" name="Espace réservé du pied de page 3">
            <a:extLst>
              <a:ext uri="{FF2B5EF4-FFF2-40B4-BE49-F238E27FC236}">
                <a16:creationId xmlns:a16="http://schemas.microsoft.com/office/drawing/2014/main" id="{A75A6433-4278-E04C-A1AC-93AE13EF9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423907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838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ABNORMAL OPERATION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ABNORMAL PROCEDURE ALT 1 LIGHT STEADY 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400" dirty="0">
                <a:solidFill>
                  <a:srgbClr val="002060"/>
                </a:solidFill>
              </a:rPr>
              <a:t>Analysis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400" dirty="0">
              <a:solidFill>
                <a:srgbClr val="00206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400" dirty="0">
              <a:solidFill>
                <a:srgbClr val="002060"/>
              </a:solidFill>
            </a:endParaRPr>
          </a:p>
          <a:p>
            <a:pPr lvl="2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400" dirty="0">
              <a:solidFill>
                <a:srgbClr val="00206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400" dirty="0">
                <a:solidFill>
                  <a:srgbClr val="002060"/>
                </a:solidFill>
              </a:rPr>
              <a:t>Procedure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400" dirty="0">
              <a:solidFill>
                <a:srgbClr val="002060"/>
              </a:solidFill>
            </a:endParaRPr>
          </a:p>
          <a:p>
            <a:pPr marL="1714500" lvl="3" indent="-342900">
              <a:buFont typeface="+mj-lt"/>
              <a:buAutoNum type="arabicPeriod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400" dirty="0">
                <a:solidFill>
                  <a:srgbClr val="002060"/>
                </a:solidFill>
              </a:rPr>
              <a:t>ALT 1 Master Switch – </a:t>
            </a:r>
            <a:r>
              <a:rPr lang="en-US" sz="1400" b="1" dirty="0">
                <a:solidFill>
                  <a:srgbClr val="0070C0"/>
                </a:solidFill>
              </a:rPr>
              <a:t>OFF</a:t>
            </a:r>
          </a:p>
          <a:p>
            <a:pPr marL="1714500" lvl="3" indent="-342900">
              <a:buFont typeface="+mj-lt"/>
              <a:buAutoNum type="arabicPeriod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400" dirty="0">
                <a:solidFill>
                  <a:srgbClr val="002060"/>
                </a:solidFill>
              </a:rPr>
              <a:t>Alternator 1 Circuit Breaker – </a:t>
            </a:r>
            <a:r>
              <a:rPr lang="en-US" sz="1400" b="1" dirty="0">
                <a:solidFill>
                  <a:srgbClr val="0070C0"/>
                </a:solidFill>
              </a:rPr>
              <a:t>CHECK and RESET</a:t>
            </a:r>
          </a:p>
          <a:p>
            <a:pPr marL="1714500" lvl="3" indent="-342900">
              <a:buFont typeface="+mj-lt"/>
              <a:buAutoNum type="arabicPeriod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400" dirty="0">
                <a:solidFill>
                  <a:srgbClr val="002060"/>
                </a:solidFill>
              </a:rPr>
              <a:t>ALT 1 Master Switch – </a:t>
            </a:r>
            <a:r>
              <a:rPr lang="en-US" sz="1400" b="1" dirty="0">
                <a:solidFill>
                  <a:srgbClr val="0070C0"/>
                </a:solidFill>
              </a:rPr>
              <a:t>ON</a:t>
            </a:r>
          </a:p>
          <a:p>
            <a:pPr marL="1714500" lvl="3" indent="-342900">
              <a:buFont typeface="+mj-lt"/>
              <a:buAutoNum type="arabicPeriod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400" dirty="0">
                <a:solidFill>
                  <a:srgbClr val="002060"/>
                </a:solidFill>
              </a:rPr>
              <a:t>Switch off unnecessary equipment on Main Bus 1, Main Bus 2, and the </a:t>
            </a:r>
          </a:p>
          <a:p>
            <a:pPr lvl="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400" dirty="0">
                <a:solidFill>
                  <a:srgbClr val="002060"/>
                </a:solidFill>
              </a:rPr>
              <a:t>         Non – Essential Buses to reduce loads. Monitor voltage</a:t>
            </a:r>
          </a:p>
          <a:p>
            <a:pPr lvl="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400" dirty="0">
              <a:solidFill>
                <a:srgbClr val="002060"/>
              </a:solidFill>
            </a:endParaRPr>
          </a:p>
          <a:p>
            <a:pPr lvl="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400" dirty="0">
              <a:solidFill>
                <a:srgbClr val="002060"/>
              </a:solidFill>
            </a:endParaRPr>
          </a:p>
          <a:p>
            <a:pPr lvl="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400" dirty="0">
              <a:solidFill>
                <a:srgbClr val="002060"/>
              </a:solidFill>
            </a:endParaRPr>
          </a:p>
          <a:p>
            <a:pPr lvl="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400" dirty="0">
              <a:solidFill>
                <a:srgbClr val="002060"/>
              </a:solidFill>
            </a:endParaRPr>
          </a:p>
          <a:p>
            <a:pPr lvl="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400" dirty="0">
              <a:solidFill>
                <a:srgbClr val="002060"/>
              </a:solidFill>
            </a:endParaRPr>
          </a:p>
          <a:p>
            <a:pPr lvl="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400" dirty="0">
              <a:solidFill>
                <a:srgbClr val="002060"/>
              </a:solidFill>
            </a:endParaRPr>
          </a:p>
          <a:p>
            <a:pPr lvl="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400" dirty="0">
              <a:solidFill>
                <a:srgbClr val="002060"/>
              </a:solidFill>
            </a:endParaRPr>
          </a:p>
          <a:p>
            <a:pPr marL="1714500" lvl="3" indent="-342900">
              <a:buFont typeface="+mj-lt"/>
              <a:buAutoNum type="arabicPeriod" startAt="5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400" dirty="0">
                <a:solidFill>
                  <a:srgbClr val="002060"/>
                </a:solidFill>
              </a:rPr>
              <a:t>ALT 1 Master Switch – </a:t>
            </a:r>
            <a:r>
              <a:rPr lang="en-US" sz="1400" b="1" dirty="0">
                <a:solidFill>
                  <a:srgbClr val="0070C0"/>
                </a:solidFill>
              </a:rPr>
              <a:t>OFF</a:t>
            </a:r>
          </a:p>
          <a:p>
            <a:pPr marL="1714500" lvl="3" indent="-342900">
              <a:buFont typeface="+mj-lt"/>
              <a:buAutoNum type="arabicPeriod" startAt="5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400" dirty="0">
                <a:solidFill>
                  <a:srgbClr val="002060"/>
                </a:solidFill>
              </a:rPr>
              <a:t>Land as soon as practical (continue flight, avoiding IMC or night conditions)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400" dirty="0">
              <a:solidFill>
                <a:srgbClr val="002060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BF02EA3-C258-4249-90DF-D3517E1F8C66}"/>
              </a:ext>
            </a:extLst>
          </p:cNvPr>
          <p:cNvGrpSpPr/>
          <p:nvPr/>
        </p:nvGrpSpPr>
        <p:grpSpPr>
          <a:xfrm>
            <a:off x="6464157" y="1936303"/>
            <a:ext cx="5012675" cy="3017046"/>
            <a:chOff x="6096000" y="1926170"/>
            <a:chExt cx="5012675" cy="3017046"/>
          </a:xfrm>
        </p:grpSpPr>
        <p:pic>
          <p:nvPicPr>
            <p:cNvPr id="19" name="Picture 13" descr="cirrus4-1024">
              <a:extLst>
                <a:ext uri="{FF2B5EF4-FFF2-40B4-BE49-F238E27FC236}">
                  <a16:creationId xmlns:a16="http://schemas.microsoft.com/office/drawing/2014/main" id="{DECC0A4E-88C7-A648-A043-9360F15175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7451075" y="2200016"/>
              <a:ext cx="3657600" cy="2743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1" name="Oval 10">
              <a:extLst>
                <a:ext uri="{FF2B5EF4-FFF2-40B4-BE49-F238E27FC236}">
                  <a16:creationId xmlns:a16="http://schemas.microsoft.com/office/drawing/2014/main" id="{CF4BD805-DDC4-D645-80DB-9E8FA9329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8774" y="3038216"/>
              <a:ext cx="533400" cy="53340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" name="Line 11">
              <a:extLst>
                <a:ext uri="{FF2B5EF4-FFF2-40B4-BE49-F238E27FC236}">
                  <a16:creationId xmlns:a16="http://schemas.microsoft.com/office/drawing/2014/main" id="{B84D36F8-3992-A046-90E9-B4454E8D70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832074" y="2157152"/>
              <a:ext cx="609600" cy="91440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id="{5C6B9520-8AB1-554A-AA7F-6A4551DDCD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96000" y="2352416"/>
              <a:ext cx="2209800" cy="121920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4" name="Text Box 4">
              <a:extLst>
                <a:ext uri="{FF2B5EF4-FFF2-40B4-BE49-F238E27FC236}">
                  <a16:creationId xmlns:a16="http://schemas.microsoft.com/office/drawing/2014/main" id="{2A769C47-B53A-6541-BA92-40206EC010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1926170"/>
              <a:ext cx="1828800" cy="46196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CC00"/>
                  </a:solidFill>
                  <a:latin typeface="Calibri" pitchFamily="34" charset="0"/>
                </a:rPr>
                <a:t>ALT 1</a:t>
              </a:r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1C05B1E5-66D9-9344-BB70-724B17388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68142" y="4776578"/>
            <a:ext cx="1223681" cy="10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66D8F9-A779-6E4F-BF75-4BDD58E5E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7053" y="2252218"/>
            <a:ext cx="3588947" cy="69565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F49132-8746-5D43-A9B1-A602382139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361" y="4711801"/>
            <a:ext cx="3551247" cy="1329531"/>
          </a:xfrm>
          <a:prstGeom prst="rect">
            <a:avLst/>
          </a:prstGeom>
        </p:spPr>
      </p:pic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4F45BAC5-B417-D240-8941-E1C6B41F5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86625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CIRRUS SR20/SR22</a:t>
            </a:r>
            <a:endParaRPr sz="1600" b="1" dirty="0">
              <a:solidFill>
                <a:srgbClr val="002060"/>
              </a:solidFill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289878D-08D8-AD45-9596-F95D52784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65" y="1151194"/>
            <a:ext cx="10999470" cy="523784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4FE544A-975D-254C-9309-B3B8B46434E5}"/>
              </a:ext>
            </a:extLst>
          </p:cNvPr>
          <p:cNvSpPr txBox="1"/>
          <p:nvPr/>
        </p:nvSpPr>
        <p:spPr>
          <a:xfrm>
            <a:off x="2558076" y="6580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A620D819-28E8-4E4E-AF1E-B101908ED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4287111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7896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ABNORMAL OPERATION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DISCUSSION ALT 1 FAILURE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BAT 1 powers </a:t>
            </a:r>
            <a:r>
              <a:rPr lang="en-US" sz="1600" dirty="0">
                <a:solidFill>
                  <a:srgbClr val="00B050"/>
                </a:solidFill>
              </a:rPr>
              <a:t>Main Bus </a:t>
            </a:r>
            <a:r>
              <a:rPr lang="en-US" sz="1600" dirty="0">
                <a:solidFill>
                  <a:srgbClr val="002060"/>
                </a:solidFill>
              </a:rPr>
              <a:t>items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rgbClr val="002060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Turn off these items to reduce discharge </a:t>
            </a:r>
          </a:p>
          <a:p>
            <a:pPr lvl="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        of BATT 1 if ALT 1 fails</a:t>
            </a:r>
          </a:p>
          <a:p>
            <a:pPr marL="1714500" lvl="3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Some items on the main bus have a primary </a:t>
            </a:r>
          </a:p>
          <a:p>
            <a:pPr lvl="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       circuit breaker on the </a:t>
            </a:r>
            <a:r>
              <a:rPr lang="en-US" sz="1600" dirty="0" err="1">
                <a:solidFill>
                  <a:srgbClr val="002060"/>
                </a:solidFill>
              </a:rPr>
              <a:t>Ess</a:t>
            </a:r>
            <a:r>
              <a:rPr lang="en-US" sz="1600" dirty="0">
                <a:solidFill>
                  <a:srgbClr val="002060"/>
                </a:solidFill>
              </a:rPr>
              <a:t> bus (#1).  These </a:t>
            </a:r>
          </a:p>
          <a:p>
            <a:pPr lvl="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       items will be powered by ALT2 through </a:t>
            </a:r>
          </a:p>
          <a:p>
            <a:pPr lvl="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       the </a:t>
            </a:r>
            <a:r>
              <a:rPr lang="en-US" sz="1600" dirty="0" err="1">
                <a:solidFill>
                  <a:srgbClr val="002060"/>
                </a:solidFill>
              </a:rPr>
              <a:t>Ess</a:t>
            </a:r>
            <a:r>
              <a:rPr lang="en-US" sz="1600" dirty="0">
                <a:solidFill>
                  <a:srgbClr val="002060"/>
                </a:solidFill>
              </a:rPr>
              <a:t> Bus (higher voltage)</a:t>
            </a:r>
          </a:p>
          <a:p>
            <a:pPr marL="2171700" lvl="4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Turn coordinator (hidden behind right</a:t>
            </a:r>
          </a:p>
          <a:p>
            <a:pPr lvl="4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        bolster panel to provide roll information </a:t>
            </a:r>
          </a:p>
          <a:p>
            <a:pPr lvl="4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        to the autopilot)</a:t>
            </a:r>
          </a:p>
          <a:p>
            <a:pPr marL="2171700" lvl="4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Attitude indicator</a:t>
            </a:r>
          </a:p>
          <a:p>
            <a:pPr marL="2171700" lvl="4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HSI/PFD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rgbClr val="00206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ALT 2 continues to power </a:t>
            </a:r>
            <a:r>
              <a:rPr lang="en-US" sz="1600" dirty="0" err="1">
                <a:solidFill>
                  <a:srgbClr val="002060"/>
                </a:solidFill>
              </a:rPr>
              <a:t>Ess</a:t>
            </a:r>
            <a:r>
              <a:rPr lang="en-US" sz="1600" dirty="0">
                <a:solidFill>
                  <a:srgbClr val="002060"/>
                </a:solidFill>
              </a:rPr>
              <a:t> Bus items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rgbClr val="00206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Complete ALT 1 failure checklist to attempt reset of ALT 1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1C05B1E5-66D9-9344-BB70-724B17388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9937" y="3915296"/>
            <a:ext cx="1193925" cy="100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1556254-7A4B-594F-A12A-487F51FCECF4}"/>
              </a:ext>
            </a:extLst>
          </p:cNvPr>
          <p:cNvGrpSpPr>
            <a:grpSpLocks noChangeAspect="1"/>
          </p:cNvGrpSpPr>
          <p:nvPr/>
        </p:nvGrpSpPr>
        <p:grpSpPr>
          <a:xfrm>
            <a:off x="6890933" y="1306979"/>
            <a:ext cx="3201599" cy="4782595"/>
            <a:chOff x="4922857" y="87456"/>
            <a:chExt cx="3955022" cy="5908070"/>
          </a:xfrm>
        </p:grpSpPr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9FC153DC-0B24-3B4F-BD05-9DC4423E0F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/>
            <a:stretch>
              <a:fillRect/>
            </a:stretch>
          </p:blipFill>
          <p:spPr bwMode="auto">
            <a:xfrm>
              <a:off x="4922857" y="87456"/>
              <a:ext cx="3955022" cy="59080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Line 101">
              <a:extLst>
                <a:ext uri="{FF2B5EF4-FFF2-40B4-BE49-F238E27FC236}">
                  <a16:creationId xmlns:a16="http://schemas.microsoft.com/office/drawing/2014/main" id="{CC2D6683-4E0A-5E49-9577-17C61FA254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00790" y="274638"/>
              <a:ext cx="366110" cy="3683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Line 100">
              <a:extLst>
                <a:ext uri="{FF2B5EF4-FFF2-40B4-BE49-F238E27FC236}">
                  <a16:creationId xmlns:a16="http://schemas.microsoft.com/office/drawing/2014/main" id="{EC43B407-F550-AE4A-A6BE-E335B6CD6E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28854" y="274638"/>
              <a:ext cx="438045" cy="3683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CA49FAE-DE11-5A48-9893-E4D23D89265A}"/>
                </a:ext>
              </a:extLst>
            </p:cNvPr>
            <p:cNvSpPr/>
            <p:nvPr/>
          </p:nvSpPr>
          <p:spPr>
            <a:xfrm>
              <a:off x="4951826" y="1167266"/>
              <a:ext cx="480145" cy="500743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AC765FA-EF6E-5043-B601-D148DC016A75}"/>
                </a:ext>
              </a:extLst>
            </p:cNvPr>
            <p:cNvSpPr/>
            <p:nvPr/>
          </p:nvSpPr>
          <p:spPr>
            <a:xfrm>
              <a:off x="6998926" y="525010"/>
              <a:ext cx="480145" cy="1184047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D92C163-817A-8043-95F1-35BD652B81BE}"/>
                </a:ext>
              </a:extLst>
            </p:cNvPr>
            <p:cNvSpPr/>
            <p:nvPr/>
          </p:nvSpPr>
          <p:spPr>
            <a:xfrm>
              <a:off x="5018314" y="2644048"/>
              <a:ext cx="1796144" cy="2170323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A2DBA9D-0666-2344-8223-D21288A3DF25}"/>
                </a:ext>
              </a:extLst>
            </p:cNvPr>
            <p:cNvSpPr/>
            <p:nvPr/>
          </p:nvSpPr>
          <p:spPr>
            <a:xfrm>
              <a:off x="8216684" y="525010"/>
              <a:ext cx="486641" cy="38939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Espace réservé du pied de page 3">
            <a:extLst>
              <a:ext uri="{FF2B5EF4-FFF2-40B4-BE49-F238E27FC236}">
                <a16:creationId xmlns:a16="http://schemas.microsoft.com/office/drawing/2014/main" id="{9367FD20-587F-C948-9789-625C3480D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170385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5403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ABNORMAL OPERATION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ALT 2 FAILURE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400" dirty="0">
                <a:solidFill>
                  <a:srgbClr val="002060"/>
                </a:solidFill>
              </a:rPr>
              <a:t>Steady “ALT 2”  annunciator panel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400" dirty="0">
              <a:solidFill>
                <a:srgbClr val="00206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400" dirty="0">
                <a:solidFill>
                  <a:srgbClr val="002060"/>
                </a:solidFill>
              </a:rPr>
              <a:t>Verify on MFD engine page or ampere meter switch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2060"/>
                </a:solidFill>
              </a:rPr>
              <a:t>ALT 1 (A)- 12 Normal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2060"/>
                </a:solidFill>
              </a:rPr>
              <a:t>ALT 2 (A) – 0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2060"/>
                </a:solidFill>
              </a:rPr>
              <a:t>BATT 1 (A) Normal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sz="1600" dirty="0" err="1">
                <a:solidFill>
                  <a:srgbClr val="002060"/>
                </a:solidFill>
              </a:rPr>
              <a:t>Ess</a:t>
            </a:r>
            <a:r>
              <a:rPr lang="en-US" sz="1600" dirty="0">
                <a:solidFill>
                  <a:srgbClr val="002060"/>
                </a:solidFill>
              </a:rPr>
              <a:t>  (V)- 28- Alt1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2060"/>
                </a:solidFill>
              </a:rPr>
              <a:t>Main (V)-28- Alt1</a:t>
            </a:r>
            <a:endParaRPr lang="en-US" sz="1600" b="1" dirty="0">
              <a:solidFill>
                <a:srgbClr val="002060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pic>
        <p:nvPicPr>
          <p:cNvPr id="19" name="Picture 13" descr="cirrus4-1024">
            <a:extLst>
              <a:ext uri="{FF2B5EF4-FFF2-40B4-BE49-F238E27FC236}">
                <a16:creationId xmlns:a16="http://schemas.microsoft.com/office/drawing/2014/main" id="{DECC0A4E-88C7-A648-A043-9360F1517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451074" y="2157152"/>
            <a:ext cx="3657600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Oval 10">
            <a:extLst>
              <a:ext uri="{FF2B5EF4-FFF2-40B4-BE49-F238E27FC236}">
                <a16:creationId xmlns:a16="http://schemas.microsoft.com/office/drawing/2014/main" id="{CF4BD805-DDC4-D645-80DB-9E8FA9329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8774" y="3038216"/>
            <a:ext cx="533400" cy="5334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B84D36F8-3992-A046-90E9-B4454E8D70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32074" y="2157152"/>
            <a:ext cx="609600" cy="9144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" name="Line 12">
            <a:extLst>
              <a:ext uri="{FF2B5EF4-FFF2-40B4-BE49-F238E27FC236}">
                <a16:creationId xmlns:a16="http://schemas.microsoft.com/office/drawing/2014/main" id="{5C6B9520-8AB1-554A-AA7F-6A4551DDCD2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96000" y="2352416"/>
            <a:ext cx="2209800" cy="12192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2A769C47-B53A-6541-BA92-40206EC01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926170"/>
            <a:ext cx="1828800" cy="4619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CC00"/>
                </a:solidFill>
                <a:latin typeface="Calibri" pitchFamily="34" charset="0"/>
              </a:rPr>
              <a:t>ALT 1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86A0D87C-A103-EF4A-8D52-BA1FCFB3B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842294" y="4282480"/>
            <a:ext cx="2308032" cy="1943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3" descr="cirrus4-1024">
            <a:extLst>
              <a:ext uri="{FF2B5EF4-FFF2-40B4-BE49-F238E27FC236}">
                <a16:creationId xmlns:a16="http://schemas.microsoft.com/office/drawing/2014/main" id="{58CD615B-CE8C-9C41-8109-4FE18F40B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423992" y="2028964"/>
            <a:ext cx="3657600" cy="2871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Oval 10">
            <a:extLst>
              <a:ext uri="{FF2B5EF4-FFF2-40B4-BE49-F238E27FC236}">
                <a16:creationId xmlns:a16="http://schemas.microsoft.com/office/drawing/2014/main" id="{B09EB75A-D66B-5646-8C10-A98D0A06F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9792" y="3079549"/>
            <a:ext cx="533400" cy="5334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8" name="Line 11">
            <a:extLst>
              <a:ext uri="{FF2B5EF4-FFF2-40B4-BE49-F238E27FC236}">
                <a16:creationId xmlns:a16="http://schemas.microsoft.com/office/drawing/2014/main" id="{242A3AA7-4F7A-5549-B076-4C7C3ACBA1A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924800" y="2203248"/>
            <a:ext cx="609600" cy="9144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" name="Line 12">
            <a:extLst>
              <a:ext uri="{FF2B5EF4-FFF2-40B4-BE49-F238E27FC236}">
                <a16:creationId xmlns:a16="http://schemas.microsoft.com/office/drawing/2014/main" id="{67B37BEC-CF42-0E44-B566-C8B44CD3D34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96000" y="2393749"/>
            <a:ext cx="2209800" cy="12192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5BF88A12-7433-7849-9E05-957D30535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096000" y="1898449"/>
            <a:ext cx="1828800" cy="611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4">
            <a:extLst>
              <a:ext uri="{FF2B5EF4-FFF2-40B4-BE49-F238E27FC236}">
                <a16:creationId xmlns:a16="http://schemas.microsoft.com/office/drawing/2014/main" id="{E913A05D-DEC6-B842-93EB-828C89450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926169"/>
            <a:ext cx="1828800" cy="4619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CC00"/>
                </a:solidFill>
                <a:latin typeface="Calibri" pitchFamily="34" charset="0"/>
              </a:rPr>
              <a:t>ALT 2</a:t>
            </a:r>
          </a:p>
        </p:txBody>
      </p:sp>
      <p:sp>
        <p:nvSpPr>
          <p:cNvPr id="27" name="Espace réservé du pied de page 3">
            <a:extLst>
              <a:ext uri="{FF2B5EF4-FFF2-40B4-BE49-F238E27FC236}">
                <a16:creationId xmlns:a16="http://schemas.microsoft.com/office/drawing/2014/main" id="{4ED8ECC5-DF1C-0C41-A287-BFB467DE5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49272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451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ABNORMAL OPERATION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ALT 2 FAILURE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&lt; 1700 RPMS ALT 2 will not work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ALT 1 will power the entire electrical system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Follow ALT 2 failure checklist and try to reset ALT 2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ALT 2 is required for IFR flight 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86A0D87C-A103-EF4A-8D52-BA1FCFB3B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335631" y="3701539"/>
            <a:ext cx="2308032" cy="1943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B891BF3-7659-1F40-87AB-2041C2DBFD44}"/>
              </a:ext>
            </a:extLst>
          </p:cNvPr>
          <p:cNvGrpSpPr>
            <a:grpSpLocks noChangeAspect="1"/>
          </p:cNvGrpSpPr>
          <p:nvPr/>
        </p:nvGrpSpPr>
        <p:grpSpPr>
          <a:xfrm>
            <a:off x="6560550" y="1435259"/>
            <a:ext cx="3207338" cy="4791170"/>
            <a:chOff x="4729141" y="130629"/>
            <a:chExt cx="3943434" cy="5890759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B26E0411-961A-B24D-9D80-0A69DF994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/>
            <a:stretch>
              <a:fillRect/>
            </a:stretch>
          </p:blipFill>
          <p:spPr bwMode="auto">
            <a:xfrm>
              <a:off x="4729141" y="130629"/>
              <a:ext cx="3943434" cy="589075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1" name="Line 100">
              <a:extLst>
                <a:ext uri="{FF2B5EF4-FFF2-40B4-BE49-F238E27FC236}">
                  <a16:creationId xmlns:a16="http://schemas.microsoft.com/office/drawing/2014/main" id="{01FFA225-8DE6-934B-A431-77CF34448D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68395" y="1417638"/>
              <a:ext cx="587829" cy="55548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Line 101">
              <a:extLst>
                <a:ext uri="{FF2B5EF4-FFF2-40B4-BE49-F238E27FC236}">
                  <a16:creationId xmlns:a16="http://schemas.microsoft.com/office/drawing/2014/main" id="{C33E034B-653F-9143-8000-AB038266F9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8395" y="1445365"/>
              <a:ext cx="587829" cy="55548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021CFAB-C4BC-6846-AA0C-149ED08183E2}"/>
                </a:ext>
              </a:extLst>
            </p:cNvPr>
            <p:cNvSpPr/>
            <p:nvPr/>
          </p:nvSpPr>
          <p:spPr>
            <a:xfrm>
              <a:off x="6868886" y="1861851"/>
              <a:ext cx="271555" cy="5177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8849D7E-1CAB-9047-B79A-0A553878AE25}"/>
                </a:ext>
              </a:extLst>
            </p:cNvPr>
            <p:cNvSpPr/>
            <p:nvPr/>
          </p:nvSpPr>
          <p:spPr>
            <a:xfrm>
              <a:off x="6487887" y="2556329"/>
              <a:ext cx="1047650" cy="230777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Espace réservé du pied de page 3">
            <a:extLst>
              <a:ext uri="{FF2B5EF4-FFF2-40B4-BE49-F238E27FC236}">
                <a16:creationId xmlns:a16="http://schemas.microsoft.com/office/drawing/2014/main" id="{355DDA61-77F7-8249-BEC4-6E41EA441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4010247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7E6D0916-0E25-CE4D-9B9C-14048D0C0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462" y="1210936"/>
            <a:ext cx="7585075" cy="5015494"/>
          </a:xfrm>
          <a:prstGeom prst="rect">
            <a:avLst/>
          </a:prstGeom>
        </p:spPr>
      </p:pic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492EE4FB-828B-5C41-8F25-7BD363FB8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2028459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648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GROUND OPERATION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GROUND SERVICE RECEPTACLE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Allows connection of an External Power Unit for </a:t>
            </a:r>
          </a:p>
          <a:p>
            <a:pPr lvl="2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       cold weather starting and maintenance</a:t>
            </a:r>
          </a:p>
          <a:p>
            <a:pPr lvl="2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rgbClr val="00206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BAT 1 switch must be on to deliver power to system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rgbClr val="00206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BAT 1 must have power for the contactor to close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rgbClr val="002060"/>
              </a:solidFill>
            </a:endParaRP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2060"/>
                </a:solidFill>
              </a:rPr>
              <a:t>Recharging of BAT 1 should not be accomplished </a:t>
            </a:r>
          </a:p>
          <a:p>
            <a:pPr lvl="3"/>
            <a:r>
              <a:rPr lang="en-US" sz="1600" dirty="0">
                <a:solidFill>
                  <a:srgbClr val="002060"/>
                </a:solidFill>
              </a:rPr>
              <a:t>      through use of an External Power Unit</a:t>
            </a:r>
          </a:p>
          <a:p>
            <a:pPr lvl="3"/>
            <a:endParaRPr lang="en-US" sz="800" dirty="0">
              <a:solidFill>
                <a:srgbClr val="002060"/>
              </a:solidFill>
            </a:endParaRP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2060"/>
                </a:solidFill>
              </a:rPr>
              <a:t>External Power Unit voltage must be regulated  </a:t>
            </a:r>
          </a:p>
          <a:p>
            <a:pPr lvl="3"/>
            <a:r>
              <a:rPr lang="en-US" sz="1600" dirty="0">
                <a:solidFill>
                  <a:srgbClr val="002060"/>
                </a:solidFill>
              </a:rPr>
              <a:t>      to no higher than 28 VDC 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pic>
        <p:nvPicPr>
          <p:cNvPr id="16" name="Picture 2" descr="F:\DCIM\104NIKON\DSCN0770.JPG">
            <a:extLst>
              <a:ext uri="{FF2B5EF4-FFF2-40B4-BE49-F238E27FC236}">
                <a16:creationId xmlns:a16="http://schemas.microsoft.com/office/drawing/2014/main" id="{963D5B9A-80B4-EC4A-AE8A-4C598B619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5400000">
            <a:off x="6913525" y="1739997"/>
            <a:ext cx="4288975" cy="3951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58E66500-9B7F-AF4F-AAAE-EBFC8B1C1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2293473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494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PREFLIGHT CHECK LIST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/>
              <a:t>During the preflight check, why do we initially turn  BAT 2 on only ?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/>
          </a:p>
          <a:p>
            <a:pPr marL="1714500" lvl="3" indent="-342900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/>
              <a:t>Allows the pilot to check voltage (health) of BAT 2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/>
          </a:p>
          <a:p>
            <a:pPr marL="1714500" lvl="3" indent="-342900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/>
              <a:t>To verify the isolation diodes are operating correctly- flap light out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F7F16AD-CD9B-8A44-9AC2-A77FC8105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826" y="4177925"/>
            <a:ext cx="4444348" cy="1251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AA6D6BF-D0A7-CF40-B3D3-3148850E956D}"/>
              </a:ext>
            </a:extLst>
          </p:cNvPr>
          <p:cNvSpPr/>
          <p:nvPr/>
        </p:nvSpPr>
        <p:spPr>
          <a:xfrm>
            <a:off x="4347556" y="5153891"/>
            <a:ext cx="3970618" cy="2752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90636FD2-4C92-3F4C-9F7F-C5EBA93D9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2901219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7157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PREFLIGHT CHECK LIST SCENARIO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During the preflight check with only  BAT 2 on, you noticed the flap light was on. </a:t>
            </a:r>
          </a:p>
          <a:p>
            <a:pPr marL="1714500" lvl="3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rgbClr val="002060"/>
              </a:solidFill>
            </a:endParaRPr>
          </a:p>
          <a:p>
            <a:pPr marL="1714500" lvl="3" indent="-342900">
              <a:buFont typeface="+mj-lt"/>
              <a:buAutoNum type="arabicPeriod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Would you still depart for your flight?  </a:t>
            </a:r>
          </a:p>
          <a:p>
            <a:pPr marL="1714500" lvl="3" indent="-342900">
              <a:buFont typeface="+mj-lt"/>
              <a:buAutoNum type="arabicPeriod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>
                <a:solidFill>
                  <a:srgbClr val="002060"/>
                </a:solidFill>
              </a:rPr>
              <a:t>Why </a:t>
            </a:r>
            <a:r>
              <a:rPr lang="en-US" sz="1600" dirty="0">
                <a:solidFill>
                  <a:srgbClr val="002060"/>
                </a:solidFill>
              </a:rPr>
              <a:t>or why not</a:t>
            </a:r>
            <a:r>
              <a:rPr lang="en-US" sz="1600">
                <a:solidFill>
                  <a:srgbClr val="002060"/>
                </a:solidFill>
              </a:rPr>
              <a:t>? </a:t>
            </a:r>
            <a:endParaRPr lang="en-US" sz="1600" dirty="0">
              <a:solidFill>
                <a:srgbClr val="002060"/>
              </a:solidFill>
            </a:endParaRPr>
          </a:p>
          <a:p>
            <a:pPr marL="1714500" lvl="3" indent="-342900">
              <a:buFont typeface="+mj-lt"/>
              <a:buAutoNum type="arabicPeriod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>
                <a:solidFill>
                  <a:srgbClr val="002060"/>
                </a:solidFill>
              </a:rPr>
              <a:t>Go </a:t>
            </a:r>
            <a:r>
              <a:rPr lang="en-US" sz="1600" dirty="0">
                <a:solidFill>
                  <a:srgbClr val="002060"/>
                </a:solidFill>
              </a:rPr>
              <a:t>or No Go ?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rgbClr val="002060"/>
              </a:solidFill>
            </a:endParaRPr>
          </a:p>
          <a:p>
            <a:pPr marL="1714500" lvl="3" indent="-342900" algn="just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The isolation diodes are not working correctly.  </a:t>
            </a:r>
          </a:p>
          <a:p>
            <a:pPr lvl="3" algn="just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        ALT 2 would then try to power the entire electrical </a:t>
            </a:r>
          </a:p>
          <a:p>
            <a:pPr lvl="3" algn="just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        system.  ALT 2 is 20 amps and not powerful enough </a:t>
            </a:r>
          </a:p>
          <a:p>
            <a:pPr lvl="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        to power Main Distribution Bus items. This most </a:t>
            </a:r>
          </a:p>
          <a:p>
            <a:pPr lvl="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rgbClr val="002060"/>
                </a:solidFill>
              </a:rPr>
              <a:t>        likely, will cause ALT 2 to fail.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endParaRPr lang="en-US" sz="1600" dirty="0">
              <a:solidFill>
                <a:srgbClr val="002060"/>
              </a:solidFill>
            </a:endParaRPr>
          </a:p>
          <a:p>
            <a:pPr marL="1657350" lvl="3" indent="-285750" algn="just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2060"/>
                </a:solidFill>
              </a:rPr>
              <a:t>The pilot would be unable to isolate items on the </a:t>
            </a:r>
          </a:p>
          <a:p>
            <a:pPr lvl="3" algn="just"/>
            <a:r>
              <a:rPr lang="en-US" sz="1600" dirty="0">
                <a:solidFill>
                  <a:srgbClr val="002060"/>
                </a:solidFill>
              </a:rPr>
              <a:t>       Essential Distribution Bus in an emergency.  </a:t>
            </a:r>
          </a:p>
          <a:p>
            <a:pPr lvl="3" algn="just"/>
            <a:r>
              <a:rPr lang="en-US" sz="1600" dirty="0">
                <a:solidFill>
                  <a:srgbClr val="002060"/>
                </a:solidFill>
              </a:rPr>
              <a:t>       BAT 2 would try to the power Main Distribution Bus.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rgbClr val="002060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pic>
        <p:nvPicPr>
          <p:cNvPr id="10" name="Picture 6" descr="P4080332">
            <a:extLst>
              <a:ext uri="{FF2B5EF4-FFF2-40B4-BE49-F238E27FC236}">
                <a16:creationId xmlns:a16="http://schemas.microsoft.com/office/drawing/2014/main" id="{B9EDCA60-BF78-DE40-A411-5EEFD7904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7040961" y="3130008"/>
            <a:ext cx="3429000" cy="25694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FEDAABE4-CD71-E74A-BBCE-84395A323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1494943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484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FLIGHT SCENARIO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dirty="0">
                <a:solidFill>
                  <a:srgbClr val="002060"/>
                </a:solidFill>
              </a:rPr>
              <a:t>Looking at your engine data in cruise, this is what you see.  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rgbClr val="002060"/>
              </a:solidFill>
            </a:endParaRPr>
          </a:p>
          <a:p>
            <a:pPr marL="1714500" lvl="3" indent="-342900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dirty="0">
                <a:solidFill>
                  <a:srgbClr val="002060"/>
                </a:solidFill>
              </a:rPr>
              <a:t>Has anything failed?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rgbClr val="002060"/>
              </a:solidFill>
            </a:endParaRPr>
          </a:p>
          <a:p>
            <a:pPr marL="1657350" lvl="3" indent="-285750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dirty="0">
                <a:solidFill>
                  <a:srgbClr val="002060"/>
                </a:solidFill>
              </a:rPr>
              <a:t>What are you going to do?</a:t>
            </a:r>
          </a:p>
          <a:p>
            <a:pPr marL="1657350" lvl="3" indent="-285750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			</a:t>
            </a:r>
            <a:r>
              <a:rPr lang="en-US" b="1" dirty="0">
                <a:solidFill>
                  <a:srgbClr val="FFC000"/>
                </a:solidFill>
              </a:rPr>
              <a:t>ALT 1 has failed. Perform ALT 1 failure checklist.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rgbClr val="002060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257C7EA5-863C-7545-B43C-DAFAA246D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118889" y="2359062"/>
            <a:ext cx="1947286" cy="21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28A2EAC-40DD-F047-AFCC-B9BD64561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853" y="3858814"/>
            <a:ext cx="3398674" cy="2367615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14976BD-CDF7-3548-8C60-AC9A396DE332}"/>
              </a:ext>
            </a:extLst>
          </p:cNvPr>
          <p:cNvSpPr/>
          <p:nvPr/>
        </p:nvSpPr>
        <p:spPr>
          <a:xfrm>
            <a:off x="4680065" y="5843847"/>
            <a:ext cx="3025833" cy="34774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FAC46C71-370A-774C-B7AC-CA60A070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1270941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521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FLIGHT SCENARIO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rgbClr val="002060"/>
                </a:solidFill>
              </a:rPr>
              <a:t>Looking at your engine data in cruise, this is what you see.  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rgbClr val="00206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rgbClr val="002060"/>
                </a:solidFill>
              </a:rPr>
              <a:t>Has anything failed ?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rgbClr val="00206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rgbClr val="002060"/>
                </a:solidFill>
              </a:rPr>
              <a:t> What are you going to do ?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FFC000"/>
                </a:solidFill>
              </a:rPr>
              <a:t>			ALT 2 has failed. Perform ALT 2 failure checklist.</a:t>
            </a:r>
          </a:p>
          <a:p>
            <a:pPr marL="1657350" lvl="3" indent="-285750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			</a:t>
            </a:r>
            <a:endParaRPr lang="en-US" sz="1600" dirty="0">
              <a:solidFill>
                <a:srgbClr val="002060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257C7EA5-863C-7545-B43C-DAFAA246D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118889" y="2359062"/>
            <a:ext cx="1947286" cy="21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722D90A-B264-7049-B820-1A22E4B9D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118889" y="2359062"/>
            <a:ext cx="1975269" cy="21398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463AF56-504E-234F-9F0F-A34278335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216209" y="4012219"/>
            <a:ext cx="3405501" cy="2411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6E946F4-757E-B944-91D6-F6AD6DC736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0356" y="4034337"/>
            <a:ext cx="3398674" cy="2367615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16" name="Espace réservé du pied de page 3">
            <a:extLst>
              <a:ext uri="{FF2B5EF4-FFF2-40B4-BE49-F238E27FC236}">
                <a16:creationId xmlns:a16="http://schemas.microsoft.com/office/drawing/2014/main" id="{2F8C2508-912F-A847-AE25-BDA1B0F7A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178493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7250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FLIGHT SCENARIO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rgbClr val="002060"/>
                </a:solidFill>
              </a:rPr>
              <a:t>You are 30 minutes out from your destination </a:t>
            </a:r>
          </a:p>
          <a:p>
            <a:pPr lvl="2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rgbClr val="002060"/>
                </a:solidFill>
              </a:rPr>
              <a:t>       and you begin to smell something. After </a:t>
            </a:r>
          </a:p>
          <a:p>
            <a:pPr lvl="2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rgbClr val="002060"/>
                </a:solidFill>
              </a:rPr>
              <a:t>       investigating you see white smoke rising </a:t>
            </a:r>
          </a:p>
          <a:p>
            <a:pPr lvl="2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rgbClr val="002060"/>
                </a:solidFill>
              </a:rPr>
              <a:t>       from the circuit breaker panel.</a:t>
            </a:r>
          </a:p>
          <a:p>
            <a:pPr lvl="2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rgbClr val="002060"/>
              </a:solidFill>
            </a:endParaRPr>
          </a:p>
          <a:p>
            <a:pPr marL="1714500" lvl="3" indent="-342900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rgbClr val="002060"/>
                </a:solidFill>
              </a:rPr>
              <a:t>What is happening ?</a:t>
            </a:r>
          </a:p>
          <a:p>
            <a:pPr marL="1714500" lvl="3" indent="-342900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rgbClr val="002060"/>
              </a:solidFill>
            </a:endParaRPr>
          </a:p>
          <a:p>
            <a:pPr marL="1714500" lvl="3" indent="-342900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rgbClr val="002060"/>
                </a:solidFill>
              </a:rPr>
              <a:t>What will you do ?</a:t>
            </a:r>
          </a:p>
          <a:p>
            <a:pPr marL="1714500" lvl="3" indent="-342900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rgbClr val="002060"/>
              </a:solidFill>
            </a:endParaRPr>
          </a:p>
          <a:p>
            <a:pPr marL="1714500" lvl="3" indent="-342900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rgbClr val="002060"/>
                </a:solidFill>
              </a:rPr>
              <a:t>Will your procedure be different in VMC vs. IMC ? </a:t>
            </a:r>
          </a:p>
          <a:p>
            <a:pPr lvl="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rgbClr val="002060"/>
                </a:solidFill>
              </a:rPr>
              <a:t>      Day vs. Night ?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FFC000"/>
                </a:solidFill>
              </a:rPr>
              <a:t>			</a:t>
            </a:r>
          </a:p>
          <a:p>
            <a:pPr marL="1657350" lvl="3" indent="-285750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			</a:t>
            </a:r>
            <a:endParaRPr lang="en-US" sz="1600" dirty="0">
              <a:solidFill>
                <a:srgbClr val="002060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pic>
        <p:nvPicPr>
          <p:cNvPr id="14" name="AutoShape 9">
            <a:extLst>
              <a:ext uri="{FF2B5EF4-FFF2-40B4-BE49-F238E27FC236}">
                <a16:creationId xmlns:a16="http://schemas.microsoft.com/office/drawing/2014/main" id="{A6338C16-C346-5845-BB98-DDC5768DE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417684" y="1544055"/>
            <a:ext cx="4464226" cy="4343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  <a:softEdge rad="63500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83D9AEB8-FAF3-2C43-940B-04ED1A6D1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237623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>
            <a:extLst>
              <a:ext uri="{FF2B5EF4-FFF2-40B4-BE49-F238E27FC236}">
                <a16:creationId xmlns:a16="http://schemas.microsoft.com/office/drawing/2014/main" id="{99259767-EC26-6346-948F-D41FA8A9CF92}"/>
              </a:ext>
            </a:extLst>
          </p:cNvPr>
          <p:cNvSpPr txBox="1"/>
          <p:nvPr/>
        </p:nvSpPr>
        <p:spPr>
          <a:xfrm>
            <a:off x="418744" y="1249362"/>
            <a:ext cx="11463166" cy="5742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GENERALITES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28 Volt DC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Negative Ground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Dual Alternator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Dual Battery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The system provides uninterrupted power for: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the avionics, 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flight instrumentation, 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lighting, 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and other electrically operated and controlled systems during normal operation.</a:t>
            </a: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9C5387-8525-8D49-9E67-327BA99B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2049957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7250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FLIGHT SCENARIO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rgbClr val="002060"/>
                </a:solidFill>
              </a:rPr>
              <a:t>You are 30 minutes out from your destination </a:t>
            </a:r>
          </a:p>
          <a:p>
            <a:pPr lvl="2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rgbClr val="002060"/>
                </a:solidFill>
              </a:rPr>
              <a:t>       and you begin to smell something. After </a:t>
            </a:r>
          </a:p>
          <a:p>
            <a:pPr lvl="2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rgbClr val="002060"/>
                </a:solidFill>
              </a:rPr>
              <a:t>       investigating you see white smoke rising </a:t>
            </a:r>
          </a:p>
          <a:p>
            <a:pPr lvl="2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rgbClr val="002060"/>
                </a:solidFill>
              </a:rPr>
              <a:t>       from the circuit breaker panel.</a:t>
            </a:r>
          </a:p>
          <a:p>
            <a:pPr lvl="2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rgbClr val="002060"/>
              </a:solidFill>
            </a:endParaRPr>
          </a:p>
          <a:p>
            <a:pPr marL="1714500" lvl="3" indent="-342900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rgbClr val="002060"/>
                </a:solidFill>
              </a:rPr>
              <a:t>What is happening ?</a:t>
            </a:r>
          </a:p>
          <a:p>
            <a:pPr marL="1714500" lvl="3" indent="-342900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rgbClr val="002060"/>
              </a:solidFill>
            </a:endParaRPr>
          </a:p>
          <a:p>
            <a:pPr marL="1714500" lvl="3" indent="-342900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rgbClr val="002060"/>
                </a:solidFill>
              </a:rPr>
              <a:t>What will you do ?</a:t>
            </a:r>
          </a:p>
          <a:p>
            <a:pPr marL="1714500" lvl="3" indent="-342900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rgbClr val="002060"/>
              </a:solidFill>
            </a:endParaRPr>
          </a:p>
          <a:p>
            <a:pPr marL="1714500" lvl="3" indent="-342900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rgbClr val="002060"/>
                </a:solidFill>
              </a:rPr>
              <a:t>Will your procedure be different in VMC vs. IMC ? </a:t>
            </a:r>
          </a:p>
          <a:p>
            <a:pPr lvl="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rgbClr val="002060"/>
                </a:solidFill>
              </a:rPr>
              <a:t>      Day vs. Night ?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FFC000"/>
                </a:solidFill>
              </a:rPr>
              <a:t>			</a:t>
            </a:r>
          </a:p>
          <a:p>
            <a:pPr marL="1657350" lvl="3" indent="-285750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			</a:t>
            </a:r>
            <a:endParaRPr lang="en-US" sz="1600" dirty="0">
              <a:solidFill>
                <a:srgbClr val="002060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2E43C72-6D1C-7542-992E-3D38264CB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452673" y="1237532"/>
            <a:ext cx="2630429" cy="485204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764D905C-35A6-2646-861F-70BE70967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260167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386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SIMPLIFIED ELECTRICAL DIAGRAM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FFC000"/>
                </a:solidFill>
              </a:rPr>
              <a:t>			</a:t>
            </a:r>
          </a:p>
          <a:p>
            <a:pPr marL="1657350" lvl="3" indent="-285750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			</a:t>
            </a:r>
            <a:endParaRPr lang="en-US" sz="1600" dirty="0">
              <a:solidFill>
                <a:srgbClr val="002060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60E9AAA-A995-AD4E-8140-4E8E480CF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10" y="2070888"/>
            <a:ext cx="4435259" cy="4496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8D1F688-39C4-E544-92A8-6F5BC73C0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521" y="2099631"/>
            <a:ext cx="4435259" cy="4507798"/>
          </a:xfrm>
          <a:prstGeom prst="rect">
            <a:avLst/>
          </a:prstGeom>
        </p:spPr>
      </p:pic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BCF8EF3C-2641-E94B-97D7-0FF165183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1352512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386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SIMPLIFIED ELECTRICAL DIAGRAM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FFC000"/>
                </a:solidFill>
              </a:rPr>
              <a:t>			</a:t>
            </a:r>
          </a:p>
          <a:p>
            <a:pPr marL="1657350" lvl="3" indent="-285750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			</a:t>
            </a:r>
            <a:endParaRPr lang="en-US" sz="1600" dirty="0">
              <a:solidFill>
                <a:srgbClr val="002060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1F6E65-F986-2F4B-B666-88A379742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560" y="2258033"/>
            <a:ext cx="3902880" cy="4349396"/>
          </a:xfrm>
          <a:prstGeom prst="rect">
            <a:avLst/>
          </a:prstGeom>
        </p:spPr>
      </p:pic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4253054A-A8AB-9940-8278-91235DCA4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2193514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386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FAILURE MESSAGES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FFC000"/>
                </a:solidFill>
              </a:rPr>
              <a:t>			</a:t>
            </a:r>
          </a:p>
          <a:p>
            <a:pPr marL="1657350" lvl="3" indent="-285750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			</a:t>
            </a:r>
            <a:endParaRPr lang="en-US" sz="1600" dirty="0">
              <a:solidFill>
                <a:srgbClr val="002060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7A7932-E7A7-E947-B892-A47E277F4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700" y="2616200"/>
            <a:ext cx="1498600" cy="1625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80F72E-65AD-DA40-9D5B-4615C0040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6619" y="1996455"/>
            <a:ext cx="1612900" cy="3073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6907587-924A-2241-A2B0-F2DA13FCBA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5181" y="2876550"/>
            <a:ext cx="1600200" cy="1104900"/>
          </a:xfrm>
          <a:prstGeom prst="rect">
            <a:avLst/>
          </a:prstGeom>
        </p:spPr>
      </p:pic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8AB8FB0-B8B7-E344-A14A-01F971A41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647267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3556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QUESTIONS ?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FFC000"/>
                </a:solidFill>
              </a:rPr>
              <a:t>			</a:t>
            </a:r>
          </a:p>
          <a:p>
            <a:pPr marL="1657350" lvl="3" indent="-285750">
              <a:buFont typeface="Courier New" panose="02070309020205020404" pitchFamily="49" charset="0"/>
              <a:buChar char="o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			</a:t>
            </a:r>
            <a:endParaRPr lang="en-US" sz="1600" dirty="0">
              <a:solidFill>
                <a:srgbClr val="002060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30032C-A2DC-BC42-883B-0471DD6AD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406" y="1623311"/>
            <a:ext cx="9235187" cy="4603118"/>
          </a:xfrm>
          <a:prstGeom prst="rect">
            <a:avLst/>
          </a:prstGeom>
        </p:spPr>
      </p:pic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6BC65266-013A-B745-A0E0-E55E5DCDD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86206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>
            <a:extLst>
              <a:ext uri="{FF2B5EF4-FFF2-40B4-BE49-F238E27FC236}">
                <a16:creationId xmlns:a16="http://schemas.microsoft.com/office/drawing/2014/main" id="{99259767-EC26-6346-948F-D41FA8A9CF92}"/>
              </a:ext>
            </a:extLst>
          </p:cNvPr>
          <p:cNvSpPr txBox="1"/>
          <p:nvPr/>
        </p:nvSpPr>
        <p:spPr>
          <a:xfrm>
            <a:off x="418744" y="1249362"/>
            <a:ext cx="11463166" cy="1802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SCHEMATIC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E03D615-8525-3A40-9A53-95D12F3EF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814" y="1249362"/>
            <a:ext cx="3807025" cy="5270419"/>
          </a:xfrm>
          <a:prstGeom prst="rect">
            <a:avLst/>
          </a:prstGeom>
        </p:spPr>
      </p:pic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0ED8C694-36BA-6C4A-BF10-357918F8B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2899876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AE03D615-8525-3A40-9A53-95D12F3EF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042" y="1382820"/>
            <a:ext cx="3399868" cy="4706754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4757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Alternator 1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/>
              <a:t>100/60 Amp (60 amp no A/C)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/>
              <a:t>28 Volts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/>
              <a:t>Gear driven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/>
              <a:t>Internally rectified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/>
              <a:t>Self exciting (requires battery voltage for field excitation in order to start operating)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chemeClr val="tx2"/>
                </a:solidFill>
              </a:rPr>
              <a:t>Powers Main Distribution bus directly and Essential Bus indirectly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pic>
        <p:nvPicPr>
          <p:cNvPr id="10" name="Picture 13" descr="Personel3 035">
            <a:extLst>
              <a:ext uri="{FF2B5EF4-FFF2-40B4-BE49-F238E27FC236}">
                <a16:creationId xmlns:a16="http://schemas.microsoft.com/office/drawing/2014/main" id="{417A61C0-C046-154E-97C8-3DA138FE7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lum contrast="10000"/>
          </a:blip>
          <a:srcRect/>
          <a:stretch>
            <a:fillRect/>
          </a:stretch>
        </p:blipFill>
        <p:spPr>
          <a:xfrm>
            <a:off x="3159427" y="3681534"/>
            <a:ext cx="3619612" cy="22808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6E1B86-AE6E-504E-94F4-5BE024902B28}"/>
              </a:ext>
            </a:extLst>
          </p:cNvPr>
          <p:cNvSpPr/>
          <p:nvPr/>
        </p:nvSpPr>
        <p:spPr>
          <a:xfrm>
            <a:off x="5834209" y="4689806"/>
            <a:ext cx="549762" cy="605860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D32D63-BC06-9F46-8E26-2C2D1AFE3421}"/>
              </a:ext>
            </a:extLst>
          </p:cNvPr>
          <p:cNvSpPr/>
          <p:nvPr/>
        </p:nvSpPr>
        <p:spPr>
          <a:xfrm>
            <a:off x="8465481" y="1748810"/>
            <a:ext cx="549762" cy="605860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8F5B8548-016C-954D-B5DF-0CF07349E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115440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AE03D615-8525-3A40-9A53-95D12F3EF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042" y="1382820"/>
            <a:ext cx="3399868" cy="4706754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758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Alternator 2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chemeClr val="tx2"/>
                </a:solidFill>
              </a:rPr>
              <a:t>20 Amp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chemeClr val="tx2"/>
                </a:solidFill>
              </a:rPr>
              <a:t>28.75 Volts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chemeClr val="tx2"/>
                </a:solidFill>
              </a:rPr>
              <a:t>Gear Driven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chemeClr val="tx2"/>
                </a:solidFill>
              </a:rPr>
              <a:t>RPM </a:t>
            </a:r>
            <a:r>
              <a:rPr lang="en-US" sz="1600" dirty="0" err="1">
                <a:solidFill>
                  <a:schemeClr val="tx2"/>
                </a:solidFill>
              </a:rPr>
              <a:t>dependant</a:t>
            </a:r>
            <a:r>
              <a:rPr lang="en-US" sz="1600" dirty="0">
                <a:solidFill>
                  <a:schemeClr val="tx2"/>
                </a:solidFill>
              </a:rPr>
              <a:t> &lt; 1700 rpm it will not work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chemeClr val="tx2"/>
                </a:solidFill>
              </a:rPr>
              <a:t>Internally rectified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chemeClr val="tx2"/>
                </a:solidFill>
              </a:rPr>
              <a:t>Self exciting (requires battery voltage for field excitation in order start operating)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lvl="2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800" dirty="0">
              <a:solidFill>
                <a:schemeClr val="tx2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chemeClr val="tx2"/>
                </a:solidFill>
              </a:rPr>
              <a:t>Powers Essential Bus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chemeClr val="tx2"/>
                </a:solidFill>
              </a:rPr>
              <a:t>Cannot power Main Distribution Bus (diodes)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pic>
        <p:nvPicPr>
          <p:cNvPr id="14" name="Picture 7" descr="DSCN0768.JPG">
            <a:extLst>
              <a:ext uri="{FF2B5EF4-FFF2-40B4-BE49-F238E27FC236}">
                <a16:creationId xmlns:a16="http://schemas.microsoft.com/office/drawing/2014/main" id="{381D6846-C60F-D94E-A8E7-CB92F4024ECE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3171953" y="3617278"/>
            <a:ext cx="2879707" cy="2305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6E1B86-AE6E-504E-94F4-5BE024902B28}"/>
              </a:ext>
            </a:extLst>
          </p:cNvPr>
          <p:cNvSpPr/>
          <p:nvPr/>
        </p:nvSpPr>
        <p:spPr>
          <a:xfrm>
            <a:off x="4798487" y="4178184"/>
            <a:ext cx="661832" cy="541605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pied de page 3">
            <a:extLst>
              <a:ext uri="{FF2B5EF4-FFF2-40B4-BE49-F238E27FC236}">
                <a16:creationId xmlns:a16="http://schemas.microsoft.com/office/drawing/2014/main" id="{3F90BE86-3E28-AA4E-8F5A-D671DD50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368810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AE03D615-8525-3A40-9A53-95D12F3EF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042" y="1382820"/>
            <a:ext cx="3399868" cy="4706754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438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Battery 1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chemeClr val="tx2"/>
                </a:solidFill>
              </a:rPr>
              <a:t>Aviation grade 12-cell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chemeClr val="tx2"/>
                </a:solidFill>
              </a:rPr>
              <a:t>24-Volt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chemeClr val="tx2"/>
                </a:solidFill>
              </a:rPr>
              <a:t>10 amp-hour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chemeClr val="tx2"/>
                </a:solidFill>
              </a:rPr>
              <a:t>Mounted on right side of firewall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chemeClr val="tx2"/>
                </a:solidFill>
              </a:rPr>
              <a:t>Charged by Alt 1 through Main </a:t>
            </a:r>
            <a:r>
              <a:rPr lang="en-US" sz="1600" dirty="0" err="1">
                <a:solidFill>
                  <a:schemeClr val="tx2"/>
                </a:solidFill>
              </a:rPr>
              <a:t>Dist</a:t>
            </a:r>
            <a:r>
              <a:rPr lang="en-US" sz="1600" dirty="0">
                <a:solidFill>
                  <a:schemeClr val="tx2"/>
                </a:solidFill>
              </a:rPr>
              <a:t> Bus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600" dirty="0">
                <a:solidFill>
                  <a:schemeClr val="tx2"/>
                </a:solidFill>
              </a:rPr>
              <a:t>Can supply power to the Main and Essential Distribution Buses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6E1B86-AE6E-504E-94F4-5BE024902B28}"/>
              </a:ext>
            </a:extLst>
          </p:cNvPr>
          <p:cNvSpPr/>
          <p:nvPr/>
        </p:nvSpPr>
        <p:spPr>
          <a:xfrm>
            <a:off x="4735857" y="4228288"/>
            <a:ext cx="661832" cy="541605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8" descr="DSCN0764.JPG">
            <a:extLst>
              <a:ext uri="{FF2B5EF4-FFF2-40B4-BE49-F238E27FC236}">
                <a16:creationId xmlns:a16="http://schemas.microsoft.com/office/drawing/2014/main" id="{72A2CEAB-CB87-7344-83CA-C368782A9953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159426" y="3718602"/>
            <a:ext cx="3382953" cy="22915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B8F86C-E66D-4F48-A5F6-B07D9BE864F5}"/>
              </a:ext>
            </a:extLst>
          </p:cNvPr>
          <p:cNvSpPr/>
          <p:nvPr/>
        </p:nvSpPr>
        <p:spPr>
          <a:xfrm>
            <a:off x="3260251" y="3807725"/>
            <a:ext cx="793134" cy="962167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A0CF21-787F-B44F-B557-80D95020EDBE}"/>
              </a:ext>
            </a:extLst>
          </p:cNvPr>
          <p:cNvSpPr/>
          <p:nvPr/>
        </p:nvSpPr>
        <p:spPr>
          <a:xfrm>
            <a:off x="10995630" y="1446419"/>
            <a:ext cx="661832" cy="541605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pied de page 3">
            <a:extLst>
              <a:ext uri="{FF2B5EF4-FFF2-40B4-BE49-F238E27FC236}">
                <a16:creationId xmlns:a16="http://schemas.microsoft.com/office/drawing/2014/main" id="{B15E32CE-3631-BA45-8563-027B9245E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144139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AE03D615-8525-3A40-9A53-95D12F3EF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042" y="1382820"/>
            <a:ext cx="3399868" cy="4706754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506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Battery 2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dirty="0">
                <a:solidFill>
                  <a:srgbClr val="002060"/>
                </a:solidFill>
              </a:rPr>
              <a:t>Two 12 volt batteries in series = 24 volts total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dirty="0">
                <a:solidFill>
                  <a:srgbClr val="002060"/>
                </a:solidFill>
              </a:rPr>
              <a:t>7 amp-hour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dirty="0">
                <a:solidFill>
                  <a:srgbClr val="002060"/>
                </a:solidFill>
              </a:rPr>
              <a:t>Sealed lead acid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dirty="0">
                <a:solidFill>
                  <a:srgbClr val="002060"/>
                </a:solidFill>
              </a:rPr>
              <a:t>Located in the tail of the airplane below the parachute canister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dirty="0">
                <a:solidFill>
                  <a:srgbClr val="002060"/>
                </a:solidFill>
              </a:rPr>
              <a:t>Charged by Alt 1 or Alt 2 from a circuit breaker on the Essential </a:t>
            </a:r>
          </a:p>
          <a:p>
            <a:pPr lvl="2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dirty="0">
                <a:solidFill>
                  <a:srgbClr val="002060"/>
                </a:solidFill>
              </a:rPr>
              <a:t>      Distribution Bus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dirty="0">
                <a:solidFill>
                  <a:srgbClr val="002060"/>
                </a:solidFill>
              </a:rPr>
              <a:t>Powers Essential </a:t>
            </a:r>
            <a:r>
              <a:rPr lang="en-US" dirty="0" err="1">
                <a:solidFill>
                  <a:srgbClr val="002060"/>
                </a:solidFill>
              </a:rPr>
              <a:t>DistributionBus</a:t>
            </a:r>
            <a:r>
              <a:rPr lang="en-US" dirty="0">
                <a:solidFill>
                  <a:srgbClr val="002060"/>
                </a:solidFill>
              </a:rPr>
              <a:t> only due to isolation diodes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pic>
        <p:nvPicPr>
          <p:cNvPr id="14" name="Picture 7" descr="DSCN0769.JPG">
            <a:extLst>
              <a:ext uri="{FF2B5EF4-FFF2-40B4-BE49-F238E27FC236}">
                <a16:creationId xmlns:a16="http://schemas.microsoft.com/office/drawing/2014/main" id="{C8FD78BF-6C39-2344-976F-9DA9D1ABFC11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3322110" y="4333685"/>
            <a:ext cx="3867056" cy="2273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46888796-98D7-6C4D-897C-C3BB2844B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16200000">
            <a:off x="9098847" y="2389649"/>
            <a:ext cx="2166259" cy="2693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Espace réservé du pied de page 3">
            <a:extLst>
              <a:ext uri="{FF2B5EF4-FFF2-40B4-BE49-F238E27FC236}">
                <a16:creationId xmlns:a16="http://schemas.microsoft.com/office/drawing/2014/main" id="{1121B397-A673-BA41-97F0-E7049D16A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80028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 2"/>
          <p:cNvSpPr txBox="1">
            <a:spLocks noGrp="1"/>
          </p:cNvSpPr>
          <p:nvPr>
            <p:ph type="title"/>
          </p:nvPr>
        </p:nvSpPr>
        <p:spPr>
          <a:xfrm>
            <a:off x="310090" y="171449"/>
            <a:ext cx="6948488" cy="7540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CIRRUS SR20/SR22</a:t>
            </a:r>
            <a:b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ELECTRICAL SYSTEM</a:t>
            </a:r>
            <a:endParaRPr sz="22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Rectangle 1"/>
          <p:cNvSpPr/>
          <p:nvPr/>
        </p:nvSpPr>
        <p:spPr>
          <a:xfrm>
            <a:off x="9767888" y="476251"/>
            <a:ext cx="649288" cy="1444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3">
                <a:lumOff val="44000"/>
              </a:schemeClr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3" name="Picture 2" descr="ACTMP">
            <a:extLst>
              <a:ext uri="{FF2B5EF4-FFF2-40B4-BE49-F238E27FC236}">
                <a16:creationId xmlns:a16="http://schemas.microsoft.com/office/drawing/2014/main" id="{E4BB74DE-A363-9F44-B823-8E4D5E6F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12" y="250571"/>
            <a:ext cx="2823898" cy="5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1362F5-272A-E74A-A31B-2477AE61D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532" y="6226429"/>
            <a:ext cx="1384300" cy="381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2105923-82B4-6D42-9E85-4788BC0773C7}"/>
              </a:ext>
            </a:extLst>
          </p:cNvPr>
          <p:cNvCxnSpPr>
            <a:cxnSpLocks/>
          </p:cNvCxnSpPr>
          <p:nvPr/>
        </p:nvCxnSpPr>
        <p:spPr>
          <a:xfrm>
            <a:off x="418744" y="1068224"/>
            <a:ext cx="1146316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AE03D615-8525-3A40-9A53-95D12F3EF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042" y="1382820"/>
            <a:ext cx="3399868" cy="4706754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425FDCAC-1CA3-A449-9F49-4CDA12B54590}"/>
              </a:ext>
            </a:extLst>
          </p:cNvPr>
          <p:cNvSpPr txBox="1"/>
          <p:nvPr/>
        </p:nvSpPr>
        <p:spPr>
          <a:xfrm>
            <a:off x="418744" y="1205080"/>
            <a:ext cx="11463166" cy="398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6799" tIns="46799" rIns="46799" bIns="46799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fr-FR" sz="1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2000" dirty="0">
                <a:solidFill>
                  <a:schemeClr val="tx2"/>
                </a:solidFill>
              </a:rPr>
              <a:t>Master Control Unit (MCU)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400" dirty="0">
                <a:solidFill>
                  <a:schemeClr val="tx2"/>
                </a:solidFill>
              </a:rPr>
              <a:t>Controls: ALT 1, ALT 2, starter, landing light, external power and generation functions</a:t>
            </a:r>
          </a:p>
          <a:p>
            <a:pPr marL="1257300" lvl="2" indent="-342900">
              <a:buFont typeface="Arial" panose="020B0604020202020204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r>
              <a:rPr lang="en-US" sz="1400" dirty="0">
                <a:solidFill>
                  <a:schemeClr val="tx2"/>
                </a:solidFill>
              </a:rPr>
              <a:t>Provides: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tx2"/>
                </a:solidFill>
              </a:rPr>
              <a:t>ALT 1 and ALT 2 voltage regulation and overvoltage protection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tx2"/>
                </a:solidFill>
              </a:rPr>
              <a:t>External power reverse polarity protection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tx2"/>
                </a:solidFill>
              </a:rPr>
              <a:t>Electrical health annunciations to the Integrated Avionics System </a:t>
            </a: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16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 typeface="Wingdings" pitchFamily="2" charset="2"/>
              <a:buChar char="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lang="en-US" sz="2000" dirty="0">
              <a:solidFill>
                <a:schemeClr val="tx2"/>
              </a:solidFill>
            </a:endParaRPr>
          </a:p>
          <a:p>
            <a:pPr marL="1292225" lvl="1" indent="-34290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2060"/>
                </a:solidFill>
              </a:defRPr>
            </a:pPr>
            <a:endParaRPr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rgbClr val="002060"/>
                </a:solidFill>
              </a:defRPr>
            </a:pPr>
            <a:endParaRPr dirty="0">
              <a:solidFill>
                <a:srgbClr val="0070C0"/>
              </a:solidFill>
            </a:endParaRPr>
          </a:p>
          <a:p>
            <a:pPr marL="1235075" lvl="1" indent="-285750">
              <a:buClr>
                <a:srgbClr val="F00500"/>
              </a:buClr>
              <a:buSzPct val="100000"/>
              <a:buChar char="▪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dirty="0">
              <a:solidFill>
                <a:srgbClr val="0070C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B8F86C-E66D-4F48-A5F6-B07D9BE864F5}"/>
              </a:ext>
            </a:extLst>
          </p:cNvPr>
          <p:cNvSpPr/>
          <p:nvPr/>
        </p:nvSpPr>
        <p:spPr>
          <a:xfrm>
            <a:off x="3260251" y="3807725"/>
            <a:ext cx="793134" cy="962167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Picture 7" descr="DSCN0765.JPG">
            <a:extLst>
              <a:ext uri="{FF2B5EF4-FFF2-40B4-BE49-F238E27FC236}">
                <a16:creationId xmlns:a16="http://schemas.microsoft.com/office/drawing/2014/main" id="{EB60F32C-DF2D-2542-A855-0EBD4A479F96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557428" y="3464709"/>
            <a:ext cx="3458385" cy="26043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6E1B86-AE6E-504E-94F4-5BE024902B28}"/>
              </a:ext>
            </a:extLst>
          </p:cNvPr>
          <p:cNvSpPr/>
          <p:nvPr/>
        </p:nvSpPr>
        <p:spPr>
          <a:xfrm>
            <a:off x="3903343" y="4225300"/>
            <a:ext cx="1323749" cy="962167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4E6E5F-D001-CB41-AEDF-9B991DF8AA74}"/>
              </a:ext>
            </a:extLst>
          </p:cNvPr>
          <p:cNvSpPr/>
          <p:nvPr/>
        </p:nvSpPr>
        <p:spPr>
          <a:xfrm>
            <a:off x="8932459" y="2129052"/>
            <a:ext cx="2347415" cy="1098644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pied de page 3">
            <a:extLst>
              <a:ext uri="{FF2B5EF4-FFF2-40B4-BE49-F238E27FC236}">
                <a16:creationId xmlns:a16="http://schemas.microsoft.com/office/drawing/2014/main" id="{02BA30B7-AB15-E54F-A101-DDE18B40C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24866"/>
            <a:ext cx="4114800" cy="365125"/>
          </a:xfrm>
        </p:spPr>
        <p:txBody>
          <a:bodyPr/>
          <a:lstStyle/>
          <a:p>
            <a:r>
              <a:rPr lang="fr-FR" sz="800" dirty="0"/>
              <a:t>A. CORNAC FI </a:t>
            </a:r>
            <a:r>
              <a:rPr lang="fr-FR" sz="800" dirty="0" err="1"/>
              <a:t>ACTMP_version</a:t>
            </a:r>
            <a:r>
              <a:rPr lang="fr-FR" sz="800" dirty="0"/>
              <a:t> 20042019_1.0</a:t>
            </a:r>
          </a:p>
        </p:txBody>
      </p:sp>
    </p:spTree>
    <p:extLst>
      <p:ext uri="{BB962C8B-B14F-4D97-AF65-F5344CB8AC3E}">
        <p14:creationId xmlns:p14="http://schemas.microsoft.com/office/powerpoint/2010/main" val="159602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1877</Words>
  <Application>Microsoft Macintosh PowerPoint</Application>
  <PresentationFormat>Grand écran</PresentationFormat>
  <Paragraphs>576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Courier New</vt:lpstr>
      <vt:lpstr>Trebuchet MS</vt:lpstr>
      <vt:lpstr>Wingdings</vt:lpstr>
      <vt:lpstr>Thème Office</vt:lpstr>
      <vt:lpstr>CIRRUS SR20/SR22</vt:lpstr>
      <vt:lpstr>CIRRUS SR20/SR22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  <vt:lpstr>CIRRUS SR20/SR22 ELECTRICAL SYSTEM</vt:lpstr>
    </vt:vector>
  </TitlesOfParts>
  <Manager>CNC</Manager>
  <Company>ACTMP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Circuit ELECTRIQUE CIRRUS SR20/SR22</dc:title>
  <dc:subject/>
  <dc:creator>alain Cornac</dc:creator>
  <cp:keywords/>
  <dc:description/>
  <cp:lastModifiedBy>alain Cornac</cp:lastModifiedBy>
  <cp:revision>55</cp:revision>
  <dcterms:created xsi:type="dcterms:W3CDTF">2019-01-19T17:20:51Z</dcterms:created>
  <dcterms:modified xsi:type="dcterms:W3CDTF">2021-01-08T12:45:13Z</dcterms:modified>
  <cp:category/>
</cp:coreProperties>
</file>